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tags/tag10.xml" ContentType="application/vnd.openxmlformats-officedocument.presentationml.tags+xml"/>
  <Override PartName="/ppt/notesSlides/notesSlide20.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tags/tag11.xml" ContentType="application/vnd.openxmlformats-officedocument.presentationml.tags+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22.xml" ContentType="application/vnd.openxmlformats-officedocument.presentationml.notesSlide+xml"/>
  <Override PartName="/ppt/tags/tag1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3.xml" ContentType="application/vnd.openxmlformats-officedocument.drawingml.chart+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30.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5"/>
  </p:notesMasterIdLst>
  <p:handoutMasterIdLst>
    <p:handoutMasterId r:id="rId66"/>
  </p:handoutMasterIdLst>
  <p:sldIdLst>
    <p:sldId id="355" r:id="rId2"/>
    <p:sldId id="357" r:id="rId3"/>
    <p:sldId id="380" r:id="rId4"/>
    <p:sldId id="359" r:id="rId5"/>
    <p:sldId id="414" r:id="rId6"/>
    <p:sldId id="417" r:id="rId7"/>
    <p:sldId id="361" r:id="rId8"/>
    <p:sldId id="368" r:id="rId9"/>
    <p:sldId id="369" r:id="rId10"/>
    <p:sldId id="370" r:id="rId11"/>
    <p:sldId id="381" r:id="rId12"/>
    <p:sldId id="382" r:id="rId13"/>
    <p:sldId id="386" r:id="rId14"/>
    <p:sldId id="387" r:id="rId15"/>
    <p:sldId id="412" r:id="rId16"/>
    <p:sldId id="389" r:id="rId17"/>
    <p:sldId id="390" r:id="rId18"/>
    <p:sldId id="393" r:id="rId19"/>
    <p:sldId id="391" r:id="rId20"/>
    <p:sldId id="392" r:id="rId21"/>
    <p:sldId id="394" r:id="rId22"/>
    <p:sldId id="395" r:id="rId23"/>
    <p:sldId id="397" r:id="rId24"/>
    <p:sldId id="378" r:id="rId25"/>
    <p:sldId id="383" r:id="rId26"/>
    <p:sldId id="384" r:id="rId27"/>
    <p:sldId id="408" r:id="rId28"/>
    <p:sldId id="336" r:id="rId29"/>
    <p:sldId id="366" r:id="rId30"/>
    <p:sldId id="335" r:id="rId31"/>
    <p:sldId id="337" r:id="rId32"/>
    <p:sldId id="324" r:id="rId33"/>
    <p:sldId id="400" r:id="rId34"/>
    <p:sldId id="399" r:id="rId35"/>
    <p:sldId id="326" r:id="rId36"/>
    <p:sldId id="325" r:id="rId37"/>
    <p:sldId id="327" r:id="rId38"/>
    <p:sldId id="328" r:id="rId39"/>
    <p:sldId id="330" r:id="rId40"/>
    <p:sldId id="331" r:id="rId41"/>
    <p:sldId id="401" r:id="rId42"/>
    <p:sldId id="410" r:id="rId43"/>
    <p:sldId id="377" r:id="rId44"/>
    <p:sldId id="373" r:id="rId45"/>
    <p:sldId id="374" r:id="rId46"/>
    <p:sldId id="375" r:id="rId47"/>
    <p:sldId id="402" r:id="rId48"/>
    <p:sldId id="404" r:id="rId49"/>
    <p:sldId id="403" r:id="rId50"/>
    <p:sldId id="345" r:id="rId51"/>
    <p:sldId id="347" r:id="rId52"/>
    <p:sldId id="348" r:id="rId53"/>
    <p:sldId id="349" r:id="rId54"/>
    <p:sldId id="350" r:id="rId55"/>
    <p:sldId id="351" r:id="rId56"/>
    <p:sldId id="352" r:id="rId57"/>
    <p:sldId id="353" r:id="rId58"/>
    <p:sldId id="354" r:id="rId59"/>
    <p:sldId id="405" r:id="rId60"/>
    <p:sldId id="411" r:id="rId61"/>
    <p:sldId id="409" r:id="rId62"/>
    <p:sldId id="398" r:id="rId63"/>
    <p:sldId id="415" r:id="rId64"/>
  </p:sldIdLst>
  <p:sldSz cx="9144000" cy="6858000" type="screen4x3"/>
  <p:notesSz cx="7315200" cy="9601200"/>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54A"/>
    <a:srgbClr val="154578"/>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68" autoAdjust="0"/>
    <p:restoredTop sz="83698" autoAdjust="0"/>
  </p:normalViewPr>
  <p:slideViewPr>
    <p:cSldViewPr>
      <p:cViewPr varScale="1">
        <p:scale>
          <a:sx n="88" d="100"/>
          <a:sy n="88" d="100"/>
        </p:scale>
        <p:origin x="31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80" d="100"/>
        <a:sy n="180" d="100"/>
      </p:scale>
      <p:origin x="0" y="-19517"/>
    </p:cViewPr>
  </p:sorterViewPr>
  <p:notesViewPr>
    <p:cSldViewPr>
      <p:cViewPr varScale="1">
        <p:scale>
          <a:sx n="71" d="100"/>
          <a:sy n="71" d="100"/>
        </p:scale>
        <p:origin x="-3270"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oleObject" Target="file:///C:\Users\e28128\Downloads\DataVis_Charts_Figure7.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100988990959463"/>
          <c:y val="4.8102470126247202E-2"/>
          <c:w val="0.73155815592495399"/>
          <c:h val="0.83016697220016999"/>
        </c:manualLayout>
      </c:layout>
      <c:barChart>
        <c:barDir val="col"/>
        <c:grouping val="clustered"/>
        <c:varyColors val="0"/>
        <c:ser>
          <c:idx val="1"/>
          <c:order val="0"/>
          <c:tx>
            <c:strRef>
              <c:f>Sheet1!$C$1</c:f>
              <c:strCache>
                <c:ptCount val="1"/>
                <c:pt idx="0">
                  <c:v>Other NB</c:v>
                </c:pt>
              </c:strCache>
            </c:strRef>
          </c:tx>
          <c:invertIfNegative val="0"/>
          <c:cat>
            <c:strRef>
              <c:f>Sheet1!$A$2:$A$4</c:f>
              <c:strCache>
                <c:ptCount val="3"/>
                <c:pt idx="0">
                  <c:v>Height</c:v>
                </c:pt>
                <c:pt idx="1">
                  <c:v>Weight</c:v>
                </c:pt>
                <c:pt idx="2">
                  <c:v>Head</c:v>
                </c:pt>
              </c:strCache>
            </c:strRef>
          </c:cat>
          <c:val>
            <c:numRef>
              <c:f>Sheet1!$C$2:$C$4</c:f>
              <c:numCache>
                <c:formatCode>0.00</c:formatCode>
                <c:ptCount val="3"/>
                <c:pt idx="0">
                  <c:v>22.5</c:v>
                </c:pt>
                <c:pt idx="1">
                  <c:v>7.75</c:v>
                </c:pt>
                <c:pt idx="2">
                  <c:v>16</c:v>
                </c:pt>
              </c:numCache>
            </c:numRef>
          </c:val>
          <c:extLst>
            <c:ext xmlns:c16="http://schemas.microsoft.com/office/drawing/2014/chart" uri="{C3380CC4-5D6E-409C-BE32-E72D297353CC}">
              <c16:uniqueId val="{00000001-99FB-44BC-A736-8B61B4AD5C94}"/>
            </c:ext>
          </c:extLst>
        </c:ser>
        <c:dLbls>
          <c:showLegendKey val="0"/>
          <c:showVal val="0"/>
          <c:showCatName val="0"/>
          <c:showSerName val="0"/>
          <c:showPercent val="0"/>
          <c:showBubbleSize val="0"/>
        </c:dLbls>
        <c:gapWidth val="150"/>
        <c:axId val="101078528"/>
        <c:axId val="101080064"/>
      </c:barChart>
      <c:catAx>
        <c:axId val="101078528"/>
        <c:scaling>
          <c:orientation val="minMax"/>
        </c:scaling>
        <c:delete val="0"/>
        <c:axPos val="b"/>
        <c:numFmt formatCode="General" sourceLinked="0"/>
        <c:majorTickMark val="out"/>
        <c:minorTickMark val="none"/>
        <c:tickLblPos val="nextTo"/>
        <c:crossAx val="101080064"/>
        <c:crosses val="autoZero"/>
        <c:auto val="1"/>
        <c:lblAlgn val="ctr"/>
        <c:lblOffset val="100"/>
        <c:noMultiLvlLbl val="0"/>
      </c:catAx>
      <c:valAx>
        <c:axId val="101080064"/>
        <c:scaling>
          <c:orientation val="minMax"/>
          <c:max val="30"/>
        </c:scaling>
        <c:delete val="1"/>
        <c:axPos val="l"/>
        <c:numFmt formatCode="General" sourceLinked="0"/>
        <c:majorTickMark val="out"/>
        <c:minorTickMark val="none"/>
        <c:tickLblPos val="nextTo"/>
        <c:crossAx val="101078528"/>
        <c:crosses val="autoZero"/>
        <c:crossBetween val="between"/>
      </c:valAx>
      <c:spPr>
        <a:noFill/>
        <a:ln w="25400">
          <a:noFill/>
        </a:ln>
      </c:spPr>
    </c:plotArea>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2000" b="0" i="0" u="none" strike="noStrike" kern="1200" spc="0" baseline="0">
                <a:solidFill>
                  <a:schemeClr val="tx1">
                    <a:lumMod val="65000"/>
                    <a:lumOff val="35000"/>
                  </a:schemeClr>
                </a:solidFill>
                <a:latin typeface="+mn-lt"/>
                <a:ea typeface="+mn-ea"/>
                <a:cs typeface="+mn-cs"/>
              </a:defRPr>
            </a:pPr>
            <a:r>
              <a:rPr lang="en-US" sz="2400" dirty="0"/>
              <a:t>Percent of </a:t>
            </a:r>
            <a:r>
              <a:rPr lang="en-US" sz="2400" b="1" dirty="0">
                <a:solidFill>
                  <a:srgbClr val="ED3532"/>
                </a:solidFill>
              </a:rPr>
              <a:t>EI</a:t>
            </a:r>
            <a:r>
              <a:rPr lang="en-US" sz="2400" dirty="0"/>
              <a:t>,</a:t>
            </a:r>
            <a:r>
              <a:rPr lang="en-US" sz="2400" baseline="0" dirty="0"/>
              <a:t> </a:t>
            </a:r>
            <a:r>
              <a:rPr lang="en-US" sz="2400" b="1" baseline="0" dirty="0">
                <a:solidFill>
                  <a:srgbClr val="154578"/>
                </a:solidFill>
              </a:rPr>
              <a:t>ECSE</a:t>
            </a:r>
            <a:r>
              <a:rPr lang="en-US" sz="2400" baseline="0" dirty="0"/>
              <a:t>, and </a:t>
            </a:r>
            <a:r>
              <a:rPr lang="en-US" sz="2400" b="1" baseline="0" dirty="0">
                <a:solidFill>
                  <a:schemeClr val="bg1">
                    <a:lumMod val="65000"/>
                  </a:schemeClr>
                </a:solidFill>
              </a:rPr>
              <a:t>All Children </a:t>
            </a:r>
            <a:r>
              <a:rPr lang="en-US" sz="2400" baseline="0" dirty="0"/>
              <a:t>Participating in Early Head Start and Head Start</a:t>
            </a:r>
            <a:endParaRPr lang="en-US" sz="2400" dirty="0"/>
          </a:p>
        </c:rich>
      </c:tx>
      <c:layout>
        <c:manualLayout>
          <c:xMode val="edge"/>
          <c:yMode val="edge"/>
          <c:x val="2.2198176602131999E-3"/>
          <c:y val="1.21395996608559E-2"/>
        </c:manualLayout>
      </c:layout>
      <c:overlay val="0"/>
      <c:spPr>
        <a:noFill/>
        <a:ln>
          <a:noFill/>
        </a:ln>
        <a:effectLst/>
      </c:spPr>
    </c:title>
    <c:autoTitleDeleted val="0"/>
    <c:plotArea>
      <c:layout/>
      <c:barChart>
        <c:barDir val="col"/>
        <c:grouping val="clustered"/>
        <c:varyColors val="0"/>
        <c:ser>
          <c:idx val="0"/>
          <c:order val="0"/>
          <c:tx>
            <c:strRef>
              <c:f>'[DataVis_Charts_Figure7.xlsx]Side-by-Side Bar'!$E$22</c:f>
              <c:strCache>
                <c:ptCount val="1"/>
                <c:pt idx="0">
                  <c:v>% EI Children Participating</c:v>
                </c:pt>
              </c:strCache>
            </c:strRef>
          </c:tx>
          <c:spPr>
            <a:solidFill>
              <a:srgbClr val="ED353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'[DataVis_Charts_Figure7.xlsx]Side-by-Side Bar'!$D$23:$D$24</c:f>
              <c:strCache>
                <c:ptCount val="2"/>
                <c:pt idx="0">
                  <c:v>Early Head Start</c:v>
                </c:pt>
                <c:pt idx="1">
                  <c:v>Head Start</c:v>
                </c:pt>
              </c:strCache>
            </c:strRef>
          </c:cat>
          <c:val>
            <c:numRef>
              <c:f>'[DataVis_Charts_Figure7.xlsx]Side-by-Side Bar'!$E$23:$E$24</c:f>
              <c:numCache>
                <c:formatCode>0%</c:formatCode>
                <c:ptCount val="2"/>
                <c:pt idx="0">
                  <c:v>7.6300000000000007E-2</c:v>
                </c:pt>
                <c:pt idx="1">
                  <c:v>4.4999999999999997E-3</c:v>
                </c:pt>
              </c:numCache>
            </c:numRef>
          </c:val>
          <c:extLst>
            <c:ext xmlns:c16="http://schemas.microsoft.com/office/drawing/2014/chart" uri="{C3380CC4-5D6E-409C-BE32-E72D297353CC}">
              <c16:uniqueId val="{00000000-511C-4E00-817C-CFF67A7F15CB}"/>
            </c:ext>
          </c:extLst>
        </c:ser>
        <c:ser>
          <c:idx val="1"/>
          <c:order val="1"/>
          <c:tx>
            <c:strRef>
              <c:f>'[DataVis_Charts_Figure7.xlsx]Side-by-Side Bar'!$F$22</c:f>
              <c:strCache>
                <c:ptCount val="1"/>
                <c:pt idx="0">
                  <c:v>% ECSE Children Participating</c:v>
                </c:pt>
              </c:strCache>
            </c:strRef>
          </c:tx>
          <c:spPr>
            <a:solidFill>
              <a:srgbClr val="1545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'[DataVis_Charts_Figure7.xlsx]Side-by-Side Bar'!$D$23:$D$24</c:f>
              <c:strCache>
                <c:ptCount val="2"/>
                <c:pt idx="0">
                  <c:v>Early Head Start</c:v>
                </c:pt>
                <c:pt idx="1">
                  <c:v>Head Start</c:v>
                </c:pt>
              </c:strCache>
            </c:strRef>
          </c:cat>
          <c:val>
            <c:numRef>
              <c:f>'[DataVis_Charts_Figure7.xlsx]Side-by-Side Bar'!$F$23:$F$24</c:f>
              <c:numCache>
                <c:formatCode>0%</c:formatCode>
                <c:ptCount val="2"/>
                <c:pt idx="0">
                  <c:v>1.9300000000000001E-2</c:v>
                </c:pt>
                <c:pt idx="1">
                  <c:v>0.20169999999999999</c:v>
                </c:pt>
              </c:numCache>
            </c:numRef>
          </c:val>
          <c:extLst>
            <c:ext xmlns:c16="http://schemas.microsoft.com/office/drawing/2014/chart" uri="{C3380CC4-5D6E-409C-BE32-E72D297353CC}">
              <c16:uniqueId val="{00000001-511C-4E00-817C-CFF67A7F15CB}"/>
            </c:ext>
          </c:extLst>
        </c:ser>
        <c:ser>
          <c:idx val="2"/>
          <c:order val="2"/>
          <c:tx>
            <c:strRef>
              <c:f>'[DataVis_Charts_Figure7.xlsx]Side-by-Side Bar'!$G$22</c:f>
              <c:strCache>
                <c:ptCount val="1"/>
                <c:pt idx="0">
                  <c:v>% All Children 0-5</c:v>
                </c:pt>
              </c:strCache>
            </c:strRef>
          </c:tx>
          <c:spPr>
            <a:solidFill>
              <a:sysClr val="window" lastClr="FFFFFF">
                <a:lumMod val="65000"/>
              </a:sys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'[DataVis_Charts_Figure7.xlsx]Side-by-Side Bar'!$D$23:$D$24</c:f>
              <c:strCache>
                <c:ptCount val="2"/>
                <c:pt idx="0">
                  <c:v>Early Head Start</c:v>
                </c:pt>
                <c:pt idx="1">
                  <c:v>Head Start</c:v>
                </c:pt>
              </c:strCache>
            </c:strRef>
          </c:cat>
          <c:val>
            <c:numRef>
              <c:f>'[DataVis_Charts_Figure7.xlsx]Side-by-Side Bar'!$G$23:$G$24</c:f>
              <c:numCache>
                <c:formatCode>0%</c:formatCode>
                <c:ptCount val="2"/>
                <c:pt idx="0">
                  <c:v>1.72E-2</c:v>
                </c:pt>
                <c:pt idx="1">
                  <c:v>3.2199999999999999E-2</c:v>
                </c:pt>
              </c:numCache>
            </c:numRef>
          </c:val>
          <c:extLst>
            <c:ext xmlns:c16="http://schemas.microsoft.com/office/drawing/2014/chart" uri="{C3380CC4-5D6E-409C-BE32-E72D297353CC}">
              <c16:uniqueId val="{00000002-511C-4E00-817C-CFF67A7F15CB}"/>
            </c:ext>
          </c:extLst>
        </c:ser>
        <c:dLbls>
          <c:showLegendKey val="0"/>
          <c:showVal val="0"/>
          <c:showCatName val="0"/>
          <c:showSerName val="0"/>
          <c:showPercent val="0"/>
          <c:showBubbleSize val="0"/>
        </c:dLbls>
        <c:gapWidth val="219"/>
        <c:overlap val="-27"/>
        <c:axId val="111141632"/>
        <c:axId val="111143552"/>
      </c:barChart>
      <c:catAx>
        <c:axId val="11114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11143552"/>
        <c:crosses val="autoZero"/>
        <c:auto val="1"/>
        <c:lblAlgn val="ctr"/>
        <c:lblOffset val="100"/>
        <c:noMultiLvlLbl val="0"/>
      </c:catAx>
      <c:valAx>
        <c:axId val="111143552"/>
        <c:scaling>
          <c:orientation val="minMax"/>
        </c:scaling>
        <c:delete val="1"/>
        <c:axPos val="l"/>
        <c:numFmt formatCode="0%" sourceLinked="1"/>
        <c:majorTickMark val="none"/>
        <c:minorTickMark val="none"/>
        <c:tickLblPos val="nextTo"/>
        <c:crossAx val="11114163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title>
      <c:layout/>
      <c:overlay val="0"/>
    </c:title>
    <c:autoTitleDeleted val="0"/>
    <c:plotArea>
      <c:layout>
        <c:manualLayout>
          <c:layoutTarget val="inner"/>
          <c:xMode val="edge"/>
          <c:yMode val="edge"/>
          <c:x val="2.7420108670626699E-2"/>
          <c:y val="0.15308538137278299"/>
          <c:w val="0.44661751162683599"/>
          <c:h val="0.77143024735544397"/>
        </c:manualLayout>
      </c:layout>
      <c:doughnutChart>
        <c:varyColors val="1"/>
        <c:ser>
          <c:idx val="0"/>
          <c:order val="0"/>
          <c:tx>
            <c:strRef>
              <c:f>Sheet1!$B$1</c:f>
              <c:strCache>
                <c:ptCount val="1"/>
                <c:pt idx="0">
                  <c:v>Inclusion Self-Report Card for Students with Disabilities at [SCHOOL NAME]</c:v>
                </c:pt>
              </c:strCache>
            </c:strRef>
          </c:tx>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Sheet1!$A$2:$A$4</c:f>
              <c:strCache>
                <c:ptCount val="3"/>
                <c:pt idx="0">
                  <c:v>% Included 80% of Day or More</c:v>
                </c:pt>
                <c:pt idx="1">
                  <c:v>% in Separate Classrooms</c:v>
                </c:pt>
                <c:pt idx="2">
                  <c:v>% with Developmental Delay/Intellectual Disabilities Included 80% of Day or More</c:v>
                </c:pt>
              </c:strCache>
            </c:strRef>
          </c:cat>
          <c:val>
            <c:numRef>
              <c:f>Sheet1!$B$2:$B$4</c:f>
              <c:numCache>
                <c:formatCode>General</c:formatCode>
                <c:ptCount val="3"/>
                <c:pt idx="0">
                  <c:v>60</c:v>
                </c:pt>
                <c:pt idx="1">
                  <c:v>30</c:v>
                </c:pt>
                <c:pt idx="2">
                  <c:v>10</c:v>
                </c:pt>
              </c:numCache>
            </c:numRef>
          </c:val>
          <c:extLst>
            <c:ext xmlns:c16="http://schemas.microsoft.com/office/drawing/2014/chart" uri="{C3380CC4-5D6E-409C-BE32-E72D297353CC}">
              <c16:uniqueId val="{00000000-E3AC-4961-A81E-A6DF0A69430A}"/>
            </c:ext>
          </c:extLst>
        </c:ser>
        <c:dLbls>
          <c:showLegendKey val="0"/>
          <c:showVal val="0"/>
          <c:showCatName val="0"/>
          <c:showSerName val="0"/>
          <c:showPercent val="1"/>
          <c:showBubbleSize val="0"/>
          <c:showLeaderLines val="1"/>
        </c:dLbls>
        <c:firstSliceAng val="0"/>
        <c:holeSize val="50"/>
      </c:doughnutChart>
    </c:plotArea>
    <c:legend>
      <c:legendPos val="r"/>
      <c:layout>
        <c:manualLayout>
          <c:xMode val="edge"/>
          <c:yMode val="edge"/>
          <c:x val="0.49894333931942703"/>
          <c:y val="0.35711345740873301"/>
          <c:w val="0.49228473085601099"/>
          <c:h val="0.37507874015748"/>
        </c:manualLayout>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B72BBD-647F-44CA-9719-9BA03CD32EF5}" type="doc">
      <dgm:prSet loTypeId="urn:microsoft.com/office/officeart/2005/8/layout/hProcess9" loCatId="process" qsTypeId="urn:microsoft.com/office/officeart/2005/8/quickstyle/simple1" qsCatId="simple" csTypeId="urn:microsoft.com/office/officeart/2005/8/colors/accent1_2" csCatId="accent1" phldr="1"/>
      <dgm:spPr/>
    </dgm:pt>
    <dgm:pt modelId="{24D8C675-E43F-4349-A5ED-A3D244329872}">
      <dgm:prSet phldrT="[Text]"/>
      <dgm:spPr/>
      <dgm:t>
        <a:bodyPr/>
        <a:lstStyle/>
        <a:p>
          <a:r>
            <a:rPr lang="en-US" dirty="0" smtClean="0"/>
            <a:t>Informing Families About Child Outcomes</a:t>
          </a:r>
          <a:endParaRPr lang="en-US" dirty="0"/>
        </a:p>
      </dgm:t>
    </dgm:pt>
    <dgm:pt modelId="{6B8A5556-814A-4785-A260-F2E38A80BC03}" type="parTrans" cxnId="{D9EC20E9-EB0E-42BC-8A3A-1DC9F412A4B8}">
      <dgm:prSet/>
      <dgm:spPr/>
      <dgm:t>
        <a:bodyPr/>
        <a:lstStyle/>
        <a:p>
          <a:endParaRPr lang="en-US"/>
        </a:p>
      </dgm:t>
    </dgm:pt>
    <dgm:pt modelId="{B24C54B4-5882-4BDF-8265-687EFFDDED86}" type="sibTrans" cxnId="{D9EC20E9-EB0E-42BC-8A3A-1DC9F412A4B8}">
      <dgm:prSet/>
      <dgm:spPr/>
      <dgm:t>
        <a:bodyPr/>
        <a:lstStyle/>
        <a:p>
          <a:endParaRPr lang="en-US"/>
        </a:p>
      </dgm:t>
    </dgm:pt>
    <dgm:pt modelId="{0538BBFB-1DA4-4038-B896-22C40EB99765}">
      <dgm:prSet phldrT="[Text]"/>
      <dgm:spPr/>
      <dgm:t>
        <a:bodyPr/>
        <a:lstStyle/>
        <a:p>
          <a:r>
            <a:rPr lang="en-US" dirty="0" smtClean="0"/>
            <a:t>Collecting Child Outcomes Data</a:t>
          </a:r>
          <a:endParaRPr lang="en-US" dirty="0"/>
        </a:p>
      </dgm:t>
    </dgm:pt>
    <dgm:pt modelId="{306D1FB9-3B43-40CA-A004-DB869B5F3075}" type="parTrans" cxnId="{38CDCA42-2B2F-4632-8C29-8220FBAA3090}">
      <dgm:prSet/>
      <dgm:spPr/>
      <dgm:t>
        <a:bodyPr/>
        <a:lstStyle/>
        <a:p>
          <a:endParaRPr lang="en-US"/>
        </a:p>
      </dgm:t>
    </dgm:pt>
    <dgm:pt modelId="{7016398A-04C7-40D0-BC28-E9EA1671953D}" type="sibTrans" cxnId="{38CDCA42-2B2F-4632-8C29-8220FBAA3090}">
      <dgm:prSet/>
      <dgm:spPr/>
      <dgm:t>
        <a:bodyPr/>
        <a:lstStyle/>
        <a:p>
          <a:endParaRPr lang="en-US"/>
        </a:p>
      </dgm:t>
    </dgm:pt>
    <dgm:pt modelId="{C152A70D-2C1E-4EA0-BC0B-B9B461D9919C}">
      <dgm:prSet phldrT="[Text]"/>
      <dgm:spPr/>
      <dgm:t>
        <a:bodyPr/>
        <a:lstStyle/>
        <a:p>
          <a:r>
            <a:rPr lang="en-US" dirty="0" smtClean="0"/>
            <a:t>Reviewing Child Outcomes Data with Families</a:t>
          </a:r>
          <a:endParaRPr lang="en-US" dirty="0"/>
        </a:p>
      </dgm:t>
    </dgm:pt>
    <dgm:pt modelId="{2ED004CB-BE74-4D2C-9884-E46EE738B4C9}" type="parTrans" cxnId="{FEFE2747-21CD-47FC-9017-7679AA341088}">
      <dgm:prSet/>
      <dgm:spPr/>
      <dgm:t>
        <a:bodyPr/>
        <a:lstStyle/>
        <a:p>
          <a:endParaRPr lang="en-US"/>
        </a:p>
      </dgm:t>
    </dgm:pt>
    <dgm:pt modelId="{4237DF23-2792-4FA3-9492-B18837C88C42}" type="sibTrans" cxnId="{FEFE2747-21CD-47FC-9017-7679AA341088}">
      <dgm:prSet/>
      <dgm:spPr/>
      <dgm:t>
        <a:bodyPr/>
        <a:lstStyle/>
        <a:p>
          <a:endParaRPr lang="en-US"/>
        </a:p>
      </dgm:t>
    </dgm:pt>
    <dgm:pt modelId="{02AB5D34-1C9F-427F-BD0F-063DB1770536}" type="pres">
      <dgm:prSet presAssocID="{95B72BBD-647F-44CA-9719-9BA03CD32EF5}" presName="CompostProcess" presStyleCnt="0">
        <dgm:presLayoutVars>
          <dgm:dir/>
          <dgm:resizeHandles val="exact"/>
        </dgm:presLayoutVars>
      </dgm:prSet>
      <dgm:spPr/>
    </dgm:pt>
    <dgm:pt modelId="{91B0B0D6-0718-4E5A-B96E-DD7342CD8041}" type="pres">
      <dgm:prSet presAssocID="{95B72BBD-647F-44CA-9719-9BA03CD32EF5}" presName="arrow" presStyleLbl="bgShp" presStyleIdx="0" presStyleCnt="1"/>
      <dgm:spPr/>
    </dgm:pt>
    <dgm:pt modelId="{3B8FB3C9-AADF-4117-AB19-8FF70DEBCC70}" type="pres">
      <dgm:prSet presAssocID="{95B72BBD-647F-44CA-9719-9BA03CD32EF5}" presName="linearProcess" presStyleCnt="0"/>
      <dgm:spPr/>
    </dgm:pt>
    <dgm:pt modelId="{46EBA929-0C5E-4589-B048-8272B71AAFC5}" type="pres">
      <dgm:prSet presAssocID="{24D8C675-E43F-4349-A5ED-A3D244329872}" presName="textNode" presStyleLbl="node1" presStyleIdx="0" presStyleCnt="3">
        <dgm:presLayoutVars>
          <dgm:bulletEnabled val="1"/>
        </dgm:presLayoutVars>
      </dgm:prSet>
      <dgm:spPr/>
      <dgm:t>
        <a:bodyPr/>
        <a:lstStyle/>
        <a:p>
          <a:endParaRPr lang="en-US"/>
        </a:p>
      </dgm:t>
    </dgm:pt>
    <dgm:pt modelId="{035B45EB-870E-47EE-83E7-BC023190EE81}" type="pres">
      <dgm:prSet presAssocID="{B24C54B4-5882-4BDF-8265-687EFFDDED86}" presName="sibTrans" presStyleCnt="0"/>
      <dgm:spPr/>
    </dgm:pt>
    <dgm:pt modelId="{792FB25D-0497-4F26-86A2-1A70A0C7C9DF}" type="pres">
      <dgm:prSet presAssocID="{0538BBFB-1DA4-4038-B896-22C40EB99765}" presName="textNode" presStyleLbl="node1" presStyleIdx="1" presStyleCnt="3">
        <dgm:presLayoutVars>
          <dgm:bulletEnabled val="1"/>
        </dgm:presLayoutVars>
      </dgm:prSet>
      <dgm:spPr/>
      <dgm:t>
        <a:bodyPr/>
        <a:lstStyle/>
        <a:p>
          <a:endParaRPr lang="en-US"/>
        </a:p>
      </dgm:t>
    </dgm:pt>
    <dgm:pt modelId="{C03D585F-78EC-441E-B854-2679CDEB9EC1}" type="pres">
      <dgm:prSet presAssocID="{7016398A-04C7-40D0-BC28-E9EA1671953D}" presName="sibTrans" presStyleCnt="0"/>
      <dgm:spPr/>
    </dgm:pt>
    <dgm:pt modelId="{70F27D85-E519-4F0D-B741-06F290B2EE8E}" type="pres">
      <dgm:prSet presAssocID="{C152A70D-2C1E-4EA0-BC0B-B9B461D9919C}" presName="textNode" presStyleLbl="node1" presStyleIdx="2" presStyleCnt="3">
        <dgm:presLayoutVars>
          <dgm:bulletEnabled val="1"/>
        </dgm:presLayoutVars>
      </dgm:prSet>
      <dgm:spPr/>
      <dgm:t>
        <a:bodyPr/>
        <a:lstStyle/>
        <a:p>
          <a:endParaRPr lang="en-US"/>
        </a:p>
      </dgm:t>
    </dgm:pt>
  </dgm:ptLst>
  <dgm:cxnLst>
    <dgm:cxn modelId="{494A20AC-0AD3-471A-8E89-4187EBDACD00}" type="presOf" srcId="{95B72BBD-647F-44CA-9719-9BA03CD32EF5}" destId="{02AB5D34-1C9F-427F-BD0F-063DB1770536}" srcOrd="0" destOrd="0" presId="urn:microsoft.com/office/officeart/2005/8/layout/hProcess9"/>
    <dgm:cxn modelId="{D9EC20E9-EB0E-42BC-8A3A-1DC9F412A4B8}" srcId="{95B72BBD-647F-44CA-9719-9BA03CD32EF5}" destId="{24D8C675-E43F-4349-A5ED-A3D244329872}" srcOrd="0" destOrd="0" parTransId="{6B8A5556-814A-4785-A260-F2E38A80BC03}" sibTransId="{B24C54B4-5882-4BDF-8265-687EFFDDED86}"/>
    <dgm:cxn modelId="{AF8881CC-FB21-42E9-8B4C-E00F8535CA6F}" type="presOf" srcId="{C152A70D-2C1E-4EA0-BC0B-B9B461D9919C}" destId="{70F27D85-E519-4F0D-B741-06F290B2EE8E}" srcOrd="0" destOrd="0" presId="urn:microsoft.com/office/officeart/2005/8/layout/hProcess9"/>
    <dgm:cxn modelId="{38CDCA42-2B2F-4632-8C29-8220FBAA3090}" srcId="{95B72BBD-647F-44CA-9719-9BA03CD32EF5}" destId="{0538BBFB-1DA4-4038-B896-22C40EB99765}" srcOrd="1" destOrd="0" parTransId="{306D1FB9-3B43-40CA-A004-DB869B5F3075}" sibTransId="{7016398A-04C7-40D0-BC28-E9EA1671953D}"/>
    <dgm:cxn modelId="{FEFE2747-21CD-47FC-9017-7679AA341088}" srcId="{95B72BBD-647F-44CA-9719-9BA03CD32EF5}" destId="{C152A70D-2C1E-4EA0-BC0B-B9B461D9919C}" srcOrd="2" destOrd="0" parTransId="{2ED004CB-BE74-4D2C-9884-E46EE738B4C9}" sibTransId="{4237DF23-2792-4FA3-9492-B18837C88C42}"/>
    <dgm:cxn modelId="{3750B2A5-D12F-4F83-9642-3EE616C64F90}" type="presOf" srcId="{0538BBFB-1DA4-4038-B896-22C40EB99765}" destId="{792FB25D-0497-4F26-86A2-1A70A0C7C9DF}" srcOrd="0" destOrd="0" presId="urn:microsoft.com/office/officeart/2005/8/layout/hProcess9"/>
    <dgm:cxn modelId="{ABFC897F-2137-4E48-8412-47C41086304C}" type="presOf" srcId="{24D8C675-E43F-4349-A5ED-A3D244329872}" destId="{46EBA929-0C5E-4589-B048-8272B71AAFC5}" srcOrd="0" destOrd="0" presId="urn:microsoft.com/office/officeart/2005/8/layout/hProcess9"/>
    <dgm:cxn modelId="{B4B77841-0050-4911-992E-E734E681286B}" type="presParOf" srcId="{02AB5D34-1C9F-427F-BD0F-063DB1770536}" destId="{91B0B0D6-0718-4E5A-B96E-DD7342CD8041}" srcOrd="0" destOrd="0" presId="urn:microsoft.com/office/officeart/2005/8/layout/hProcess9"/>
    <dgm:cxn modelId="{B35BFC3E-8111-4B82-AEC1-0E9797CDC552}" type="presParOf" srcId="{02AB5D34-1C9F-427F-BD0F-063DB1770536}" destId="{3B8FB3C9-AADF-4117-AB19-8FF70DEBCC70}" srcOrd="1" destOrd="0" presId="urn:microsoft.com/office/officeart/2005/8/layout/hProcess9"/>
    <dgm:cxn modelId="{AFC3F146-79C1-4F21-9613-D7CB0057D5B9}" type="presParOf" srcId="{3B8FB3C9-AADF-4117-AB19-8FF70DEBCC70}" destId="{46EBA929-0C5E-4589-B048-8272B71AAFC5}" srcOrd="0" destOrd="0" presId="urn:microsoft.com/office/officeart/2005/8/layout/hProcess9"/>
    <dgm:cxn modelId="{F579C901-F0A4-4557-8419-1D3F8174A5F9}" type="presParOf" srcId="{3B8FB3C9-AADF-4117-AB19-8FF70DEBCC70}" destId="{035B45EB-870E-47EE-83E7-BC023190EE81}" srcOrd="1" destOrd="0" presId="urn:microsoft.com/office/officeart/2005/8/layout/hProcess9"/>
    <dgm:cxn modelId="{6D31AC7B-6CA7-4C4F-A3B6-E88DDA27FC30}" type="presParOf" srcId="{3B8FB3C9-AADF-4117-AB19-8FF70DEBCC70}" destId="{792FB25D-0497-4F26-86A2-1A70A0C7C9DF}" srcOrd="2" destOrd="0" presId="urn:microsoft.com/office/officeart/2005/8/layout/hProcess9"/>
    <dgm:cxn modelId="{EF126B1A-9ED2-4242-8FB3-018854E49E6E}" type="presParOf" srcId="{3B8FB3C9-AADF-4117-AB19-8FF70DEBCC70}" destId="{C03D585F-78EC-441E-B854-2679CDEB9EC1}" srcOrd="3" destOrd="0" presId="urn:microsoft.com/office/officeart/2005/8/layout/hProcess9"/>
    <dgm:cxn modelId="{A09909D3-2401-461A-97A1-02D11538A637}" type="presParOf" srcId="{3B8FB3C9-AADF-4117-AB19-8FF70DEBCC70}" destId="{70F27D85-E519-4F0D-B741-06F290B2EE8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0B0D6-0718-4E5A-B96E-DD7342CD8041}">
      <dsp:nvSpPr>
        <dsp:cNvPr id="0" name=""/>
        <dsp:cNvSpPr/>
      </dsp:nvSpPr>
      <dsp:spPr>
        <a:xfrm>
          <a:off x="542924" y="0"/>
          <a:ext cx="6153150" cy="4394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EBA929-0C5E-4589-B048-8272B71AAFC5}">
      <dsp:nvSpPr>
        <dsp:cNvPr id="0" name=""/>
        <dsp:cNvSpPr/>
      </dsp:nvSpPr>
      <dsp:spPr>
        <a:xfrm>
          <a:off x="7776" y="1318260"/>
          <a:ext cx="2330053" cy="1757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Informing Families About Child Outcomes</a:t>
          </a:r>
          <a:endParaRPr lang="en-US" sz="2400" kern="1200" dirty="0"/>
        </a:p>
      </dsp:txBody>
      <dsp:txXfrm>
        <a:off x="93579" y="1404063"/>
        <a:ext cx="2158447" cy="1586074"/>
      </dsp:txXfrm>
    </dsp:sp>
    <dsp:sp modelId="{792FB25D-0497-4F26-86A2-1A70A0C7C9DF}">
      <dsp:nvSpPr>
        <dsp:cNvPr id="0" name=""/>
        <dsp:cNvSpPr/>
      </dsp:nvSpPr>
      <dsp:spPr>
        <a:xfrm>
          <a:off x="2454473" y="1318260"/>
          <a:ext cx="2330053" cy="1757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Collecting Child Outcomes Data</a:t>
          </a:r>
          <a:endParaRPr lang="en-US" sz="2400" kern="1200" dirty="0"/>
        </a:p>
      </dsp:txBody>
      <dsp:txXfrm>
        <a:off x="2540276" y="1404063"/>
        <a:ext cx="2158447" cy="1586074"/>
      </dsp:txXfrm>
    </dsp:sp>
    <dsp:sp modelId="{70F27D85-E519-4F0D-B741-06F290B2EE8E}">
      <dsp:nvSpPr>
        <dsp:cNvPr id="0" name=""/>
        <dsp:cNvSpPr/>
      </dsp:nvSpPr>
      <dsp:spPr>
        <a:xfrm>
          <a:off x="4901170" y="1318260"/>
          <a:ext cx="2330053" cy="1757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Reviewing Child Outcomes Data with Families</a:t>
          </a:r>
          <a:endParaRPr lang="en-US" sz="2400" kern="1200" dirty="0"/>
        </a:p>
      </dsp:txBody>
      <dsp:txXfrm>
        <a:off x="4986973" y="1404063"/>
        <a:ext cx="2158447" cy="158607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8C46C913-017E-41CB-BD92-AB72C59CEF84}" type="datetimeFigureOut">
              <a:rPr lang="en-US" smtClean="0"/>
              <a:t>1/13/2017</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CBEAF370-FD3B-447A-B724-07A83C459553}" type="datetimeFigureOut">
              <a:rPr lang="en-US" smtClean="0"/>
              <a:t>1/13/2017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slide" Target="../slides/slide61.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a:p>
        </p:txBody>
      </p:sp>
    </p:spTree>
    <p:extLst>
      <p:ext uri="{BB962C8B-B14F-4D97-AF65-F5344CB8AC3E}">
        <p14:creationId xmlns:p14="http://schemas.microsoft.com/office/powerpoint/2010/main" val="2387136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F8F95-2A15-49CB-A634-2A7CAB8C118F}" type="slidenum">
              <a:rPr lang="en-US" smtClean="0"/>
              <a:t>10</a:t>
            </a:fld>
            <a:endParaRPr lang="en-US"/>
          </a:p>
        </p:txBody>
      </p:sp>
    </p:spTree>
    <p:extLst>
      <p:ext uri="{BB962C8B-B14F-4D97-AF65-F5344CB8AC3E}">
        <p14:creationId xmlns:p14="http://schemas.microsoft.com/office/powerpoint/2010/main" val="1298166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F1AF58-F0D6-41C8-A150-1DEF5CFEDB46}" type="slidenum">
              <a:rPr lang="en-US" smtClean="0"/>
              <a:t>11</a:t>
            </a:fld>
            <a:endParaRPr lang="en-US"/>
          </a:p>
        </p:txBody>
      </p:sp>
    </p:spTree>
    <p:extLst>
      <p:ext uri="{BB962C8B-B14F-4D97-AF65-F5344CB8AC3E}">
        <p14:creationId xmlns:p14="http://schemas.microsoft.com/office/powerpoint/2010/main" val="3784219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solidFill>
                <a:srgbClr val="002060"/>
              </a:solidFill>
            </a:endParaRPr>
          </a:p>
        </p:txBody>
      </p:sp>
      <p:sp>
        <p:nvSpPr>
          <p:cNvPr id="4" name="Slide Number Placeholder 3"/>
          <p:cNvSpPr>
            <a:spLocks noGrp="1"/>
          </p:cNvSpPr>
          <p:nvPr>
            <p:ph type="sldNum" sz="quarter" idx="10"/>
          </p:nvPr>
        </p:nvSpPr>
        <p:spPr/>
        <p:txBody>
          <a:bodyPr/>
          <a:lstStyle/>
          <a:p>
            <a:fld id="{EC75168D-1BFB-47B7-A32D-CBACB19EF0F9}" type="slidenum">
              <a:rPr lang="en-US" smtClean="0"/>
              <a:t>12</a:t>
            </a:fld>
            <a:endParaRPr lang="en-US"/>
          </a:p>
        </p:txBody>
      </p:sp>
    </p:spTree>
    <p:extLst>
      <p:ext uri="{BB962C8B-B14F-4D97-AF65-F5344CB8AC3E}">
        <p14:creationId xmlns:p14="http://schemas.microsoft.com/office/powerpoint/2010/main" val="309094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a:p>
        </p:txBody>
      </p:sp>
    </p:spTree>
    <p:extLst>
      <p:ext uri="{BB962C8B-B14F-4D97-AF65-F5344CB8AC3E}">
        <p14:creationId xmlns:p14="http://schemas.microsoft.com/office/powerpoint/2010/main" val="2921635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14</a:t>
            </a:fld>
            <a:endParaRPr lang="en-US"/>
          </a:p>
        </p:txBody>
      </p:sp>
    </p:spTree>
    <p:extLst>
      <p:ext uri="{BB962C8B-B14F-4D97-AF65-F5344CB8AC3E}">
        <p14:creationId xmlns:p14="http://schemas.microsoft.com/office/powerpoint/2010/main" val="1240507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a:p>
        </p:txBody>
      </p:sp>
    </p:spTree>
    <p:extLst>
      <p:ext uri="{BB962C8B-B14F-4D97-AF65-F5344CB8AC3E}">
        <p14:creationId xmlns:p14="http://schemas.microsoft.com/office/powerpoint/2010/main" val="2800740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66612">
              <a:defRPr/>
            </a:pPr>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a:p>
        </p:txBody>
      </p:sp>
    </p:spTree>
    <p:extLst>
      <p:ext uri="{BB962C8B-B14F-4D97-AF65-F5344CB8AC3E}">
        <p14:creationId xmlns:p14="http://schemas.microsoft.com/office/powerpoint/2010/main" val="3167174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a:p>
        </p:txBody>
      </p:sp>
    </p:spTree>
    <p:extLst>
      <p:ext uri="{BB962C8B-B14F-4D97-AF65-F5344CB8AC3E}">
        <p14:creationId xmlns:p14="http://schemas.microsoft.com/office/powerpoint/2010/main" val="4134939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a:p>
        </p:txBody>
      </p:sp>
    </p:spTree>
    <p:extLst>
      <p:ext uri="{BB962C8B-B14F-4D97-AF65-F5344CB8AC3E}">
        <p14:creationId xmlns:p14="http://schemas.microsoft.com/office/powerpoint/2010/main" val="515843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66612">
              <a:defRPr/>
            </a:pPr>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a:p>
        </p:txBody>
      </p:sp>
    </p:spTree>
    <p:extLst>
      <p:ext uri="{BB962C8B-B14F-4D97-AF65-F5344CB8AC3E}">
        <p14:creationId xmlns:p14="http://schemas.microsoft.com/office/powerpoint/2010/main" val="249738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3460078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66612">
              <a:defRPr/>
            </a:pPr>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a:p>
        </p:txBody>
      </p:sp>
    </p:spTree>
    <p:extLst>
      <p:ext uri="{BB962C8B-B14F-4D97-AF65-F5344CB8AC3E}">
        <p14:creationId xmlns:p14="http://schemas.microsoft.com/office/powerpoint/2010/main" val="3471982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a:p>
        </p:txBody>
      </p:sp>
    </p:spTree>
    <p:extLst>
      <p:ext uri="{BB962C8B-B14F-4D97-AF65-F5344CB8AC3E}">
        <p14:creationId xmlns:p14="http://schemas.microsoft.com/office/powerpoint/2010/main" val="1450123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lvl="1" defTabSz="966612">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a:p>
        </p:txBody>
      </p:sp>
    </p:spTree>
    <p:extLst>
      <p:ext uri="{BB962C8B-B14F-4D97-AF65-F5344CB8AC3E}">
        <p14:creationId xmlns:p14="http://schemas.microsoft.com/office/powerpoint/2010/main" val="1839683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88F8F95-2A15-49CB-A634-2A7CAB8C118F}" type="slidenum">
              <a:rPr lang="en-US" smtClean="0"/>
              <a:t>23</a:t>
            </a:fld>
            <a:endParaRPr lang="en-US"/>
          </a:p>
        </p:txBody>
      </p:sp>
    </p:spTree>
    <p:extLst>
      <p:ext uri="{BB962C8B-B14F-4D97-AF65-F5344CB8AC3E}">
        <p14:creationId xmlns:p14="http://schemas.microsoft.com/office/powerpoint/2010/main" val="1044170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a:p>
        </p:txBody>
      </p:sp>
    </p:spTree>
    <p:extLst>
      <p:ext uri="{BB962C8B-B14F-4D97-AF65-F5344CB8AC3E}">
        <p14:creationId xmlns:p14="http://schemas.microsoft.com/office/powerpoint/2010/main" val="856737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fld id="{E46F5370-117B-45C1-B1FB-01C44F37A756}" type="slidenum">
              <a:rPr lang="en-US" smtClean="0"/>
              <a:t>25</a:t>
            </a:fld>
            <a:endParaRPr lang="en-US"/>
          </a:p>
        </p:txBody>
      </p:sp>
    </p:spTree>
    <p:extLst>
      <p:ext uri="{BB962C8B-B14F-4D97-AF65-F5344CB8AC3E}">
        <p14:creationId xmlns:p14="http://schemas.microsoft.com/office/powerpoint/2010/main" val="148356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A6AA2E-6B58-4015-89FA-4F3FE1C0E7E9}" type="slidenum">
              <a:rPr lang="en-US"/>
              <a:pPr/>
              <a:t>26</a:t>
            </a:fld>
            <a:endParaRPr lang="en-US"/>
          </a:p>
        </p:txBody>
      </p:sp>
      <p:sp>
        <p:nvSpPr>
          <p:cNvPr id="453634" name="Rectangle 2"/>
          <p:cNvSpPr>
            <a:spLocks noGrp="1" noRot="1" noChangeAspect="1" noChangeArrowheads="1" noTextEdit="1"/>
          </p:cNvSpPr>
          <p:nvPr>
            <p:ph type="sldImg"/>
          </p:nvPr>
        </p:nvSpPr>
        <p:spPr>
          <a:xfrm>
            <a:off x="1257300" y="720725"/>
            <a:ext cx="4800600" cy="3600450"/>
          </a:xfrm>
          <a:ln/>
        </p:spPr>
      </p:sp>
      <p:sp>
        <p:nvSpPr>
          <p:cNvPr id="453635" name="Rectangle 3"/>
          <p:cNvSpPr>
            <a:spLocks noGrp="1" noChangeArrowheads="1"/>
          </p:cNvSpPr>
          <p:nvPr>
            <p:ph type="body" idx="1"/>
          </p:nvPr>
        </p:nvSpPr>
        <p:spPr/>
        <p:txBody>
          <a:bodyPr/>
          <a:lstStyle/>
          <a:p>
            <a:endParaRPr lang="en-US" sz="1300" dirty="0"/>
          </a:p>
        </p:txBody>
      </p:sp>
    </p:spTree>
    <p:extLst>
      <p:ext uri="{BB962C8B-B14F-4D97-AF65-F5344CB8AC3E}">
        <p14:creationId xmlns:p14="http://schemas.microsoft.com/office/powerpoint/2010/main" val="7459353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4713741-8FAE-4BF6-B979-2BAED2E4C03B}" type="slidenum">
              <a:rPr lang="en-US" smtClean="0"/>
              <a:t>28</a:t>
            </a:fld>
            <a:endParaRPr lang="en-US"/>
          </a:p>
        </p:txBody>
      </p:sp>
    </p:spTree>
    <p:extLst>
      <p:ext uri="{BB962C8B-B14F-4D97-AF65-F5344CB8AC3E}">
        <p14:creationId xmlns:p14="http://schemas.microsoft.com/office/powerpoint/2010/main" val="18111450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29</a:t>
            </a:fld>
            <a:endParaRPr lang="en-US"/>
          </a:p>
        </p:txBody>
      </p:sp>
    </p:spTree>
    <p:extLst>
      <p:ext uri="{BB962C8B-B14F-4D97-AF65-F5344CB8AC3E}">
        <p14:creationId xmlns:p14="http://schemas.microsoft.com/office/powerpoint/2010/main" val="1615345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a:p>
        </p:txBody>
      </p:sp>
    </p:spTree>
    <p:extLst>
      <p:ext uri="{BB962C8B-B14F-4D97-AF65-F5344CB8AC3E}">
        <p14:creationId xmlns:p14="http://schemas.microsoft.com/office/powerpoint/2010/main" val="2375430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7A5156F-1429-4E4F-B1E6-6C835C632688}" type="slidenum">
              <a:rPr lang="en-US" smtClean="0"/>
              <a:t>3</a:t>
            </a:fld>
            <a:endParaRPr lang="en-US"/>
          </a:p>
        </p:txBody>
      </p:sp>
    </p:spTree>
    <p:extLst>
      <p:ext uri="{BB962C8B-B14F-4D97-AF65-F5344CB8AC3E}">
        <p14:creationId xmlns:p14="http://schemas.microsoft.com/office/powerpoint/2010/main" val="41833321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31</a:t>
            </a:fld>
            <a:endParaRPr lang="en-US"/>
          </a:p>
        </p:txBody>
      </p:sp>
    </p:spTree>
    <p:extLst>
      <p:ext uri="{BB962C8B-B14F-4D97-AF65-F5344CB8AC3E}">
        <p14:creationId xmlns:p14="http://schemas.microsoft.com/office/powerpoint/2010/main" val="15324298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32</a:t>
            </a:fld>
            <a:endParaRPr lang="en-US"/>
          </a:p>
        </p:txBody>
      </p:sp>
    </p:spTree>
    <p:extLst>
      <p:ext uri="{BB962C8B-B14F-4D97-AF65-F5344CB8AC3E}">
        <p14:creationId xmlns:p14="http://schemas.microsoft.com/office/powerpoint/2010/main" val="40372274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fld id="{E46F5370-117B-45C1-B1FB-01C44F37A756}" type="slidenum">
              <a:rPr lang="en-US" smtClean="0"/>
              <a:t>33</a:t>
            </a:fld>
            <a:endParaRPr lang="en-US"/>
          </a:p>
        </p:txBody>
      </p:sp>
    </p:spTree>
    <p:extLst>
      <p:ext uri="{BB962C8B-B14F-4D97-AF65-F5344CB8AC3E}">
        <p14:creationId xmlns:p14="http://schemas.microsoft.com/office/powerpoint/2010/main" val="19380544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34</a:t>
            </a:fld>
            <a:endParaRPr lang="en-US"/>
          </a:p>
        </p:txBody>
      </p:sp>
    </p:spTree>
    <p:extLst>
      <p:ext uri="{BB962C8B-B14F-4D97-AF65-F5344CB8AC3E}">
        <p14:creationId xmlns:p14="http://schemas.microsoft.com/office/powerpoint/2010/main" val="23621904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35</a:t>
            </a:fld>
            <a:endParaRPr lang="en-US"/>
          </a:p>
        </p:txBody>
      </p:sp>
    </p:spTree>
    <p:extLst>
      <p:ext uri="{BB962C8B-B14F-4D97-AF65-F5344CB8AC3E}">
        <p14:creationId xmlns:p14="http://schemas.microsoft.com/office/powerpoint/2010/main" val="7061207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36</a:t>
            </a:fld>
            <a:endParaRPr lang="en-US"/>
          </a:p>
        </p:txBody>
      </p:sp>
    </p:spTree>
    <p:extLst>
      <p:ext uri="{BB962C8B-B14F-4D97-AF65-F5344CB8AC3E}">
        <p14:creationId xmlns:p14="http://schemas.microsoft.com/office/powerpoint/2010/main" val="26493725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37</a:t>
            </a:fld>
            <a:endParaRPr lang="en-US"/>
          </a:p>
        </p:txBody>
      </p:sp>
    </p:spTree>
    <p:extLst>
      <p:ext uri="{BB962C8B-B14F-4D97-AF65-F5344CB8AC3E}">
        <p14:creationId xmlns:p14="http://schemas.microsoft.com/office/powerpoint/2010/main" val="10292420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38</a:t>
            </a:fld>
            <a:endParaRPr lang="en-US"/>
          </a:p>
        </p:txBody>
      </p:sp>
    </p:spTree>
    <p:extLst>
      <p:ext uri="{BB962C8B-B14F-4D97-AF65-F5344CB8AC3E}">
        <p14:creationId xmlns:p14="http://schemas.microsoft.com/office/powerpoint/2010/main" val="6731729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39</a:t>
            </a:fld>
            <a:endParaRPr lang="en-US"/>
          </a:p>
        </p:txBody>
      </p:sp>
    </p:spTree>
    <p:extLst>
      <p:ext uri="{BB962C8B-B14F-4D97-AF65-F5344CB8AC3E}">
        <p14:creationId xmlns:p14="http://schemas.microsoft.com/office/powerpoint/2010/main" val="41027599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40</a:t>
            </a:fld>
            <a:endParaRPr lang="en-US"/>
          </a:p>
        </p:txBody>
      </p:sp>
    </p:spTree>
    <p:extLst>
      <p:ext uri="{BB962C8B-B14F-4D97-AF65-F5344CB8AC3E}">
        <p14:creationId xmlns:p14="http://schemas.microsoft.com/office/powerpoint/2010/main" val="61267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a:p>
        </p:txBody>
      </p:sp>
    </p:spTree>
    <p:extLst>
      <p:ext uri="{BB962C8B-B14F-4D97-AF65-F5344CB8AC3E}">
        <p14:creationId xmlns:p14="http://schemas.microsoft.com/office/powerpoint/2010/main" val="28163267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41</a:t>
            </a:fld>
            <a:endParaRPr lang="en-US"/>
          </a:p>
        </p:txBody>
      </p:sp>
    </p:spTree>
    <p:extLst>
      <p:ext uri="{BB962C8B-B14F-4D97-AF65-F5344CB8AC3E}">
        <p14:creationId xmlns:p14="http://schemas.microsoft.com/office/powerpoint/2010/main" val="14415699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42</a:t>
            </a:fld>
            <a:endParaRPr lang="en-US"/>
          </a:p>
        </p:txBody>
      </p:sp>
    </p:spTree>
    <p:extLst>
      <p:ext uri="{BB962C8B-B14F-4D97-AF65-F5344CB8AC3E}">
        <p14:creationId xmlns:p14="http://schemas.microsoft.com/office/powerpoint/2010/main" val="13751403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D151A66-AF0B-4223-9670-8E451EF14F0E}" type="slidenum">
              <a:rPr lang="en-US" smtClean="0"/>
              <a:t>43</a:t>
            </a:fld>
            <a:endParaRPr lang="en-US"/>
          </a:p>
        </p:txBody>
      </p:sp>
    </p:spTree>
    <p:extLst>
      <p:ext uri="{BB962C8B-B14F-4D97-AF65-F5344CB8AC3E}">
        <p14:creationId xmlns:p14="http://schemas.microsoft.com/office/powerpoint/2010/main" val="27902062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151A66-AF0B-4223-9670-8E451EF14F0E}" type="slidenum">
              <a:rPr lang="en-US" smtClean="0"/>
              <a:t>44</a:t>
            </a:fld>
            <a:endParaRPr lang="en-US"/>
          </a:p>
        </p:txBody>
      </p:sp>
    </p:spTree>
    <p:extLst>
      <p:ext uri="{BB962C8B-B14F-4D97-AF65-F5344CB8AC3E}">
        <p14:creationId xmlns:p14="http://schemas.microsoft.com/office/powerpoint/2010/main" val="36144382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45</a:t>
            </a:fld>
            <a:endParaRPr lang="en-US"/>
          </a:p>
        </p:txBody>
      </p:sp>
    </p:spTree>
    <p:extLst>
      <p:ext uri="{BB962C8B-B14F-4D97-AF65-F5344CB8AC3E}">
        <p14:creationId xmlns:p14="http://schemas.microsoft.com/office/powerpoint/2010/main" val="29962150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46</a:t>
            </a:fld>
            <a:endParaRPr lang="en-US"/>
          </a:p>
        </p:txBody>
      </p:sp>
    </p:spTree>
    <p:extLst>
      <p:ext uri="{BB962C8B-B14F-4D97-AF65-F5344CB8AC3E}">
        <p14:creationId xmlns:p14="http://schemas.microsoft.com/office/powerpoint/2010/main" val="13968376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47</a:t>
            </a:fld>
            <a:endParaRPr lang="en-US"/>
          </a:p>
        </p:txBody>
      </p:sp>
    </p:spTree>
    <p:extLst>
      <p:ext uri="{BB962C8B-B14F-4D97-AF65-F5344CB8AC3E}">
        <p14:creationId xmlns:p14="http://schemas.microsoft.com/office/powerpoint/2010/main" val="8234622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48</a:t>
            </a:fld>
            <a:endParaRPr lang="en-US"/>
          </a:p>
        </p:txBody>
      </p:sp>
    </p:spTree>
    <p:extLst>
      <p:ext uri="{BB962C8B-B14F-4D97-AF65-F5344CB8AC3E}">
        <p14:creationId xmlns:p14="http://schemas.microsoft.com/office/powerpoint/2010/main" val="30496913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49</a:t>
            </a:fld>
            <a:endParaRPr lang="en-US"/>
          </a:p>
        </p:txBody>
      </p:sp>
    </p:spTree>
    <p:extLst>
      <p:ext uri="{BB962C8B-B14F-4D97-AF65-F5344CB8AC3E}">
        <p14:creationId xmlns:p14="http://schemas.microsoft.com/office/powerpoint/2010/main" val="38505578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F8F95-2A15-49CB-A634-2A7CAB8C118F}" type="slidenum">
              <a:rPr lang="en-US" smtClean="0"/>
              <a:t>50</a:t>
            </a:fld>
            <a:endParaRPr lang="en-US"/>
          </a:p>
        </p:txBody>
      </p:sp>
    </p:spTree>
    <p:extLst>
      <p:ext uri="{BB962C8B-B14F-4D97-AF65-F5344CB8AC3E}">
        <p14:creationId xmlns:p14="http://schemas.microsoft.com/office/powerpoint/2010/main" val="1511744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dirty="0"/>
          </a:p>
        </p:txBody>
      </p:sp>
    </p:spTree>
    <p:extLst>
      <p:ext uri="{BB962C8B-B14F-4D97-AF65-F5344CB8AC3E}">
        <p14:creationId xmlns:p14="http://schemas.microsoft.com/office/powerpoint/2010/main" val="17295820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a:buAutoNum type="arabicPeriod"/>
            </a:pPr>
            <a:endParaRPr lang="en-US" baseline="0" dirty="0" smtClean="0"/>
          </a:p>
        </p:txBody>
      </p:sp>
      <p:sp>
        <p:nvSpPr>
          <p:cNvPr id="4" name="Slide Number Placeholder 3"/>
          <p:cNvSpPr>
            <a:spLocks noGrp="1"/>
          </p:cNvSpPr>
          <p:nvPr>
            <p:ph type="sldNum" sz="quarter" idx="10"/>
          </p:nvPr>
        </p:nvSpPr>
        <p:spPr/>
        <p:txBody>
          <a:bodyPr/>
          <a:lstStyle/>
          <a:p>
            <a:fld id="{B88F8F95-2A15-49CB-A634-2A7CAB8C118F}" type="slidenum">
              <a:rPr lang="en-US" smtClean="0"/>
              <a:t>51</a:t>
            </a:fld>
            <a:endParaRPr lang="en-US"/>
          </a:p>
        </p:txBody>
      </p:sp>
    </p:spTree>
    <p:extLst>
      <p:ext uri="{BB962C8B-B14F-4D97-AF65-F5344CB8AC3E}">
        <p14:creationId xmlns:p14="http://schemas.microsoft.com/office/powerpoint/2010/main" val="40859580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88F8F95-2A15-49CB-A634-2A7CAB8C118F}" type="slidenum">
              <a:rPr lang="en-US" smtClean="0"/>
              <a:t>52</a:t>
            </a:fld>
            <a:endParaRPr lang="en-US"/>
          </a:p>
        </p:txBody>
      </p:sp>
    </p:spTree>
    <p:extLst>
      <p:ext uri="{BB962C8B-B14F-4D97-AF65-F5344CB8AC3E}">
        <p14:creationId xmlns:p14="http://schemas.microsoft.com/office/powerpoint/2010/main" val="6019961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F8F95-2A15-49CB-A634-2A7CAB8C118F}" type="slidenum">
              <a:rPr lang="en-US" smtClean="0"/>
              <a:t>53</a:t>
            </a:fld>
            <a:endParaRPr lang="en-US"/>
          </a:p>
        </p:txBody>
      </p:sp>
    </p:spTree>
    <p:extLst>
      <p:ext uri="{BB962C8B-B14F-4D97-AF65-F5344CB8AC3E}">
        <p14:creationId xmlns:p14="http://schemas.microsoft.com/office/powerpoint/2010/main" val="13050337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5D5D99-CEAE-4207-BE4D-E40945DEA4F5}"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41003756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F8F95-2A15-49CB-A634-2A7CAB8C118F}" type="slidenum">
              <a:rPr lang="en-US" smtClean="0"/>
              <a:t>55</a:t>
            </a:fld>
            <a:endParaRPr lang="en-US"/>
          </a:p>
        </p:txBody>
      </p:sp>
    </p:spTree>
    <p:extLst>
      <p:ext uri="{BB962C8B-B14F-4D97-AF65-F5344CB8AC3E}">
        <p14:creationId xmlns:p14="http://schemas.microsoft.com/office/powerpoint/2010/main" val="34166299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F8F95-2A15-49CB-A634-2A7CAB8C118F}" type="slidenum">
              <a:rPr lang="en-US" smtClean="0"/>
              <a:t>56</a:t>
            </a:fld>
            <a:endParaRPr lang="en-US"/>
          </a:p>
        </p:txBody>
      </p:sp>
    </p:spTree>
    <p:extLst>
      <p:ext uri="{BB962C8B-B14F-4D97-AF65-F5344CB8AC3E}">
        <p14:creationId xmlns:p14="http://schemas.microsoft.com/office/powerpoint/2010/main" val="4022056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F8F95-2A15-49CB-A634-2A7CAB8C118F}" type="slidenum">
              <a:rPr lang="en-US" smtClean="0"/>
              <a:t>57</a:t>
            </a:fld>
            <a:endParaRPr lang="en-US"/>
          </a:p>
        </p:txBody>
      </p:sp>
    </p:spTree>
    <p:extLst>
      <p:ext uri="{BB962C8B-B14F-4D97-AF65-F5344CB8AC3E}">
        <p14:creationId xmlns:p14="http://schemas.microsoft.com/office/powerpoint/2010/main" val="32530987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F8F95-2A15-49CB-A634-2A7CAB8C118F}" type="slidenum">
              <a:rPr lang="en-US" smtClean="0"/>
              <a:t>58</a:t>
            </a:fld>
            <a:endParaRPr lang="en-US"/>
          </a:p>
        </p:txBody>
      </p:sp>
    </p:spTree>
    <p:extLst>
      <p:ext uri="{BB962C8B-B14F-4D97-AF65-F5344CB8AC3E}">
        <p14:creationId xmlns:p14="http://schemas.microsoft.com/office/powerpoint/2010/main" val="16642907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59</a:t>
            </a:fld>
            <a:endParaRPr lang="en-US"/>
          </a:p>
        </p:txBody>
      </p:sp>
    </p:spTree>
    <p:extLst>
      <p:ext uri="{BB962C8B-B14F-4D97-AF65-F5344CB8AC3E}">
        <p14:creationId xmlns:p14="http://schemas.microsoft.com/office/powerpoint/2010/main" val="22902193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60</a:t>
            </a:fld>
            <a:endParaRPr lang="en-US"/>
          </a:p>
        </p:txBody>
      </p:sp>
    </p:spTree>
    <p:extLst>
      <p:ext uri="{BB962C8B-B14F-4D97-AF65-F5344CB8AC3E}">
        <p14:creationId xmlns:p14="http://schemas.microsoft.com/office/powerpoint/2010/main" val="1213305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29004" indent="-318848">
              <a:defRPr>
                <a:solidFill>
                  <a:schemeClr val="tx1"/>
                </a:solidFill>
                <a:latin typeface="Calibri" panose="020F0502020204030204" pitchFamily="34" charset="0"/>
              </a:defRPr>
            </a:lvl2pPr>
            <a:lvl3pPr marL="1277070" indent="-255078">
              <a:defRPr>
                <a:solidFill>
                  <a:schemeClr val="tx1"/>
                </a:solidFill>
                <a:latin typeface="Calibri" panose="020F0502020204030204" pitchFamily="34" charset="0"/>
              </a:defRPr>
            </a:lvl3pPr>
            <a:lvl4pPr marL="1787226" indent="-255078">
              <a:defRPr>
                <a:solidFill>
                  <a:schemeClr val="tx1"/>
                </a:solidFill>
                <a:latin typeface="Calibri" panose="020F0502020204030204" pitchFamily="34" charset="0"/>
              </a:defRPr>
            </a:lvl4pPr>
            <a:lvl5pPr marL="2299060" indent="-255078">
              <a:defRPr>
                <a:solidFill>
                  <a:schemeClr val="tx1"/>
                </a:solidFill>
                <a:latin typeface="Calibri" panose="020F0502020204030204" pitchFamily="34" charset="0"/>
              </a:defRPr>
            </a:lvl5pPr>
            <a:lvl6pPr marL="2782366" indent="-255078" eaLnBrk="0" fontAlgn="base" hangingPunct="0">
              <a:spcBef>
                <a:spcPct val="0"/>
              </a:spcBef>
              <a:spcAft>
                <a:spcPct val="0"/>
              </a:spcAft>
              <a:defRPr>
                <a:solidFill>
                  <a:schemeClr val="tx1"/>
                </a:solidFill>
                <a:latin typeface="Calibri" panose="020F0502020204030204" pitchFamily="34" charset="0"/>
              </a:defRPr>
            </a:lvl6pPr>
            <a:lvl7pPr marL="3265673" indent="-255078" eaLnBrk="0" fontAlgn="base" hangingPunct="0">
              <a:spcBef>
                <a:spcPct val="0"/>
              </a:spcBef>
              <a:spcAft>
                <a:spcPct val="0"/>
              </a:spcAft>
              <a:defRPr>
                <a:solidFill>
                  <a:schemeClr val="tx1"/>
                </a:solidFill>
                <a:latin typeface="Calibri" panose="020F0502020204030204" pitchFamily="34" charset="0"/>
              </a:defRPr>
            </a:lvl7pPr>
            <a:lvl8pPr marL="3748979" indent="-255078" eaLnBrk="0" fontAlgn="base" hangingPunct="0">
              <a:spcBef>
                <a:spcPct val="0"/>
              </a:spcBef>
              <a:spcAft>
                <a:spcPct val="0"/>
              </a:spcAft>
              <a:defRPr>
                <a:solidFill>
                  <a:schemeClr val="tx1"/>
                </a:solidFill>
                <a:latin typeface="Calibri" panose="020F0502020204030204" pitchFamily="34" charset="0"/>
              </a:defRPr>
            </a:lvl8pPr>
            <a:lvl9pPr marL="4232285" indent="-25507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9F6CAE5-CBE9-4F33-93B3-8276EBD504FF}" type="slidenum">
              <a:rPr lang="en-US" altLang="en-US" smtClean="0"/>
              <a:pPr fontAlgn="base">
                <a:spcBef>
                  <a:spcPct val="0"/>
                </a:spcBef>
                <a:spcAft>
                  <a:spcPct val="0"/>
                </a:spcAft>
              </a:pPr>
              <a:t>6</a:t>
            </a:fld>
            <a:endParaRPr lang="en-US" altLang="en-US" smtClean="0"/>
          </a:p>
        </p:txBody>
      </p:sp>
    </p:spTree>
    <p:extLst>
      <p:ext uri="{BB962C8B-B14F-4D97-AF65-F5344CB8AC3E}">
        <p14:creationId xmlns:p14="http://schemas.microsoft.com/office/powerpoint/2010/main" val="20218056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61</a:t>
            </a:fld>
            <a:endParaRPr lang="en-US"/>
          </a:p>
        </p:txBody>
      </p:sp>
    </p:spTree>
    <p:extLst>
      <p:ext uri="{BB962C8B-B14F-4D97-AF65-F5344CB8AC3E}">
        <p14:creationId xmlns:p14="http://schemas.microsoft.com/office/powerpoint/2010/main" val="15825572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62</a:t>
            </a:fld>
            <a:endParaRPr lang="en-US"/>
          </a:p>
        </p:txBody>
      </p:sp>
    </p:spTree>
    <p:extLst>
      <p:ext uri="{BB962C8B-B14F-4D97-AF65-F5344CB8AC3E}">
        <p14:creationId xmlns:p14="http://schemas.microsoft.com/office/powerpoint/2010/main" val="33496981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eaLnBrk="0" fontAlgn="base" hangingPunct="0">
              <a:spcBef>
                <a:spcPct val="0"/>
              </a:spcBef>
              <a:spcAft>
                <a:spcPct val="0"/>
              </a:spcAft>
              <a:defRPr>
                <a:solidFill>
                  <a:schemeClr val="tx1"/>
                </a:solidFill>
                <a:latin typeface="Calibri" panose="020F0502020204030204" pitchFamily="34" charset="0"/>
              </a:defRPr>
            </a:lvl6pPr>
            <a:lvl7pPr marL="3141490" indent="-241653" eaLnBrk="0" fontAlgn="base" hangingPunct="0">
              <a:spcBef>
                <a:spcPct val="0"/>
              </a:spcBef>
              <a:spcAft>
                <a:spcPct val="0"/>
              </a:spcAft>
              <a:defRPr>
                <a:solidFill>
                  <a:schemeClr val="tx1"/>
                </a:solidFill>
                <a:latin typeface="Calibri" panose="020F0502020204030204" pitchFamily="34" charset="0"/>
              </a:defRPr>
            </a:lvl7pPr>
            <a:lvl8pPr marL="3624796" indent="-241653" eaLnBrk="0" fontAlgn="base" hangingPunct="0">
              <a:spcBef>
                <a:spcPct val="0"/>
              </a:spcBef>
              <a:spcAft>
                <a:spcPct val="0"/>
              </a:spcAft>
              <a:defRPr>
                <a:solidFill>
                  <a:schemeClr val="tx1"/>
                </a:solidFill>
                <a:latin typeface="Calibri" panose="020F0502020204030204" pitchFamily="34" charset="0"/>
              </a:defRPr>
            </a:lvl8pPr>
            <a:lvl9pPr marL="4108102" indent="-24165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94AD3FC-9833-4F5B-99A8-860AEB4E81BE}" type="slidenum">
              <a:rPr lang="en-US" altLang="en-US" smtClean="0"/>
              <a:pPr fontAlgn="base">
                <a:spcBef>
                  <a:spcPct val="0"/>
                </a:spcBef>
                <a:spcAft>
                  <a:spcPct val="0"/>
                </a:spcAft>
              </a:pPr>
              <a:t>63</a:t>
            </a:fld>
            <a:endParaRPr lang="en-US" altLang="en-US" smtClean="0"/>
          </a:p>
        </p:txBody>
      </p:sp>
    </p:spTree>
    <p:extLst>
      <p:ext uri="{BB962C8B-B14F-4D97-AF65-F5344CB8AC3E}">
        <p14:creationId xmlns:p14="http://schemas.microsoft.com/office/powerpoint/2010/main" val="236873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a:t>
            </a:fld>
            <a:endParaRPr lang="en-US"/>
          </a:p>
        </p:txBody>
      </p:sp>
    </p:spTree>
    <p:extLst>
      <p:ext uri="{BB962C8B-B14F-4D97-AF65-F5344CB8AC3E}">
        <p14:creationId xmlns:p14="http://schemas.microsoft.com/office/powerpoint/2010/main" val="1787118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B88F8F95-2A15-49CB-A634-2A7CAB8C118F}" type="slidenum">
              <a:rPr lang="en-US" smtClean="0"/>
              <a:t>8</a:t>
            </a:fld>
            <a:endParaRPr lang="en-US"/>
          </a:p>
        </p:txBody>
      </p:sp>
    </p:spTree>
    <p:extLst>
      <p:ext uri="{BB962C8B-B14F-4D97-AF65-F5344CB8AC3E}">
        <p14:creationId xmlns:p14="http://schemas.microsoft.com/office/powerpoint/2010/main" val="543049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aseline="0" dirty="0" smtClean="0"/>
              <a:t>Elizabeth</a:t>
            </a:r>
          </a:p>
        </p:txBody>
      </p:sp>
      <p:sp>
        <p:nvSpPr>
          <p:cNvPr id="4" name="Slide Number Placeholder 3"/>
          <p:cNvSpPr>
            <a:spLocks noGrp="1"/>
          </p:cNvSpPr>
          <p:nvPr>
            <p:ph type="sldNum" sz="quarter" idx="10"/>
          </p:nvPr>
        </p:nvSpPr>
        <p:spPr/>
        <p:txBody>
          <a:bodyPr/>
          <a:lstStyle/>
          <a:p>
            <a:fld id="{5E69EC22-8000-4A01-AE86-242F21553022}" type="slidenum">
              <a:rPr lang="en-US" smtClean="0"/>
              <a:t>9</a:t>
            </a:fld>
            <a:endParaRPr lang="en-US"/>
          </a:p>
        </p:txBody>
      </p:sp>
    </p:spTree>
    <p:extLst>
      <p:ext uri="{BB962C8B-B14F-4D97-AF65-F5344CB8AC3E}">
        <p14:creationId xmlns:p14="http://schemas.microsoft.com/office/powerpoint/2010/main" val="398055918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0" name="Group 9" descr="Logo for the Center for IDEA Early Childhood Data Systems"/>
          <p:cNvGrpSpPr/>
          <p:nvPr userDrawn="1"/>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gr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154578"/>
                </a:solidFill>
                <a:latin typeface="Century Gothic" panose="020B0502020202020204" pitchFamily="34" charset="0"/>
              </a:defRPr>
            </a:lvl2pPr>
          </a:lstStyle>
          <a:p>
            <a:pPr lvl="1"/>
            <a:r>
              <a:rPr lang="en-US" dirty="0" smtClean="0"/>
              <a:t>Click to edit Master title</a:t>
            </a:r>
            <a:endParaRPr lang="en-US" dirty="0"/>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2"/>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257175" indent="-257175">
              <a:buFontTx/>
              <a:buBlip>
                <a:blip r:embed="rId2"/>
              </a:buBlip>
              <a:defRPr>
                <a:solidFill>
                  <a:srgbClr val="154578"/>
                </a:solidFill>
              </a:defRPr>
            </a:lvl1pPr>
            <a:lvl2pPr marL="557213" indent="-214313">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4"/>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904656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42969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1445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
        <p:nvSpPr>
          <p:cNvPr id="10" name="Slide Number Placeholder 3"/>
          <p:cNvSpPr>
            <a:spLocks noGrp="1"/>
          </p:cNvSpPr>
          <p:nvPr>
            <p:ph type="sldNum" sz="quarter" idx="11"/>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pic>
        <p:nvPicPr>
          <p:cNvPr id="10"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3"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26.jpeg"/><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7.JPG"/><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ectacenter.org/eco/pages/faqs.asp"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vimeo.com/album/4013383/video/178517027"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tags" Target="../tags/tag27.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notesSlide" Target="../notesSlides/notesSlide3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slideLayout" Target="../slideLayouts/slideLayout2.xml"/><Relationship Id="rId5" Type="http://schemas.openxmlformats.org/officeDocument/2006/relationships/tags" Target="../tags/tag24.xml"/><Relationship Id="rId10" Type="http://schemas.openxmlformats.org/officeDocument/2006/relationships/tags" Target="../tags/tag29.xml"/><Relationship Id="rId4" Type="http://schemas.openxmlformats.org/officeDocument/2006/relationships/tags" Target="../tags/tag23.xml"/><Relationship Id="rId9" Type="http://schemas.openxmlformats.org/officeDocument/2006/relationships/tags" Target="../tags/tag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www.tcdsb.org/schools/josyfcardinalslipyj/CSPC/Pages/CSPC-Annual-General-Meeting-and-Elections.aspx"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powtoon.com/online-presentation/ggifYef3i6q/licc-meeting/?mode=movie#/"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http://ectacenter.org/contact/contactsurl.asp?gc=104" TargetMode="External"/><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hyperlink" Target="http://ectacenter.org/contact/iccchair.asp"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osep.grads360.org/"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14.xml"/><Relationship Id="rId4" Type="http://schemas.openxmlformats.org/officeDocument/2006/relationships/hyperlink" Target="http://dasycenter.sri.com/downloads/DaSy_papers/Birth_Five_Legislative_Booklet_2016.pdf"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59.xml.rels><?xml version="1.0" encoding="UTF-8" standalone="yes"?>
<Relationships xmlns="http://schemas.openxmlformats.org/package/2006/relationships"><Relationship Id="rId3" Type="http://schemas.openxmlformats.org/officeDocument/2006/relationships/hyperlink" Target="http://ectacenter.org/contact/iccchair.asp"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1.jpeg"/><Relationship Id="rId5" Type="http://schemas.openxmlformats.org/officeDocument/2006/relationships/notesSlide" Target="../notesSlides/notesSlide6.xml"/><Relationship Id="rId4"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hyperlink" Target="http://dasycenter.org/data-visualization-toolkit/"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dasycenter.org/other-resources/data-resources-for-families/"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http://www.servingongroups.org/guidebook" TargetMode="External"/><Relationship Id="rId5" Type="http://schemas.openxmlformats.org/officeDocument/2006/relationships/hyperlink" Target="http://www.pacer.org/publications/pdfs/ALL-71.pdf" TargetMode="External"/><Relationship Id="rId4" Type="http://schemas.openxmlformats.org/officeDocument/2006/relationships/hyperlink" Target="http://dasycenter.org/data-visualization-toolkit/"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0" y="2362200"/>
            <a:ext cx="7315200" cy="1676400"/>
          </a:xfrm>
        </p:spPr>
        <p:txBody>
          <a:bodyPr>
            <a:noAutofit/>
          </a:bodyPr>
          <a:lstStyle/>
          <a:p>
            <a:r>
              <a:rPr lang="en-US" sz="4800" dirty="0"/>
              <a:t>Demystifying the “D” Word: Making Data Meaningful for </a:t>
            </a:r>
            <a:r>
              <a:rPr lang="en-US" sz="4800" dirty="0" smtClean="0"/>
              <a:t>Families</a:t>
            </a:r>
            <a:endParaRPr lang="en-US" sz="4800" dirty="0"/>
          </a:p>
        </p:txBody>
      </p:sp>
      <p:sp>
        <p:nvSpPr>
          <p:cNvPr id="8" name="Subtitle 7"/>
          <p:cNvSpPr>
            <a:spLocks noGrp="1"/>
          </p:cNvSpPr>
          <p:nvPr>
            <p:ph type="subTitle" idx="1"/>
          </p:nvPr>
        </p:nvSpPr>
        <p:spPr>
          <a:xfrm>
            <a:off x="987552" y="4876800"/>
            <a:ext cx="5337048" cy="1752600"/>
          </a:xfrm>
        </p:spPr>
        <p:txBody>
          <a:bodyPr>
            <a:normAutofit fontScale="70000" lnSpcReduction="20000"/>
          </a:bodyPr>
          <a:lstStyle/>
          <a:p>
            <a:r>
              <a:rPr lang="en-US" sz="3400" b="0" dirty="0"/>
              <a:t>Council for Exceptional Children’s Division for Early Childhood </a:t>
            </a:r>
            <a:endParaRPr lang="en-US" sz="3400" dirty="0"/>
          </a:p>
          <a:p>
            <a:r>
              <a:rPr lang="en-US" sz="3400" b="0" dirty="0"/>
              <a:t>2016 Annual International Conference, </a:t>
            </a:r>
            <a:r>
              <a:rPr lang="en-US" sz="3400" b="0" dirty="0" smtClean="0"/>
              <a:t>Louisville</a:t>
            </a:r>
            <a:r>
              <a:rPr lang="en-US" sz="3400" b="0" dirty="0"/>
              <a:t>, </a:t>
            </a:r>
            <a:r>
              <a:rPr lang="en-US" sz="3400" b="0" dirty="0" smtClean="0"/>
              <a:t>KY</a:t>
            </a:r>
          </a:p>
          <a:p>
            <a:r>
              <a:rPr lang="en-US" sz="3400" b="0" dirty="0" smtClean="0"/>
              <a:t>October 19, 2016</a:t>
            </a:r>
            <a:endParaRPr lang="en-US" sz="3400" dirty="0"/>
          </a:p>
          <a:p>
            <a:endParaRPr lang="en-US" dirty="0"/>
          </a:p>
        </p:txBody>
      </p:sp>
    </p:spTree>
    <p:extLst>
      <p:ext uri="{BB962C8B-B14F-4D97-AF65-F5344CB8AC3E}">
        <p14:creationId xmlns:p14="http://schemas.microsoft.com/office/powerpoint/2010/main" val="722641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10</a:t>
            </a:fld>
            <a:endParaRPr lang="en-US" dirty="0"/>
          </a:p>
        </p:txBody>
      </p:sp>
      <p:sp>
        <p:nvSpPr>
          <p:cNvPr id="2" name="Title 1"/>
          <p:cNvSpPr>
            <a:spLocks noGrp="1"/>
          </p:cNvSpPr>
          <p:nvPr>
            <p:ph type="title"/>
          </p:nvPr>
        </p:nvSpPr>
        <p:spPr/>
        <p:txBody>
          <a:bodyPr>
            <a:normAutofit/>
          </a:bodyPr>
          <a:lstStyle/>
          <a:p>
            <a:r>
              <a:rPr lang="en-US" sz="4400" b="0" dirty="0" smtClean="0"/>
              <a:t>Infant/Toddler Growth Chart</a:t>
            </a:r>
            <a:endParaRPr lang="en-US" sz="4400" b="0" dirty="0"/>
          </a:p>
        </p:txBody>
      </p:sp>
      <p:graphicFrame>
        <p:nvGraphicFramePr>
          <p:cNvPr id="4" name="Content Placeholder 3" descr="&quot; &quot;"/>
          <p:cNvGraphicFramePr>
            <a:graphicFrameLocks noGrp="1"/>
          </p:cNvGraphicFramePr>
          <p:nvPr>
            <p:ph idx="1"/>
            <p:extLst>
              <p:ext uri="{D42A27DB-BD31-4B8C-83A1-F6EECF244321}">
                <p14:modId xmlns:p14="http://schemas.microsoft.com/office/powerpoint/2010/main" val="251068794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5" name="Content Placeholder 3" descr="&quot; &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700" y="1524000"/>
            <a:ext cx="5562599" cy="4525963"/>
          </a:xfrm>
          <a:prstGeom prst="rect">
            <a:avLst/>
          </a:prstGeom>
        </p:spPr>
      </p:pic>
    </p:spTree>
    <p:extLst>
      <p:ext uri="{BB962C8B-B14F-4D97-AF65-F5344CB8AC3E}">
        <p14:creationId xmlns:p14="http://schemas.microsoft.com/office/powerpoint/2010/main" val="353705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457200" y="632764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Century Gothic" panose="020B0502020202020204" pitchFamily="34" charset="0"/>
              </a:rPr>
              <a:t>11</a:t>
            </a:r>
            <a:endParaRPr lang="en-US" dirty="0">
              <a:latin typeface="Century Gothic" panose="020B0502020202020204" pitchFamily="34" charset="0"/>
            </a:endParaRPr>
          </a:p>
        </p:txBody>
      </p:sp>
      <p:sp>
        <p:nvSpPr>
          <p:cNvPr id="2" name="Title 1"/>
          <p:cNvSpPr>
            <a:spLocks noGrp="1"/>
          </p:cNvSpPr>
          <p:nvPr>
            <p:ph type="title"/>
          </p:nvPr>
        </p:nvSpPr>
        <p:spPr/>
        <p:txBody>
          <a:bodyPr>
            <a:noAutofit/>
          </a:bodyPr>
          <a:lstStyle/>
          <a:p>
            <a:r>
              <a:rPr lang="en-US" sz="4400" b="0" dirty="0" smtClean="0"/>
              <a:t>In EI/ECSE, what types of data are we talking about?</a:t>
            </a:r>
            <a:endParaRPr lang="en-US" sz="4400" b="0" dirty="0"/>
          </a:p>
        </p:txBody>
      </p:sp>
      <p:sp>
        <p:nvSpPr>
          <p:cNvPr id="3" name="Content Placeholder 2"/>
          <p:cNvSpPr>
            <a:spLocks noGrp="1"/>
          </p:cNvSpPr>
          <p:nvPr>
            <p:ph idx="1"/>
          </p:nvPr>
        </p:nvSpPr>
        <p:spPr>
          <a:xfrm>
            <a:off x="457200" y="1600200"/>
            <a:ext cx="8229600" cy="4648200"/>
          </a:xfrm>
        </p:spPr>
        <p:txBody>
          <a:bodyPr>
            <a:normAutofit fontScale="92500" lnSpcReduction="20000"/>
          </a:bodyPr>
          <a:lstStyle/>
          <a:p>
            <a:pPr marL="0" indent="0">
              <a:buNone/>
            </a:pPr>
            <a:r>
              <a:rPr lang="en-US" sz="3000" b="1" i="1" dirty="0" smtClean="0"/>
              <a:t>Examples:</a:t>
            </a:r>
          </a:p>
          <a:p>
            <a:r>
              <a:rPr lang="en-US" sz="3000" dirty="0" smtClean="0"/>
              <a:t>Demographic (e.g., child gender, race)</a:t>
            </a:r>
          </a:p>
          <a:p>
            <a:r>
              <a:rPr lang="en-US" sz="3000" dirty="0" smtClean="0"/>
              <a:t>Assessment </a:t>
            </a:r>
          </a:p>
          <a:p>
            <a:r>
              <a:rPr lang="en-US" sz="3000" dirty="0" smtClean="0"/>
              <a:t>Provider (</a:t>
            </a:r>
            <a:r>
              <a:rPr lang="en-US" sz="3000" dirty="0"/>
              <a:t>e.g., licensure/certification, years of experience)</a:t>
            </a:r>
          </a:p>
          <a:p>
            <a:r>
              <a:rPr lang="en-US" sz="3000" dirty="0" smtClean="0"/>
              <a:t>Services (e.g., Speech-Language Therapy)</a:t>
            </a:r>
          </a:p>
          <a:p>
            <a:r>
              <a:rPr lang="en-US" sz="3000" dirty="0" smtClean="0"/>
              <a:t>Setting (e.g., home, community, gen. ed. classroom)</a:t>
            </a:r>
          </a:p>
          <a:p>
            <a:r>
              <a:rPr lang="en-US" sz="3000" dirty="0" smtClean="0"/>
              <a:t>Child </a:t>
            </a:r>
            <a:r>
              <a:rPr lang="en-US" sz="3000" dirty="0"/>
              <a:t>outcomes</a:t>
            </a:r>
          </a:p>
          <a:p>
            <a:r>
              <a:rPr lang="en-US" sz="3000" dirty="0"/>
              <a:t>Family outcomes (Part </a:t>
            </a:r>
            <a:r>
              <a:rPr lang="en-US" sz="3000" dirty="0" smtClean="0"/>
              <a:t>C) and parent involvement (Part B)</a:t>
            </a:r>
          </a:p>
          <a:p>
            <a:r>
              <a:rPr lang="en-US" sz="3000" dirty="0"/>
              <a:t>Hearing and vision screening </a:t>
            </a:r>
            <a:r>
              <a:rPr lang="en-US" sz="3000" dirty="0" smtClean="0"/>
              <a:t>results</a:t>
            </a:r>
            <a:endParaRPr lang="en-US" sz="3000" dirty="0"/>
          </a:p>
          <a:p>
            <a:pPr marL="0" indent="0">
              <a:buNone/>
            </a:pPr>
            <a:endParaRPr lang="en-US" dirty="0"/>
          </a:p>
          <a:p>
            <a:pPr defTabSz="724959">
              <a:defRPr/>
            </a:pPr>
            <a:endParaRPr lang="en-US" dirty="0"/>
          </a:p>
          <a:p>
            <a:endParaRPr lang="en-US" dirty="0"/>
          </a:p>
        </p:txBody>
      </p:sp>
    </p:spTree>
    <p:extLst>
      <p:ext uri="{BB962C8B-B14F-4D97-AF65-F5344CB8AC3E}">
        <p14:creationId xmlns:p14="http://schemas.microsoft.com/office/powerpoint/2010/main" val="2431418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457200" y="632764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Century Gothic" panose="020B0502020202020204" pitchFamily="34" charset="0"/>
              </a:rPr>
              <a:t>12</a:t>
            </a:r>
            <a:endParaRPr lang="en-US" dirty="0">
              <a:latin typeface="Century Gothic" panose="020B0502020202020204" pitchFamily="34" charset="0"/>
            </a:endParaRPr>
          </a:p>
        </p:txBody>
      </p:sp>
      <p:sp>
        <p:nvSpPr>
          <p:cNvPr id="3" name="Title 2"/>
          <p:cNvSpPr>
            <a:spLocks noGrp="1"/>
          </p:cNvSpPr>
          <p:nvPr>
            <p:ph type="title"/>
          </p:nvPr>
        </p:nvSpPr>
        <p:spPr/>
        <p:txBody>
          <a:bodyPr>
            <a:noAutofit/>
          </a:bodyPr>
          <a:lstStyle/>
          <a:p>
            <a:r>
              <a:rPr lang="en-US" sz="4400" b="0" dirty="0"/>
              <a:t>Where do families fit into </a:t>
            </a:r>
            <a:r>
              <a:rPr lang="en-US" sz="4400" b="0" dirty="0" smtClean="0"/>
              <a:t>                    all </a:t>
            </a:r>
            <a:r>
              <a:rPr lang="en-US" sz="4400" b="0" dirty="0"/>
              <a:t>of this?</a:t>
            </a:r>
          </a:p>
        </p:txBody>
      </p:sp>
      <p:pic>
        <p:nvPicPr>
          <p:cNvPr id="6" name="Picture 5" descr="&quot; &quot;"/>
          <p:cNvPicPr>
            <a:picLocks noChangeAspect="1"/>
          </p:cNvPicPr>
          <p:nvPr/>
        </p:nvPicPr>
        <p:blipFill>
          <a:blip r:embed="rId3"/>
          <a:stretch>
            <a:fillRect/>
          </a:stretch>
        </p:blipFill>
        <p:spPr>
          <a:xfrm>
            <a:off x="1828800" y="1634740"/>
            <a:ext cx="5715000" cy="4469781"/>
          </a:xfrm>
          <a:prstGeom prst="rect">
            <a:avLst/>
          </a:prstGeom>
        </p:spPr>
      </p:pic>
      <p:sp>
        <p:nvSpPr>
          <p:cNvPr id="4" name="TextBox 3"/>
          <p:cNvSpPr txBox="1"/>
          <p:nvPr/>
        </p:nvSpPr>
        <p:spPr>
          <a:xfrm>
            <a:off x="1981200" y="6550223"/>
            <a:ext cx="3124200" cy="307777"/>
          </a:xfrm>
          <a:prstGeom prst="rect">
            <a:avLst/>
          </a:prstGeom>
          <a:noFill/>
        </p:spPr>
        <p:txBody>
          <a:bodyPr wrap="square" rtlCol="0">
            <a:spAutoFit/>
          </a:bodyPr>
          <a:lstStyle/>
          <a:p>
            <a:r>
              <a:rPr lang="en-US" sz="1400" dirty="0" smtClean="0"/>
              <a:t>Photo Source: Google Image Search</a:t>
            </a:r>
            <a:endParaRPr lang="en-US" sz="1400" dirty="0"/>
          </a:p>
        </p:txBody>
      </p:sp>
    </p:spTree>
    <p:extLst>
      <p:ext uri="{BB962C8B-B14F-4D97-AF65-F5344CB8AC3E}">
        <p14:creationId xmlns:p14="http://schemas.microsoft.com/office/powerpoint/2010/main" val="3480817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2897048-00E0-47FB-B07B-F36BBE8AF579}" type="slidenum">
              <a:rPr lang="en-US" smtClean="0"/>
              <a:pPr/>
              <a:t>13</a:t>
            </a:fld>
            <a:endParaRPr lang="en-US" dirty="0"/>
          </a:p>
        </p:txBody>
      </p:sp>
      <p:sp>
        <p:nvSpPr>
          <p:cNvPr id="3" name="Title 2"/>
          <p:cNvSpPr>
            <a:spLocks noGrp="1"/>
          </p:cNvSpPr>
          <p:nvPr>
            <p:ph type="title"/>
          </p:nvPr>
        </p:nvSpPr>
        <p:spPr>
          <a:xfrm>
            <a:off x="457200" y="274638"/>
            <a:ext cx="8229600" cy="1249362"/>
          </a:xfrm>
        </p:spPr>
        <p:txBody>
          <a:bodyPr>
            <a:noAutofit/>
          </a:bodyPr>
          <a:lstStyle/>
          <a:p>
            <a:pPr algn="ctr"/>
            <a:r>
              <a:rPr lang="en-US" sz="4400" b="0" dirty="0" smtClean="0"/>
              <a:t>Purpose and Principles of Effective Data Visualization</a:t>
            </a:r>
            <a:endParaRPr lang="en-US" sz="4400" b="0" dirty="0"/>
          </a:p>
        </p:txBody>
      </p:sp>
      <p:pic>
        <p:nvPicPr>
          <p:cNvPr id="6" name="Picture 5"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2343" y="1752600"/>
            <a:ext cx="5291320" cy="4114372"/>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905000" y="6477000"/>
            <a:ext cx="3124200" cy="307777"/>
          </a:xfrm>
          <a:prstGeom prst="rect">
            <a:avLst/>
          </a:prstGeom>
          <a:noFill/>
        </p:spPr>
        <p:txBody>
          <a:bodyPr wrap="square" rtlCol="0">
            <a:spAutoFit/>
          </a:bodyPr>
          <a:lstStyle/>
          <a:p>
            <a:r>
              <a:rPr lang="en-US" sz="1400" dirty="0" smtClean="0"/>
              <a:t>Photo Source: Google Image Search</a:t>
            </a:r>
            <a:endParaRPr lang="en-US" sz="1400" dirty="0"/>
          </a:p>
        </p:txBody>
      </p:sp>
    </p:spTree>
    <p:extLst>
      <p:ext uri="{BB962C8B-B14F-4D97-AF65-F5344CB8AC3E}">
        <p14:creationId xmlns:p14="http://schemas.microsoft.com/office/powerpoint/2010/main" val="3390727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14</a:t>
            </a:fld>
            <a:endParaRPr lang="en-US" dirty="0"/>
          </a:p>
        </p:txBody>
      </p:sp>
      <p:sp>
        <p:nvSpPr>
          <p:cNvPr id="3" name="Title 2" descr="&quot; &quot;"/>
          <p:cNvSpPr>
            <a:spLocks noGrp="1"/>
          </p:cNvSpPr>
          <p:nvPr>
            <p:ph type="title"/>
          </p:nvPr>
        </p:nvSpPr>
        <p:spPr/>
        <p:txBody>
          <a:bodyPr>
            <a:normAutofit/>
          </a:bodyPr>
          <a:lstStyle/>
          <a:p>
            <a:r>
              <a:rPr lang="en-US" sz="4400" b="0" dirty="0" smtClean="0"/>
              <a:t>What is data visualization?</a:t>
            </a:r>
            <a:endParaRPr lang="en-US" sz="4400" b="0" dirty="0"/>
          </a:p>
        </p:txBody>
      </p:sp>
      <p:sp>
        <p:nvSpPr>
          <p:cNvPr id="2" name="Content Placeholder 1"/>
          <p:cNvSpPr>
            <a:spLocks noGrp="1"/>
          </p:cNvSpPr>
          <p:nvPr>
            <p:ph idx="1"/>
          </p:nvPr>
        </p:nvSpPr>
        <p:spPr/>
        <p:txBody>
          <a:bodyPr/>
          <a:lstStyle/>
          <a:p>
            <a:pPr lvl="0"/>
            <a:r>
              <a:rPr lang="en-US" dirty="0"/>
              <a:t>The representation and presentation of </a:t>
            </a:r>
            <a:r>
              <a:rPr lang="en-US" dirty="0" smtClean="0"/>
              <a:t>data or information </a:t>
            </a:r>
            <a:r>
              <a:rPr lang="en-US" dirty="0"/>
              <a:t>to facilitate understanding</a:t>
            </a:r>
            <a:r>
              <a:rPr lang="en-US" dirty="0" smtClean="0"/>
              <a:t>.</a:t>
            </a:r>
          </a:p>
          <a:p>
            <a:pPr marL="0" lvl="0" indent="0">
              <a:buNone/>
            </a:pPr>
            <a:endParaRPr lang="en-US" dirty="0"/>
          </a:p>
          <a:p>
            <a:pPr marL="0" indent="0">
              <a:buNone/>
            </a:pPr>
            <a:endParaRPr lang="en-US" dirty="0"/>
          </a:p>
        </p:txBody>
      </p:sp>
      <p:pic>
        <p:nvPicPr>
          <p:cNvPr id="1026"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8607" y="2743199"/>
            <a:ext cx="5170716" cy="28956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38400" y="6324600"/>
            <a:ext cx="3124200" cy="307777"/>
          </a:xfrm>
          <a:prstGeom prst="rect">
            <a:avLst/>
          </a:prstGeom>
          <a:noFill/>
        </p:spPr>
        <p:txBody>
          <a:bodyPr wrap="square" rtlCol="0">
            <a:spAutoFit/>
          </a:bodyPr>
          <a:lstStyle/>
          <a:p>
            <a:r>
              <a:rPr lang="en-US" sz="1400" dirty="0" smtClean="0"/>
              <a:t>Photo Source: DaSy Center</a:t>
            </a:r>
            <a:endParaRPr lang="en-US" sz="1400" dirty="0"/>
          </a:p>
        </p:txBody>
      </p:sp>
    </p:spTree>
    <p:extLst>
      <p:ext uri="{BB962C8B-B14F-4D97-AF65-F5344CB8AC3E}">
        <p14:creationId xmlns:p14="http://schemas.microsoft.com/office/powerpoint/2010/main" val="3729910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p:cNvSpPr>
          <p:nvPr/>
        </p:nvSpPr>
        <p:spPr>
          <a:xfrm>
            <a:off x="457200" y="632764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latin typeface="Century Gothic" panose="020B0502020202020204" pitchFamily="34" charset="0"/>
              </a:rPr>
              <a:pPr/>
              <a:t>15</a:t>
            </a:fld>
            <a:endParaRPr lang="en-US" dirty="0">
              <a:latin typeface="Century Gothic" panose="020B0502020202020204" pitchFamily="34" charset="0"/>
            </a:endParaRPr>
          </a:p>
        </p:txBody>
      </p:sp>
      <p:sp>
        <p:nvSpPr>
          <p:cNvPr id="3" name="Title 2" descr="&quot; &quot;"/>
          <p:cNvSpPr>
            <a:spLocks noGrp="1"/>
          </p:cNvSpPr>
          <p:nvPr>
            <p:ph type="title"/>
          </p:nvPr>
        </p:nvSpPr>
        <p:spPr/>
        <p:txBody>
          <a:bodyPr>
            <a:normAutofit/>
          </a:bodyPr>
          <a:lstStyle/>
          <a:p>
            <a:r>
              <a:rPr lang="en-US" sz="4400" b="0" dirty="0" smtClean="0">
                <a:solidFill>
                  <a:srgbClr val="002060"/>
                </a:solidFill>
              </a:rPr>
              <a:t>What is data visualization?</a:t>
            </a:r>
            <a:endParaRPr lang="en-US" sz="4400" b="0" dirty="0">
              <a:solidFill>
                <a:srgbClr val="002060"/>
              </a:solidFill>
            </a:endParaRPr>
          </a:p>
        </p:txBody>
      </p:sp>
      <p:sp>
        <p:nvSpPr>
          <p:cNvPr id="2" name="Content Placeholder 1"/>
          <p:cNvSpPr>
            <a:spLocks noGrp="1"/>
          </p:cNvSpPr>
          <p:nvPr>
            <p:ph idx="1"/>
          </p:nvPr>
        </p:nvSpPr>
        <p:spPr/>
        <p:txBody>
          <a:bodyPr/>
          <a:lstStyle/>
          <a:p>
            <a:pPr lvl="0"/>
            <a:r>
              <a:rPr lang="en-US" dirty="0"/>
              <a:t>The representation and presentation of </a:t>
            </a:r>
            <a:r>
              <a:rPr lang="en-US" dirty="0" smtClean="0"/>
              <a:t>data or information </a:t>
            </a:r>
            <a:r>
              <a:rPr lang="en-US" dirty="0"/>
              <a:t>to facilitate understanding</a:t>
            </a:r>
            <a:r>
              <a:rPr lang="en-US" dirty="0" smtClean="0"/>
              <a:t>.</a:t>
            </a:r>
          </a:p>
          <a:p>
            <a:pPr marL="0" indent="0">
              <a:buNone/>
            </a:pPr>
            <a:endParaRPr lang="en-US" dirty="0"/>
          </a:p>
          <a:p>
            <a:pPr marL="0" indent="0">
              <a:buNone/>
            </a:pPr>
            <a:endParaRPr lang="en-US" dirty="0"/>
          </a:p>
        </p:txBody>
      </p:sp>
      <p:pic>
        <p:nvPicPr>
          <p:cNvPr id="5" name="Picture 4"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2884" y="2895599"/>
            <a:ext cx="4701867" cy="2728913"/>
          </a:xfrm>
          <a:prstGeom prst="rect">
            <a:avLst/>
          </a:prstGeom>
        </p:spPr>
      </p:pic>
    </p:spTree>
    <p:extLst>
      <p:ext uri="{BB962C8B-B14F-4D97-AF65-F5344CB8AC3E}">
        <p14:creationId xmlns:p14="http://schemas.microsoft.com/office/powerpoint/2010/main" val="4023991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16</a:t>
            </a:fld>
            <a:endParaRPr lang="en-US" dirty="0"/>
          </a:p>
        </p:txBody>
      </p:sp>
      <p:sp>
        <p:nvSpPr>
          <p:cNvPr id="3" name="Title 2"/>
          <p:cNvSpPr>
            <a:spLocks noGrp="1"/>
          </p:cNvSpPr>
          <p:nvPr>
            <p:ph type="title"/>
          </p:nvPr>
        </p:nvSpPr>
        <p:spPr/>
        <p:txBody>
          <a:bodyPr>
            <a:normAutofit/>
          </a:bodyPr>
          <a:lstStyle/>
          <a:p>
            <a:r>
              <a:rPr lang="en-US" sz="4400" b="0" dirty="0" smtClean="0"/>
              <a:t>Good data visualization…</a:t>
            </a:r>
            <a:endParaRPr lang="en-US" sz="4400" b="0" dirty="0"/>
          </a:p>
        </p:txBody>
      </p:sp>
      <p:sp>
        <p:nvSpPr>
          <p:cNvPr id="2" name="Content Placeholder 1"/>
          <p:cNvSpPr>
            <a:spLocks noGrp="1"/>
          </p:cNvSpPr>
          <p:nvPr>
            <p:ph idx="1"/>
          </p:nvPr>
        </p:nvSpPr>
        <p:spPr>
          <a:xfrm>
            <a:off x="457200" y="1524000"/>
            <a:ext cx="8229600" cy="4038600"/>
          </a:xfrm>
        </p:spPr>
        <p:txBody>
          <a:bodyPr/>
          <a:lstStyle/>
          <a:p>
            <a:pPr marL="514350" indent="-514350">
              <a:buFont typeface="+mj-lt"/>
              <a:buAutoNum type="arabicParenR"/>
            </a:pPr>
            <a:r>
              <a:rPr lang="en-US" sz="3200" dirty="0" smtClean="0"/>
              <a:t>Portrays data accurately and clearly</a:t>
            </a:r>
          </a:p>
          <a:p>
            <a:pPr marL="514350" indent="-514350">
              <a:buFont typeface="+mj-lt"/>
              <a:buAutoNum type="arabicParenR"/>
            </a:pPr>
            <a:r>
              <a:rPr lang="en-US" sz="3200" dirty="0" smtClean="0"/>
              <a:t>Facilitates understanding</a:t>
            </a:r>
          </a:p>
          <a:p>
            <a:pPr marL="514350" indent="-514350">
              <a:buFont typeface="+mj-lt"/>
              <a:buAutoNum type="arabicParenR"/>
            </a:pPr>
            <a:r>
              <a:rPr lang="en-US" sz="3200" dirty="0" smtClean="0"/>
              <a:t>Is engaging and attractive</a:t>
            </a:r>
          </a:p>
          <a:p>
            <a:pPr marL="514350" indent="-514350">
              <a:buFont typeface="+mj-lt"/>
              <a:buAutoNum type="arabicParenR"/>
            </a:pPr>
            <a:r>
              <a:rPr lang="en-US" sz="3200" dirty="0" smtClean="0"/>
              <a:t>Is accessible</a:t>
            </a:r>
          </a:p>
          <a:p>
            <a:pPr marL="514350" indent="-514350">
              <a:buFont typeface="+mj-lt"/>
              <a:buAutoNum type="arabicParenR"/>
            </a:pPr>
            <a:r>
              <a:rPr lang="en-US" sz="3200" dirty="0" smtClean="0"/>
              <a:t>Promotes data use</a:t>
            </a:r>
          </a:p>
          <a:p>
            <a:pPr marL="0" indent="0">
              <a:buNone/>
            </a:pPr>
            <a:endParaRPr lang="en-US" dirty="0" smtClean="0"/>
          </a:p>
        </p:txBody>
      </p:sp>
      <p:pic>
        <p:nvPicPr>
          <p:cNvPr id="4" name="Picture 3"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4880" y="3276600"/>
            <a:ext cx="3931920" cy="2562090"/>
          </a:xfrm>
          <a:prstGeom prst="rect">
            <a:avLst/>
          </a:prstGeom>
        </p:spPr>
      </p:pic>
      <p:sp>
        <p:nvSpPr>
          <p:cNvPr id="6" name="TextBox 5"/>
          <p:cNvSpPr txBox="1"/>
          <p:nvPr/>
        </p:nvSpPr>
        <p:spPr>
          <a:xfrm>
            <a:off x="2057400" y="6400800"/>
            <a:ext cx="3124200" cy="307777"/>
          </a:xfrm>
          <a:prstGeom prst="rect">
            <a:avLst/>
          </a:prstGeom>
          <a:noFill/>
        </p:spPr>
        <p:txBody>
          <a:bodyPr wrap="square" rtlCol="0">
            <a:spAutoFit/>
          </a:bodyPr>
          <a:lstStyle/>
          <a:p>
            <a:r>
              <a:rPr lang="en-US" sz="1400" dirty="0" smtClean="0"/>
              <a:t>Photo Source: Google Image Search</a:t>
            </a:r>
            <a:endParaRPr lang="en-US" sz="1400" dirty="0"/>
          </a:p>
        </p:txBody>
      </p:sp>
    </p:spTree>
    <p:extLst>
      <p:ext uri="{BB962C8B-B14F-4D97-AF65-F5344CB8AC3E}">
        <p14:creationId xmlns:p14="http://schemas.microsoft.com/office/powerpoint/2010/main" val="1301783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17</a:t>
            </a:fld>
            <a:endParaRPr lang="en-US" dirty="0"/>
          </a:p>
        </p:txBody>
      </p:sp>
      <p:sp>
        <p:nvSpPr>
          <p:cNvPr id="3" name="Title 2"/>
          <p:cNvSpPr>
            <a:spLocks noGrp="1"/>
          </p:cNvSpPr>
          <p:nvPr>
            <p:ph type="title"/>
          </p:nvPr>
        </p:nvSpPr>
        <p:spPr/>
        <p:txBody>
          <a:bodyPr>
            <a:noAutofit/>
          </a:bodyPr>
          <a:lstStyle/>
          <a:p>
            <a:r>
              <a:rPr lang="en-US" sz="4400" b="0" dirty="0" smtClean="0">
                <a:solidFill>
                  <a:srgbClr val="39B54A"/>
                </a:solidFill>
              </a:rPr>
              <a:t>1. </a:t>
            </a:r>
            <a:r>
              <a:rPr lang="en-US" sz="4400" b="0" dirty="0" smtClean="0"/>
              <a:t>Portrays </a:t>
            </a:r>
            <a:r>
              <a:rPr lang="en-US" sz="4400" b="0" dirty="0"/>
              <a:t>Data </a:t>
            </a:r>
            <a:r>
              <a:rPr lang="en-US" sz="4400" b="0" dirty="0" smtClean="0"/>
              <a:t>Accurately and Clearly</a:t>
            </a:r>
            <a:endParaRPr lang="en-US" sz="4400" b="0" dirty="0"/>
          </a:p>
        </p:txBody>
      </p:sp>
      <p:sp>
        <p:nvSpPr>
          <p:cNvPr id="2" name="Content Placeholder 1"/>
          <p:cNvSpPr>
            <a:spLocks noGrp="1"/>
          </p:cNvSpPr>
          <p:nvPr>
            <p:ph idx="1"/>
          </p:nvPr>
        </p:nvSpPr>
        <p:spPr>
          <a:xfrm>
            <a:off x="457200" y="1574363"/>
            <a:ext cx="5105400" cy="4064438"/>
          </a:xfrm>
        </p:spPr>
        <p:txBody>
          <a:bodyPr/>
          <a:lstStyle/>
          <a:p>
            <a:r>
              <a:rPr lang="en-US" dirty="0"/>
              <a:t>"Many a statistic is false on its face. It gets by only because the magic of numbers brings about a suspension of common </a:t>
            </a:r>
            <a:r>
              <a:rPr lang="en-US" dirty="0" smtClean="0"/>
              <a:t>sense.“</a:t>
            </a:r>
            <a:endParaRPr lang="en-US" dirty="0"/>
          </a:p>
          <a:p>
            <a:r>
              <a:rPr lang="en-US" dirty="0"/>
              <a:t>Good visualization is </a:t>
            </a:r>
            <a:r>
              <a:rPr lang="en-US" b="1" dirty="0" smtClean="0">
                <a:solidFill>
                  <a:srgbClr val="39B54A"/>
                </a:solidFill>
              </a:rPr>
              <a:t>trustworthy</a:t>
            </a:r>
            <a:r>
              <a:rPr lang="en-US" dirty="0" smtClean="0"/>
              <a:t>.</a:t>
            </a:r>
            <a:endParaRPr lang="en-US" dirty="0"/>
          </a:p>
          <a:p>
            <a:pPr marL="0" indent="0">
              <a:buNone/>
            </a:pPr>
            <a:endParaRPr lang="en-US" dirty="0" smtClean="0"/>
          </a:p>
        </p:txBody>
      </p:sp>
      <p:pic>
        <p:nvPicPr>
          <p:cNvPr id="5" name="Content Placeholder 5" descr="&quot; &quot;"/>
          <p:cNvPicPr>
            <a:picLocks noChangeAspect="1"/>
          </p:cNvPicPr>
          <p:nvPr/>
        </p:nvPicPr>
        <p:blipFill>
          <a:blip r:embed="rId3"/>
          <a:stretch>
            <a:fillRect/>
          </a:stretch>
        </p:blipFill>
        <p:spPr>
          <a:xfrm>
            <a:off x="5715000" y="1574362"/>
            <a:ext cx="2743200" cy="4064438"/>
          </a:xfrm>
          <a:prstGeom prst="rect">
            <a:avLst/>
          </a:prstGeom>
        </p:spPr>
      </p:pic>
    </p:spTree>
    <p:extLst>
      <p:ext uri="{BB962C8B-B14F-4D97-AF65-F5344CB8AC3E}">
        <p14:creationId xmlns:p14="http://schemas.microsoft.com/office/powerpoint/2010/main" val="18658528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2897048-00E0-47FB-B07B-F36BBE8AF579}" type="slidenum">
              <a:rPr lang="en-US" smtClean="0"/>
              <a:pPr/>
              <a:t>18</a:t>
            </a:fld>
            <a:endParaRPr lang="en-US" dirty="0"/>
          </a:p>
        </p:txBody>
      </p:sp>
      <p:sp>
        <p:nvSpPr>
          <p:cNvPr id="3" name="Title 2"/>
          <p:cNvSpPr>
            <a:spLocks noGrp="1"/>
          </p:cNvSpPr>
          <p:nvPr>
            <p:ph type="title"/>
          </p:nvPr>
        </p:nvSpPr>
        <p:spPr/>
        <p:txBody>
          <a:bodyPr>
            <a:normAutofit/>
          </a:bodyPr>
          <a:lstStyle/>
          <a:p>
            <a:r>
              <a:rPr lang="en-US" sz="4400" b="0" dirty="0" smtClean="0">
                <a:solidFill>
                  <a:srgbClr val="39B54A"/>
                </a:solidFill>
              </a:rPr>
              <a:t>2. </a:t>
            </a:r>
            <a:r>
              <a:rPr lang="en-US" sz="4400" b="0" dirty="0" smtClean="0"/>
              <a:t>Facilitates Understanding</a:t>
            </a:r>
            <a:endParaRPr lang="en-US" sz="4400" b="0" dirty="0"/>
          </a:p>
        </p:txBody>
      </p:sp>
      <p:pic>
        <p:nvPicPr>
          <p:cNvPr id="5" name="Content Placeholder 4" descr="This is a sample bar graph representing LEA progress on indicator B12 target. 84 percent of children in LEA 3 found Part B eligible have an IEP implemented by thrid birthday. LEA 1 is shown ar 90 percent. LEA 2 is shown at 99 percent. LEA 3 is shown at 84 percent. LEA 4 is shown at 95 percent"/>
          <p:cNvPicPr>
            <a:picLocks noGrp="1" noChangeAspect="1"/>
          </p:cNvPicPr>
          <p:nvPr>
            <p:ph idx="1"/>
          </p:nvPr>
        </p:nvPicPr>
        <p:blipFill>
          <a:blip r:embed="rId3"/>
          <a:stretch>
            <a:fillRect/>
          </a:stretch>
        </p:blipFill>
        <p:spPr>
          <a:xfrm>
            <a:off x="1112419" y="1523999"/>
            <a:ext cx="6888581" cy="4463117"/>
          </a:xfrm>
          <a:prstGeom prst="rect">
            <a:avLst/>
          </a:prstGeom>
        </p:spPr>
      </p:pic>
    </p:spTree>
    <p:extLst>
      <p:ext uri="{BB962C8B-B14F-4D97-AF65-F5344CB8AC3E}">
        <p14:creationId xmlns:p14="http://schemas.microsoft.com/office/powerpoint/2010/main" val="1643986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2897048-00E0-47FB-B07B-F36BBE8AF579}" type="slidenum">
              <a:rPr lang="en-US" smtClean="0"/>
              <a:pPr/>
              <a:t>19</a:t>
            </a:fld>
            <a:endParaRPr lang="en-US" dirty="0"/>
          </a:p>
        </p:txBody>
      </p:sp>
      <p:sp>
        <p:nvSpPr>
          <p:cNvPr id="3" name="Title 2"/>
          <p:cNvSpPr>
            <a:spLocks noGrp="1"/>
          </p:cNvSpPr>
          <p:nvPr>
            <p:ph type="title"/>
          </p:nvPr>
        </p:nvSpPr>
        <p:spPr/>
        <p:txBody>
          <a:bodyPr>
            <a:noAutofit/>
          </a:bodyPr>
          <a:lstStyle/>
          <a:p>
            <a:r>
              <a:rPr lang="en-US" sz="4400" b="0" dirty="0" smtClean="0"/>
              <a:t>Is (</a:t>
            </a:r>
            <a:r>
              <a:rPr lang="en-US" sz="4400" b="0" i="1" dirty="0"/>
              <a:t>N</a:t>
            </a:r>
            <a:r>
              <a:rPr lang="en-US" sz="4400" b="0" i="1" dirty="0" smtClean="0"/>
              <a:t>ot </a:t>
            </a:r>
            <a:r>
              <a:rPr lang="en-US" sz="4400" b="0" i="1" dirty="0"/>
              <a:t>S</a:t>
            </a:r>
            <a:r>
              <a:rPr lang="en-US" sz="4400" b="0" i="1" dirty="0" smtClean="0"/>
              <a:t>o</a:t>
            </a:r>
            <a:r>
              <a:rPr lang="en-US" sz="4400" b="0" dirty="0" smtClean="0"/>
              <a:t>) Engaging and </a:t>
            </a:r>
            <a:r>
              <a:rPr lang="en-US" sz="4400" b="0" dirty="0"/>
              <a:t>Attractive</a:t>
            </a:r>
          </a:p>
        </p:txBody>
      </p:sp>
      <p:pic>
        <p:nvPicPr>
          <p:cNvPr id="8" name="Content Placeholder 7" descr="An example of a bar grpah that include small writing for each bar in not so attractive colors."/>
          <p:cNvPicPr>
            <a:picLocks noGrp="1" noChangeAspect="1"/>
          </p:cNvPicPr>
          <p:nvPr>
            <p:ph idx="1"/>
          </p:nvPr>
        </p:nvPicPr>
        <p:blipFill>
          <a:blip r:embed="rId3"/>
          <a:stretch>
            <a:fillRect/>
          </a:stretch>
        </p:blipFill>
        <p:spPr>
          <a:xfrm>
            <a:off x="609600" y="1600199"/>
            <a:ext cx="8143655" cy="4267201"/>
          </a:xfrm>
          <a:prstGeom prst="rect">
            <a:avLst/>
          </a:prstGeom>
        </p:spPr>
      </p:pic>
    </p:spTree>
    <p:extLst>
      <p:ext uri="{BB962C8B-B14F-4D97-AF65-F5344CB8AC3E}">
        <p14:creationId xmlns:p14="http://schemas.microsoft.com/office/powerpoint/2010/main" val="231771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a:t>
            </a:fld>
            <a:endParaRPr lang="en-US" dirty="0"/>
          </a:p>
        </p:txBody>
      </p:sp>
      <p:sp>
        <p:nvSpPr>
          <p:cNvPr id="3" name="Title 2"/>
          <p:cNvSpPr>
            <a:spLocks noGrp="1"/>
          </p:cNvSpPr>
          <p:nvPr>
            <p:ph type="title"/>
          </p:nvPr>
        </p:nvSpPr>
        <p:spPr/>
        <p:txBody>
          <a:bodyPr>
            <a:normAutofit/>
          </a:bodyPr>
          <a:lstStyle/>
          <a:p>
            <a:r>
              <a:rPr lang="en-US" sz="4400" b="0" dirty="0" smtClean="0"/>
              <a:t>Presentation Team</a:t>
            </a:r>
            <a:endParaRPr lang="en-US" sz="4400" b="0" dirty="0"/>
          </a:p>
        </p:txBody>
      </p:sp>
      <p:sp>
        <p:nvSpPr>
          <p:cNvPr id="2" name="Content Placeholder 1"/>
          <p:cNvSpPr>
            <a:spLocks noGrp="1"/>
          </p:cNvSpPr>
          <p:nvPr>
            <p:ph idx="1"/>
          </p:nvPr>
        </p:nvSpPr>
        <p:spPr>
          <a:xfrm>
            <a:off x="457200" y="1600200"/>
            <a:ext cx="8229600" cy="4419599"/>
          </a:xfrm>
        </p:spPr>
        <p:txBody>
          <a:bodyPr/>
          <a:lstStyle/>
          <a:p>
            <a:pPr marL="0" indent="0">
              <a:buNone/>
            </a:pPr>
            <a:r>
              <a:rPr lang="en-US" sz="2600" i="1" dirty="0" smtClean="0"/>
              <a:t>Center for IDEA Early Childhood Data Systems (DaSy Center)</a:t>
            </a:r>
            <a:endParaRPr lang="en-US" sz="2600" i="1" dirty="0"/>
          </a:p>
          <a:p>
            <a:pPr>
              <a:buFont typeface="Arial" panose="020B0604020202020204" pitchFamily="34" charset="0"/>
              <a:buChar char="•"/>
            </a:pPr>
            <a:r>
              <a:rPr lang="en-US" sz="2600" dirty="0" smtClean="0"/>
              <a:t>Kerry Belodoff</a:t>
            </a:r>
          </a:p>
          <a:p>
            <a:pPr>
              <a:buFont typeface="Arial" panose="020B0604020202020204" pitchFamily="34" charset="0"/>
              <a:buChar char="•"/>
            </a:pPr>
            <a:r>
              <a:rPr lang="en-US" sz="2600" dirty="0" smtClean="0"/>
              <a:t>Darla Gundler</a:t>
            </a:r>
            <a:endParaRPr lang="en-US" sz="2600" dirty="0"/>
          </a:p>
          <a:p>
            <a:pPr>
              <a:buFont typeface="Arial" panose="020B0604020202020204" pitchFamily="34" charset="0"/>
              <a:buChar char="•"/>
            </a:pPr>
            <a:r>
              <a:rPr lang="en-US" sz="2600" dirty="0" smtClean="0"/>
              <a:t>Amy Nicholas</a:t>
            </a:r>
          </a:p>
          <a:p>
            <a:pPr marL="0" indent="0">
              <a:buNone/>
            </a:pPr>
            <a:endParaRPr lang="en-US" sz="2600" dirty="0" smtClean="0"/>
          </a:p>
          <a:p>
            <a:pPr marL="0" indent="0">
              <a:buNone/>
            </a:pPr>
            <a:r>
              <a:rPr lang="en-US" sz="2600" i="1" dirty="0"/>
              <a:t>Infant Toddler Family </a:t>
            </a:r>
            <a:r>
              <a:rPr lang="en-US" sz="2600" i="1" dirty="0" smtClean="0"/>
              <a:t>Specialist</a:t>
            </a:r>
            <a:r>
              <a:rPr lang="en-US" sz="2600" dirty="0" smtClean="0"/>
              <a:t>/                                                  </a:t>
            </a:r>
            <a:r>
              <a:rPr lang="en-US" sz="2600" i="1" dirty="0" smtClean="0"/>
              <a:t>Parent Representative &amp; </a:t>
            </a:r>
            <a:r>
              <a:rPr lang="en-US" sz="2600" i="1" dirty="0"/>
              <a:t>Co-Chair  </a:t>
            </a:r>
            <a:r>
              <a:rPr lang="en-US" sz="2600" i="1" dirty="0" smtClean="0"/>
              <a:t>                                               Local Interagency Coordinating Council (LICC)                           Catawba </a:t>
            </a:r>
            <a:r>
              <a:rPr lang="en-US" sz="2600" i="1" dirty="0"/>
              <a:t>County, NC</a:t>
            </a:r>
          </a:p>
          <a:p>
            <a:pPr>
              <a:buFont typeface="Arial" panose="020B0604020202020204" pitchFamily="34" charset="0"/>
              <a:buChar char="•"/>
            </a:pPr>
            <a:r>
              <a:rPr lang="en-US" sz="2600" dirty="0" smtClean="0"/>
              <a:t>Elizabeth </a:t>
            </a:r>
            <a:r>
              <a:rPr lang="en-US" sz="2600" dirty="0"/>
              <a:t>Wise</a:t>
            </a:r>
          </a:p>
          <a:p>
            <a:endParaRPr lang="en-US" dirty="0"/>
          </a:p>
          <a:p>
            <a:pPr marL="0" indent="0">
              <a:buNone/>
            </a:pPr>
            <a:endParaRPr lang="en-US" dirty="0" smtClean="0"/>
          </a:p>
          <a:p>
            <a:pPr marL="0" indent="0">
              <a:buNone/>
            </a:pPr>
            <a:endParaRPr lang="en-US" dirty="0"/>
          </a:p>
        </p:txBody>
      </p:sp>
      <p:pic>
        <p:nvPicPr>
          <p:cNvPr id="6" name="Picture 5"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362200"/>
            <a:ext cx="2590800" cy="2115653"/>
          </a:xfrm>
          <a:prstGeom prst="rect">
            <a:avLst/>
          </a:prstGeom>
        </p:spPr>
      </p:pic>
      <p:sp>
        <p:nvSpPr>
          <p:cNvPr id="8" name="TextBox 7"/>
          <p:cNvSpPr txBox="1"/>
          <p:nvPr/>
        </p:nvSpPr>
        <p:spPr>
          <a:xfrm>
            <a:off x="1981200" y="6550223"/>
            <a:ext cx="3124200" cy="307777"/>
          </a:xfrm>
          <a:prstGeom prst="rect">
            <a:avLst/>
          </a:prstGeom>
          <a:noFill/>
        </p:spPr>
        <p:txBody>
          <a:bodyPr wrap="square" rtlCol="0">
            <a:spAutoFit/>
          </a:bodyPr>
          <a:lstStyle/>
          <a:p>
            <a:r>
              <a:rPr lang="en-US" sz="1400" dirty="0" smtClean="0"/>
              <a:t>Photo Source: Google Image Search</a:t>
            </a:r>
            <a:endParaRPr lang="en-US" sz="1400" dirty="0"/>
          </a:p>
        </p:txBody>
      </p:sp>
    </p:spTree>
    <p:extLst>
      <p:ext uri="{BB962C8B-B14F-4D97-AF65-F5344CB8AC3E}">
        <p14:creationId xmlns:p14="http://schemas.microsoft.com/office/powerpoint/2010/main" val="3441615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2897048-00E0-47FB-B07B-F36BBE8AF579}" type="slidenum">
              <a:rPr lang="en-US" smtClean="0"/>
              <a:pPr/>
              <a:t>20</a:t>
            </a:fld>
            <a:endParaRPr lang="en-US" dirty="0"/>
          </a:p>
        </p:txBody>
      </p:sp>
      <p:sp>
        <p:nvSpPr>
          <p:cNvPr id="3" name="Title 2"/>
          <p:cNvSpPr>
            <a:spLocks noGrp="1"/>
          </p:cNvSpPr>
          <p:nvPr>
            <p:ph type="title"/>
          </p:nvPr>
        </p:nvSpPr>
        <p:spPr/>
        <p:txBody>
          <a:bodyPr>
            <a:normAutofit/>
          </a:bodyPr>
          <a:lstStyle/>
          <a:p>
            <a:r>
              <a:rPr lang="en-US" sz="4400" b="0" dirty="0" smtClean="0">
                <a:solidFill>
                  <a:srgbClr val="39B54A"/>
                </a:solidFill>
              </a:rPr>
              <a:t>3. </a:t>
            </a:r>
            <a:r>
              <a:rPr lang="en-US" sz="4400" b="0" dirty="0" smtClean="0"/>
              <a:t>Is Engaging and Attractive</a:t>
            </a:r>
            <a:endParaRPr lang="en-US" sz="4400" b="0" dirty="0"/>
          </a:p>
        </p:txBody>
      </p:sp>
      <p:graphicFrame>
        <p:nvGraphicFramePr>
          <p:cNvPr id="6" name="Content Placeholder 5" descr="An example of a bar graph that is engaging and attractive. Shows percent of EI, ECSE and ALL Children particpating in Early Head Start and Head Start. Uses bright colors and simple labeling."/>
          <p:cNvGraphicFramePr>
            <a:graphicFrameLocks noGrp="1"/>
          </p:cNvGraphicFramePr>
          <p:nvPr>
            <p:ph idx="1"/>
            <p:extLst>
              <p:ext uri="{D42A27DB-BD31-4B8C-83A1-F6EECF244321}">
                <p14:modId xmlns:p14="http://schemas.microsoft.com/office/powerpoint/2010/main" val="1862844786"/>
              </p:ext>
            </p:extLst>
          </p:nvPr>
        </p:nvGraphicFramePr>
        <p:xfrm>
          <a:off x="609600" y="1600200"/>
          <a:ext cx="77724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5409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21</a:t>
            </a:fld>
            <a:endParaRPr lang="en-US" dirty="0"/>
          </a:p>
        </p:txBody>
      </p:sp>
      <p:sp>
        <p:nvSpPr>
          <p:cNvPr id="3" name="Title 2"/>
          <p:cNvSpPr>
            <a:spLocks noGrp="1"/>
          </p:cNvSpPr>
          <p:nvPr>
            <p:ph type="title"/>
          </p:nvPr>
        </p:nvSpPr>
        <p:spPr>
          <a:ln>
            <a:solidFill>
              <a:srgbClr val="39B54A"/>
            </a:solidFill>
          </a:ln>
        </p:spPr>
        <p:txBody>
          <a:bodyPr/>
          <a:lstStyle/>
          <a:p>
            <a:r>
              <a:rPr lang="en-US" sz="4400" b="0" dirty="0" smtClean="0">
                <a:solidFill>
                  <a:srgbClr val="39B54A"/>
                </a:solidFill>
              </a:rPr>
              <a:t>4. </a:t>
            </a:r>
            <a:r>
              <a:rPr lang="en-US" sz="4400" b="0" dirty="0" smtClean="0"/>
              <a:t>Is Accessible</a:t>
            </a:r>
            <a:r>
              <a:rPr lang="en-US" dirty="0" smtClean="0"/>
              <a:t>	</a:t>
            </a:r>
            <a:endParaRPr lang="en-US" dirty="0"/>
          </a:p>
        </p:txBody>
      </p:sp>
      <p:sp>
        <p:nvSpPr>
          <p:cNvPr id="2" name="Content Placeholder 1"/>
          <p:cNvSpPr>
            <a:spLocks noGrp="1"/>
          </p:cNvSpPr>
          <p:nvPr>
            <p:ph sz="half" idx="1"/>
          </p:nvPr>
        </p:nvSpPr>
        <p:spPr>
          <a:xfrm>
            <a:off x="439270" y="1435567"/>
            <a:ext cx="8095129" cy="4525963"/>
          </a:xfrm>
        </p:spPr>
        <p:txBody>
          <a:bodyPr/>
          <a:lstStyle/>
          <a:p>
            <a:r>
              <a:rPr lang="en-US" dirty="0" smtClean="0"/>
              <a:t>Visualizations are by their very nature images, which can cause issues for some individuals with disabilities (e.g., visual impairments).</a:t>
            </a:r>
          </a:p>
          <a:p>
            <a:pPr lvl="1"/>
            <a:r>
              <a:rPr lang="en-US" sz="2800" dirty="0" smtClean="0"/>
              <a:t>Create “alt text” descriptions</a:t>
            </a:r>
          </a:p>
          <a:p>
            <a:pPr lvl="1"/>
            <a:r>
              <a:rPr lang="en-US" sz="2800" dirty="0" smtClean="0"/>
              <a:t>Use a color contrast checker</a:t>
            </a:r>
          </a:p>
          <a:p>
            <a:pPr lvl="1"/>
            <a:r>
              <a:rPr lang="en-US" sz="2800" dirty="0" smtClean="0"/>
              <a:t>Consider how the data visualization will be presented</a:t>
            </a:r>
          </a:p>
          <a:p>
            <a:pPr lvl="1"/>
            <a:r>
              <a:rPr lang="en-US" sz="2800" dirty="0" smtClean="0"/>
              <a:t>With your audience in mind, consider the need for multiple formats beyond “alt text”</a:t>
            </a:r>
            <a:endParaRPr lang="en-US" sz="2800" dirty="0"/>
          </a:p>
        </p:txBody>
      </p:sp>
    </p:spTree>
    <p:extLst>
      <p:ext uri="{BB962C8B-B14F-4D97-AF65-F5344CB8AC3E}">
        <p14:creationId xmlns:p14="http://schemas.microsoft.com/office/powerpoint/2010/main" val="37354712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2897048-00E0-47FB-B07B-F36BBE8AF579}" type="slidenum">
              <a:rPr lang="en-US" smtClean="0"/>
              <a:pPr/>
              <a:t>22</a:t>
            </a:fld>
            <a:endParaRPr lang="en-US" dirty="0"/>
          </a:p>
        </p:txBody>
      </p:sp>
      <p:sp>
        <p:nvSpPr>
          <p:cNvPr id="3" name="Title 2"/>
          <p:cNvSpPr>
            <a:spLocks noGrp="1"/>
          </p:cNvSpPr>
          <p:nvPr>
            <p:ph type="title"/>
          </p:nvPr>
        </p:nvSpPr>
        <p:spPr/>
        <p:txBody>
          <a:bodyPr>
            <a:normAutofit/>
          </a:bodyPr>
          <a:lstStyle/>
          <a:p>
            <a:r>
              <a:rPr lang="en-US" sz="4400" b="0" dirty="0" smtClean="0">
                <a:solidFill>
                  <a:srgbClr val="39B54A"/>
                </a:solidFill>
              </a:rPr>
              <a:t>5. </a:t>
            </a:r>
            <a:r>
              <a:rPr lang="en-US" sz="4400" b="0" dirty="0" smtClean="0"/>
              <a:t>Promotes Data Use</a:t>
            </a:r>
            <a:endParaRPr lang="en-US" sz="4400" b="0" dirty="0"/>
          </a:p>
        </p:txBody>
      </p:sp>
      <p:pic>
        <p:nvPicPr>
          <p:cNvPr id="5" name="Content Placeholder 4" descr="A bad example of a line graph that is very overwheming with several intersecting lines displaying an overflow of information that is hard to read."/>
          <p:cNvPicPr>
            <a:picLocks noGrp="1" noChangeAspect="1"/>
          </p:cNvPicPr>
          <p:nvPr>
            <p:ph idx="1"/>
          </p:nvPr>
        </p:nvPicPr>
        <p:blipFill>
          <a:blip r:embed="rId3"/>
          <a:stretch>
            <a:fillRect/>
          </a:stretch>
        </p:blipFill>
        <p:spPr>
          <a:xfrm>
            <a:off x="1828800" y="1600200"/>
            <a:ext cx="5181600" cy="4647472"/>
          </a:xfrm>
          <a:prstGeom prst="rect">
            <a:avLst/>
          </a:prstGeom>
        </p:spPr>
      </p:pic>
      <p:sp>
        <p:nvSpPr>
          <p:cNvPr id="6" name="TextBox 5"/>
          <p:cNvSpPr txBox="1"/>
          <p:nvPr/>
        </p:nvSpPr>
        <p:spPr>
          <a:xfrm>
            <a:off x="5791200" y="1905000"/>
            <a:ext cx="2133600" cy="954107"/>
          </a:xfrm>
          <a:prstGeom prst="rect">
            <a:avLst/>
          </a:prstGeom>
          <a:solidFill>
            <a:schemeClr val="bg1"/>
          </a:solidFill>
          <a:ln w="38100">
            <a:solidFill>
              <a:srgbClr val="ED3532"/>
            </a:solidFill>
          </a:ln>
        </p:spPr>
        <p:txBody>
          <a:bodyPr wrap="square" rtlCol="0">
            <a:spAutoFit/>
          </a:bodyPr>
          <a:lstStyle/>
          <a:p>
            <a:r>
              <a:rPr lang="en-US" sz="2800" b="1" dirty="0" smtClean="0">
                <a:solidFill>
                  <a:srgbClr val="FF0000"/>
                </a:solidFill>
                <a:latin typeface="Copperplate Gothic Bold" panose="020E0705020206020404" pitchFamily="34" charset="0"/>
              </a:rPr>
              <a:t>Bad Example</a:t>
            </a:r>
            <a:endParaRPr lang="en-US" sz="2800" b="1" dirty="0">
              <a:solidFill>
                <a:srgbClr val="FF0000"/>
              </a:solidFill>
              <a:latin typeface="Copperplate Gothic Bold" panose="020E0705020206020404" pitchFamily="34" charset="0"/>
            </a:endParaRPr>
          </a:p>
        </p:txBody>
      </p:sp>
    </p:spTree>
    <p:extLst>
      <p:ext uri="{BB962C8B-B14F-4D97-AF65-F5344CB8AC3E}">
        <p14:creationId xmlns:p14="http://schemas.microsoft.com/office/powerpoint/2010/main" val="346173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23</a:t>
            </a:fld>
            <a:endParaRPr lang="en-US" dirty="0"/>
          </a:p>
        </p:txBody>
      </p:sp>
      <p:sp>
        <p:nvSpPr>
          <p:cNvPr id="2" name="Title 1"/>
          <p:cNvSpPr>
            <a:spLocks noGrp="1"/>
          </p:cNvSpPr>
          <p:nvPr>
            <p:ph type="title"/>
          </p:nvPr>
        </p:nvSpPr>
        <p:spPr/>
        <p:txBody>
          <a:bodyPr>
            <a:noAutofit/>
          </a:bodyPr>
          <a:lstStyle/>
          <a:p>
            <a:pPr algn="ctr"/>
            <a:r>
              <a:rPr lang="en-US" sz="4000" dirty="0" smtClean="0"/>
              <a:t>A picture is worth a 1,000 words!</a:t>
            </a:r>
            <a:endParaRPr lang="en-US" sz="4000" dirty="0"/>
          </a:p>
        </p:txBody>
      </p:sp>
      <p:sp>
        <p:nvSpPr>
          <p:cNvPr id="3" name="Content Placeholder 2"/>
          <p:cNvSpPr>
            <a:spLocks noGrp="1"/>
          </p:cNvSpPr>
          <p:nvPr>
            <p:ph idx="1"/>
          </p:nvPr>
        </p:nvSpPr>
        <p:spPr>
          <a:xfrm>
            <a:off x="457200" y="1600201"/>
            <a:ext cx="8229600" cy="3904468"/>
          </a:xfrm>
        </p:spPr>
        <p:txBody>
          <a:bodyPr>
            <a:normAutofit/>
          </a:bodyPr>
          <a:lstStyle/>
          <a:p>
            <a:pPr marL="0" indent="0" algn="ctr">
              <a:buNone/>
            </a:pPr>
            <a:r>
              <a:rPr lang="en-US" b="1" dirty="0" smtClean="0"/>
              <a:t>We will use three </a:t>
            </a:r>
            <a:r>
              <a:rPr lang="en-US" b="1" dirty="0" smtClean="0">
                <a:solidFill>
                  <a:srgbClr val="39B54A"/>
                </a:solidFill>
              </a:rPr>
              <a:t>data pictures </a:t>
            </a:r>
            <a:r>
              <a:rPr lang="en-US" b="1" dirty="0" smtClean="0"/>
              <a:t>to illustrate the purposes and uses of EI and ECSE data:</a:t>
            </a:r>
            <a:endParaRPr lang="en-US" dirty="0" smtClean="0"/>
          </a:p>
          <a:p>
            <a:r>
              <a:rPr lang="en-US" dirty="0"/>
              <a:t>Families and professionals working together to help children </a:t>
            </a:r>
            <a:r>
              <a:rPr lang="en-US" dirty="0" smtClean="0"/>
              <a:t>achieve good </a:t>
            </a:r>
            <a:r>
              <a:rPr lang="en-US" dirty="0"/>
              <a:t>outcomes</a:t>
            </a:r>
            <a:r>
              <a:rPr lang="en-US" dirty="0" smtClean="0"/>
              <a:t>. (CHILD-LEVEL)</a:t>
            </a:r>
          </a:p>
          <a:p>
            <a:r>
              <a:rPr lang="en-US" dirty="0" smtClean="0"/>
              <a:t>Families helping </a:t>
            </a:r>
            <a:r>
              <a:rPr lang="en-US" dirty="0"/>
              <a:t>programs improve their services</a:t>
            </a:r>
            <a:r>
              <a:rPr lang="en-US" dirty="0" smtClean="0"/>
              <a:t>. (LOCAL PROGRAM-LEVEL)</a:t>
            </a:r>
            <a:endParaRPr lang="en-US" dirty="0"/>
          </a:p>
          <a:p>
            <a:r>
              <a:rPr lang="en-US" dirty="0" smtClean="0"/>
              <a:t>Families showing state policymakers </a:t>
            </a:r>
            <a:r>
              <a:rPr lang="en-US" dirty="0"/>
              <a:t>that services make a </a:t>
            </a:r>
            <a:r>
              <a:rPr lang="en-US" dirty="0" smtClean="0"/>
              <a:t>difference. (STATE-LEVEL)</a:t>
            </a:r>
            <a:endParaRPr lang="en-US" dirty="0"/>
          </a:p>
        </p:txBody>
      </p:sp>
      <p:pic>
        <p:nvPicPr>
          <p:cNvPr id="6" name="Picture 5"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5384190"/>
            <a:ext cx="1649959" cy="1237469"/>
          </a:xfrm>
          <a:prstGeom prst="rect">
            <a:avLst/>
          </a:prstGeom>
        </p:spPr>
      </p:pic>
      <p:sp>
        <p:nvSpPr>
          <p:cNvPr id="8" name="TextBox 7"/>
          <p:cNvSpPr txBox="1"/>
          <p:nvPr/>
        </p:nvSpPr>
        <p:spPr>
          <a:xfrm>
            <a:off x="2178050" y="6621659"/>
            <a:ext cx="2806700" cy="276999"/>
          </a:xfrm>
          <a:prstGeom prst="rect">
            <a:avLst/>
          </a:prstGeom>
          <a:noFill/>
        </p:spPr>
        <p:txBody>
          <a:bodyPr wrap="square" rtlCol="0">
            <a:spAutoFit/>
          </a:bodyPr>
          <a:lstStyle/>
          <a:p>
            <a:r>
              <a:rPr lang="en-US" sz="1200" dirty="0" smtClean="0"/>
              <a:t>Photo Source: Google Image Search</a:t>
            </a:r>
            <a:endParaRPr lang="en-US" sz="1200" dirty="0"/>
          </a:p>
        </p:txBody>
      </p:sp>
    </p:spTree>
    <p:extLst>
      <p:ext uri="{BB962C8B-B14F-4D97-AF65-F5344CB8AC3E}">
        <p14:creationId xmlns:p14="http://schemas.microsoft.com/office/powerpoint/2010/main" val="24090980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B2897048-00E0-47FB-B07B-F36BBE8AF579}" type="slidenum">
              <a:rPr lang="en-US" smtClean="0"/>
              <a:pPr/>
              <a:t>24</a:t>
            </a:fld>
            <a:endParaRPr lang="en-US" dirty="0"/>
          </a:p>
        </p:txBody>
      </p:sp>
      <p:sp>
        <p:nvSpPr>
          <p:cNvPr id="3" name="Title 2"/>
          <p:cNvSpPr>
            <a:spLocks noGrp="1"/>
          </p:cNvSpPr>
          <p:nvPr>
            <p:ph type="title"/>
          </p:nvPr>
        </p:nvSpPr>
        <p:spPr>
          <a:xfrm>
            <a:off x="609600" y="228600"/>
            <a:ext cx="7620000" cy="1362075"/>
          </a:xfrm>
        </p:spPr>
        <p:txBody>
          <a:bodyPr>
            <a:noAutofit/>
          </a:bodyPr>
          <a:lstStyle/>
          <a:p>
            <a:r>
              <a:rPr lang="en-US" sz="3600" dirty="0" smtClean="0">
                <a:solidFill>
                  <a:srgbClr val="39B54A"/>
                </a:solidFill>
              </a:rPr>
              <a:t>Data Picture 1:</a:t>
            </a:r>
            <a:r>
              <a:rPr lang="en-US" sz="3600" dirty="0" smtClean="0"/>
              <a:t/>
            </a:r>
            <a:br>
              <a:rPr lang="en-US" sz="3600" dirty="0" smtClean="0"/>
            </a:br>
            <a:r>
              <a:rPr lang="en-US" sz="3600" dirty="0" smtClean="0"/>
              <a:t>Families </a:t>
            </a:r>
            <a:r>
              <a:rPr lang="en-US" sz="3600" dirty="0"/>
              <a:t>and professionals </a:t>
            </a:r>
            <a:r>
              <a:rPr lang="en-US" sz="3600" dirty="0" smtClean="0"/>
              <a:t>working </a:t>
            </a:r>
            <a:r>
              <a:rPr lang="en-US" sz="3600" dirty="0"/>
              <a:t>together to help children achieve </a:t>
            </a:r>
            <a:r>
              <a:rPr lang="en-US" sz="3600" dirty="0" smtClean="0"/>
              <a:t>good outcomes</a:t>
            </a:r>
            <a:r>
              <a:rPr lang="en-US" sz="3600" dirty="0"/>
              <a:t>.</a:t>
            </a:r>
          </a:p>
        </p:txBody>
      </p:sp>
      <p:pic>
        <p:nvPicPr>
          <p:cNvPr id="5" name="Picture Placeholder 4" descr="&quot; &quot;"/>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9005" b="9005"/>
          <a:stretch>
            <a:fillRect/>
          </a:stretch>
        </p:blipFill>
        <p:spPr>
          <a:xfrm>
            <a:off x="2362200" y="2667000"/>
            <a:ext cx="4495800" cy="3354388"/>
          </a:xfrm>
        </p:spPr>
      </p:pic>
      <p:sp>
        <p:nvSpPr>
          <p:cNvPr id="6" name="TextBox 5"/>
          <p:cNvSpPr txBox="1"/>
          <p:nvPr/>
        </p:nvSpPr>
        <p:spPr>
          <a:xfrm>
            <a:off x="2362200" y="6245516"/>
            <a:ext cx="4911436" cy="276999"/>
          </a:xfrm>
          <a:prstGeom prst="rect">
            <a:avLst/>
          </a:prstGeom>
          <a:noFill/>
        </p:spPr>
        <p:txBody>
          <a:bodyPr wrap="square" rtlCol="0">
            <a:spAutoFit/>
          </a:bodyPr>
          <a:lstStyle/>
          <a:p>
            <a:r>
              <a:rPr lang="en-US" sz="1200" dirty="0" smtClean="0"/>
              <a:t>Photo Source: Google Image Search</a:t>
            </a:r>
            <a:endParaRPr lang="en-US" sz="1200" dirty="0"/>
          </a:p>
        </p:txBody>
      </p:sp>
    </p:spTree>
    <p:extLst>
      <p:ext uri="{BB962C8B-B14F-4D97-AF65-F5344CB8AC3E}">
        <p14:creationId xmlns:p14="http://schemas.microsoft.com/office/powerpoint/2010/main" val="2319518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B2897048-00E0-47FB-B07B-F36BBE8AF579}" type="slidenum">
              <a:rPr lang="en-US" smtClean="0"/>
              <a:pPr/>
              <a:t>25</a:t>
            </a:fld>
            <a:endParaRPr lang="en-US" dirty="0"/>
          </a:p>
        </p:txBody>
      </p:sp>
      <p:sp>
        <p:nvSpPr>
          <p:cNvPr id="2" name="Title 1"/>
          <p:cNvSpPr>
            <a:spLocks noGrp="1"/>
          </p:cNvSpPr>
          <p:nvPr>
            <p:ph type="title"/>
            <p:custDataLst>
              <p:tags r:id="rId1"/>
            </p:custDataLst>
          </p:nvPr>
        </p:nvSpPr>
        <p:spPr/>
        <p:txBody>
          <a:bodyPr>
            <a:normAutofit/>
          </a:bodyPr>
          <a:lstStyle/>
          <a:p>
            <a:pPr algn="l"/>
            <a:r>
              <a:rPr lang="en-US" sz="4400" b="0" dirty="0"/>
              <a:t>What is an </a:t>
            </a:r>
            <a:r>
              <a:rPr lang="en-US" sz="4400" b="0" i="1" dirty="0"/>
              <a:t>o</a:t>
            </a:r>
            <a:r>
              <a:rPr lang="en-US" sz="4400" b="0" i="1" dirty="0" smtClean="0"/>
              <a:t>utcome</a:t>
            </a:r>
            <a:r>
              <a:rPr lang="en-US" sz="4400" b="0" dirty="0"/>
              <a:t>?</a:t>
            </a:r>
          </a:p>
        </p:txBody>
      </p:sp>
      <p:sp>
        <p:nvSpPr>
          <p:cNvPr id="3" name="Content Placeholder 2"/>
          <p:cNvSpPr>
            <a:spLocks noGrp="1"/>
          </p:cNvSpPr>
          <p:nvPr>
            <p:ph idx="1"/>
            <p:custDataLst>
              <p:tags r:id="rId2"/>
            </p:custDataLst>
          </p:nvPr>
        </p:nvSpPr>
        <p:spPr>
          <a:xfrm>
            <a:off x="2057400" y="5181600"/>
            <a:ext cx="5295900" cy="739666"/>
          </a:xfrm>
        </p:spPr>
        <p:txBody>
          <a:bodyPr/>
          <a:lstStyle/>
          <a:p>
            <a:pPr marL="0" indent="0" algn="ctr">
              <a:buNone/>
            </a:pPr>
            <a:r>
              <a:rPr lang="en-US" altLang="en-US" dirty="0" smtClean="0">
                <a:latin typeface="Century Gothic" panose="020B0502020202020204" pitchFamily="34" charset="0"/>
                <a:sym typeface="Calibri" pitchFamily="34" charset="0"/>
              </a:rPr>
              <a:t>An outcome is an </a:t>
            </a:r>
            <a:r>
              <a:rPr lang="en-US" altLang="en-US" dirty="0">
                <a:latin typeface="Century Gothic" panose="020B0502020202020204" pitchFamily="34" charset="0"/>
                <a:sym typeface="Calibri" pitchFamily="34" charset="0"/>
              </a:rPr>
              <a:t>end </a:t>
            </a:r>
            <a:r>
              <a:rPr lang="en-US" altLang="en-US" dirty="0" smtClean="0">
                <a:latin typeface="Century Gothic" panose="020B0502020202020204" pitchFamily="34" charset="0"/>
                <a:sym typeface="Calibri" pitchFamily="34" charset="0"/>
              </a:rPr>
              <a:t>result.</a:t>
            </a:r>
            <a:endParaRPr lang="en-US" altLang="en-US" dirty="0">
              <a:latin typeface="Century Gothic" panose="020B0502020202020204" pitchFamily="34" charset="0"/>
              <a:sym typeface="Calibri" pitchFamily="34" charset="0"/>
            </a:endParaRPr>
          </a:p>
          <a:p>
            <a:pPr algn="ctr"/>
            <a:endParaRPr lang="en-US" dirty="0">
              <a:latin typeface="Century Gothic" panose="020B0502020202020204" pitchFamily="34" charset="0"/>
            </a:endParaRPr>
          </a:p>
        </p:txBody>
      </p:sp>
      <p:pic>
        <p:nvPicPr>
          <p:cNvPr id="4" name="Picture 3" descr="&quot; &quot;"/>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2171700" y="1630146"/>
            <a:ext cx="4800600" cy="32004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171700" y="6477000"/>
            <a:ext cx="3124200" cy="307777"/>
          </a:xfrm>
          <a:prstGeom prst="rect">
            <a:avLst/>
          </a:prstGeom>
          <a:noFill/>
        </p:spPr>
        <p:txBody>
          <a:bodyPr wrap="square" rtlCol="0">
            <a:spAutoFit/>
          </a:bodyPr>
          <a:lstStyle/>
          <a:p>
            <a:r>
              <a:rPr lang="en-US" sz="1400" dirty="0" smtClean="0"/>
              <a:t>Photo Source: DaSy Center</a:t>
            </a:r>
            <a:endParaRPr lang="en-US" sz="1400" dirty="0"/>
          </a:p>
        </p:txBody>
      </p:sp>
    </p:spTree>
    <p:extLst>
      <p:ext uri="{BB962C8B-B14F-4D97-AF65-F5344CB8AC3E}">
        <p14:creationId xmlns:p14="http://schemas.microsoft.com/office/powerpoint/2010/main" val="318840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2897048-00E0-47FB-B07B-F36BBE8AF579}" type="slidenum">
              <a:rPr lang="en-US" smtClean="0"/>
              <a:pPr/>
              <a:t>26</a:t>
            </a:fld>
            <a:endParaRPr lang="en-US" dirty="0"/>
          </a:p>
        </p:txBody>
      </p:sp>
      <p:sp>
        <p:nvSpPr>
          <p:cNvPr id="452624" name="Rectangle 16"/>
          <p:cNvSpPr>
            <a:spLocks noGrp="1" noChangeArrowheads="1"/>
          </p:cNvSpPr>
          <p:nvPr>
            <p:ph type="title"/>
            <p:custDataLst>
              <p:tags r:id="rId1"/>
            </p:custDataLst>
          </p:nvPr>
        </p:nvSpPr>
        <p:spPr>
          <a:xfrm>
            <a:off x="533400" y="304800"/>
            <a:ext cx="8077200" cy="952500"/>
          </a:xfrm>
        </p:spPr>
        <p:txBody>
          <a:bodyPr>
            <a:normAutofit/>
          </a:bodyPr>
          <a:lstStyle/>
          <a:p>
            <a:pPr algn="l"/>
            <a:r>
              <a:rPr lang="en-US" sz="4400" b="0" dirty="0"/>
              <a:t>Three </a:t>
            </a:r>
            <a:r>
              <a:rPr lang="en-US" sz="4400" b="0" dirty="0" smtClean="0"/>
              <a:t>Child Outcomes</a:t>
            </a:r>
            <a:endParaRPr lang="en-US" sz="4400" b="0" dirty="0"/>
          </a:p>
        </p:txBody>
      </p:sp>
      <p:sp>
        <p:nvSpPr>
          <p:cNvPr id="452627" name="Rectangle 19"/>
          <p:cNvSpPr>
            <a:spLocks noGrp="1" noChangeArrowheads="1"/>
          </p:cNvSpPr>
          <p:nvPr>
            <p:ph idx="1"/>
            <p:custDataLst>
              <p:tags r:id="rId2"/>
            </p:custDataLst>
          </p:nvPr>
        </p:nvSpPr>
        <p:spPr>
          <a:xfrm>
            <a:off x="1981199" y="1676400"/>
            <a:ext cx="6629401" cy="2590800"/>
          </a:xfrm>
        </p:spPr>
        <p:txBody>
          <a:bodyPr>
            <a:noAutofit/>
          </a:bodyPr>
          <a:lstStyle/>
          <a:p>
            <a:pPr marL="457200" indent="-331788">
              <a:spcBef>
                <a:spcPts val="0"/>
              </a:spcBef>
              <a:spcAft>
                <a:spcPts val="1800"/>
              </a:spcAft>
              <a:buClr>
                <a:srgbClr val="FF0000"/>
              </a:buClr>
              <a:buSzPct val="80000"/>
              <a:buFont typeface="Arial" panose="020B0604020202020204" pitchFamily="34" charset="0"/>
              <a:buChar char="•"/>
            </a:pPr>
            <a:r>
              <a:rPr lang="en-US" dirty="0"/>
              <a:t>Children have </a:t>
            </a:r>
            <a:r>
              <a:rPr lang="en-US" b="1" dirty="0"/>
              <a:t>positive social-emotional skills </a:t>
            </a:r>
            <a:r>
              <a:rPr lang="en-US" dirty="0"/>
              <a:t>(including social relationships).</a:t>
            </a:r>
          </a:p>
          <a:p>
            <a:pPr marL="457200" indent="-331788">
              <a:spcBef>
                <a:spcPts val="0"/>
              </a:spcBef>
              <a:spcAft>
                <a:spcPts val="1800"/>
              </a:spcAft>
              <a:buClr>
                <a:srgbClr val="FF0000"/>
              </a:buClr>
              <a:buSzPct val="80000"/>
              <a:buFont typeface="Arial" panose="020B0604020202020204" pitchFamily="34" charset="0"/>
              <a:buChar char="•"/>
            </a:pPr>
            <a:r>
              <a:rPr lang="en-US" dirty="0"/>
              <a:t>Children acquire and use </a:t>
            </a:r>
            <a:r>
              <a:rPr lang="en-US" b="1" dirty="0"/>
              <a:t>knowledge and skills </a:t>
            </a:r>
            <a:r>
              <a:rPr lang="en-US" dirty="0"/>
              <a:t>(including early language/communication and early literacy).</a:t>
            </a:r>
          </a:p>
          <a:p>
            <a:pPr marL="457200" indent="-331788">
              <a:spcBef>
                <a:spcPts val="0"/>
              </a:spcBef>
              <a:spcAft>
                <a:spcPts val="1200"/>
              </a:spcAft>
              <a:buClr>
                <a:srgbClr val="FF0000"/>
              </a:buClr>
              <a:buSzPct val="80000"/>
              <a:buFont typeface="Arial" panose="020B0604020202020204" pitchFamily="34" charset="0"/>
              <a:buChar char="•"/>
            </a:pPr>
            <a:r>
              <a:rPr lang="en-US" dirty="0"/>
              <a:t>Children use </a:t>
            </a:r>
            <a:r>
              <a:rPr lang="en-US" b="1" dirty="0"/>
              <a:t>appropriate behaviors to meet their needs</a:t>
            </a:r>
            <a:r>
              <a:rPr lang="en-US" dirty="0"/>
              <a:t>.</a:t>
            </a:r>
          </a:p>
        </p:txBody>
      </p:sp>
      <p:pic>
        <p:nvPicPr>
          <p:cNvPr id="4" name="Picture 3" descr="&quot; &quot;"/>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84548" y="3886200"/>
            <a:ext cx="1910506" cy="1905000"/>
          </a:xfrm>
          <a:prstGeom prst="rect">
            <a:avLst/>
          </a:prstGeom>
          <a:ln>
            <a:noFill/>
          </a:ln>
          <a:effectLst>
            <a:softEdge rad="112500"/>
          </a:effectLst>
        </p:spPr>
      </p:pic>
      <p:sp>
        <p:nvSpPr>
          <p:cNvPr id="5" name="TextBox 4"/>
          <p:cNvSpPr txBox="1"/>
          <p:nvPr/>
        </p:nvSpPr>
        <p:spPr>
          <a:xfrm>
            <a:off x="2819400" y="6400800"/>
            <a:ext cx="3124200" cy="307777"/>
          </a:xfrm>
          <a:prstGeom prst="rect">
            <a:avLst/>
          </a:prstGeom>
          <a:noFill/>
        </p:spPr>
        <p:txBody>
          <a:bodyPr wrap="square" rtlCol="0">
            <a:spAutoFit/>
          </a:bodyPr>
          <a:lstStyle/>
          <a:p>
            <a:r>
              <a:rPr lang="en-US" sz="1400" dirty="0" smtClean="0"/>
              <a:t>Photo Source: DaSy Center</a:t>
            </a:r>
            <a:endParaRPr lang="en-US" sz="1400" dirty="0"/>
          </a:p>
        </p:txBody>
      </p:sp>
    </p:spTree>
    <p:extLst>
      <p:ext uri="{BB962C8B-B14F-4D97-AF65-F5344CB8AC3E}">
        <p14:creationId xmlns:p14="http://schemas.microsoft.com/office/powerpoint/2010/main" val="3543861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2627">
                                            <p:txEl>
                                              <p:pRg st="0" end="0"/>
                                            </p:txEl>
                                          </p:spTgt>
                                        </p:tgtEl>
                                        <p:attrNameLst>
                                          <p:attrName>style.visibility</p:attrName>
                                        </p:attrNameLst>
                                      </p:cBhvr>
                                      <p:to>
                                        <p:strVal val="visible"/>
                                      </p:to>
                                    </p:set>
                                    <p:animEffect transition="in" filter="fade">
                                      <p:cBhvr>
                                        <p:cTn id="7" dur="1000"/>
                                        <p:tgtEl>
                                          <p:spTgt spid="452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2627">
                                            <p:txEl>
                                              <p:pRg st="1" end="1"/>
                                            </p:txEl>
                                          </p:spTgt>
                                        </p:tgtEl>
                                        <p:attrNameLst>
                                          <p:attrName>style.visibility</p:attrName>
                                        </p:attrNameLst>
                                      </p:cBhvr>
                                      <p:to>
                                        <p:strVal val="visible"/>
                                      </p:to>
                                    </p:set>
                                    <p:animEffect transition="in" filter="fade">
                                      <p:cBhvr>
                                        <p:cTn id="12" dur="1000"/>
                                        <p:tgtEl>
                                          <p:spTgt spid="452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2627">
                                            <p:txEl>
                                              <p:pRg st="2" end="2"/>
                                            </p:txEl>
                                          </p:spTgt>
                                        </p:tgtEl>
                                        <p:attrNameLst>
                                          <p:attrName>style.visibility</p:attrName>
                                        </p:attrNameLst>
                                      </p:cBhvr>
                                      <p:to>
                                        <p:strVal val="visible"/>
                                      </p:to>
                                    </p:set>
                                    <p:animEffect transition="in" filter="fade">
                                      <p:cBhvr>
                                        <p:cTn id="17" dur="1000"/>
                                        <p:tgtEl>
                                          <p:spTgt spid="452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27"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27</a:t>
            </a:fld>
            <a:endParaRPr lang="en-US" dirty="0"/>
          </a:p>
        </p:txBody>
      </p:sp>
      <p:sp>
        <p:nvSpPr>
          <p:cNvPr id="3" name="Title 2"/>
          <p:cNvSpPr>
            <a:spLocks noGrp="1"/>
          </p:cNvSpPr>
          <p:nvPr>
            <p:ph type="title"/>
          </p:nvPr>
        </p:nvSpPr>
        <p:spPr/>
        <p:txBody>
          <a:bodyPr>
            <a:noAutofit/>
          </a:bodyPr>
          <a:lstStyle/>
          <a:p>
            <a:r>
              <a:rPr lang="en-US" sz="4000" b="0" dirty="0" smtClean="0"/>
              <a:t>Learn More About Child and Family Outcomes Data</a:t>
            </a:r>
            <a:endParaRPr lang="en-US" sz="4000" b="0" dirty="0"/>
          </a:p>
        </p:txBody>
      </p:sp>
      <p:sp>
        <p:nvSpPr>
          <p:cNvPr id="2" name="Content Placeholder 1"/>
          <p:cNvSpPr>
            <a:spLocks noGrp="1"/>
          </p:cNvSpPr>
          <p:nvPr>
            <p:ph idx="1"/>
          </p:nvPr>
        </p:nvSpPr>
        <p:spPr>
          <a:xfrm>
            <a:off x="457200" y="1600200"/>
            <a:ext cx="4038600" cy="4727447"/>
          </a:xfrm>
        </p:spPr>
        <p:txBody>
          <a:bodyPr/>
          <a:lstStyle/>
          <a:p>
            <a:r>
              <a:rPr lang="en-US" sz="2400" dirty="0" smtClean="0"/>
              <a:t>Visit: </a:t>
            </a:r>
            <a:r>
              <a:rPr lang="en-US" sz="2400" dirty="0" smtClean="0">
                <a:hlinkClick r:id="rId2"/>
              </a:rPr>
              <a:t>http</a:t>
            </a:r>
            <a:r>
              <a:rPr lang="en-US" sz="2400" dirty="0">
                <a:hlinkClick r:id="rId2"/>
              </a:rPr>
              <a:t>://</a:t>
            </a:r>
            <a:r>
              <a:rPr lang="en-US" sz="2400" dirty="0" smtClean="0">
                <a:hlinkClick r:id="rId2"/>
              </a:rPr>
              <a:t>ectacenter.org/     eco/pages/faqs.asp</a:t>
            </a:r>
            <a:r>
              <a:rPr lang="en-US" sz="2400" dirty="0" smtClean="0"/>
              <a:t>   </a:t>
            </a:r>
            <a:endParaRPr lang="en-US" sz="2400" dirty="0"/>
          </a:p>
          <a:p>
            <a:r>
              <a:rPr lang="en-US" sz="2400" dirty="0" smtClean="0"/>
              <a:t>Important for parents know: </a:t>
            </a:r>
          </a:p>
          <a:p>
            <a:pPr lvl="1"/>
            <a:r>
              <a:rPr lang="en-US" dirty="0" smtClean="0"/>
              <a:t>How is your state is collecting outcomes data</a:t>
            </a:r>
            <a:r>
              <a:rPr lang="en-US" dirty="0"/>
              <a:t>;</a:t>
            </a:r>
            <a:endParaRPr lang="en-US" dirty="0" smtClean="0"/>
          </a:p>
          <a:p>
            <a:pPr lvl="1"/>
            <a:r>
              <a:rPr lang="en-US" dirty="0" smtClean="0"/>
              <a:t>Where you can find those data; and </a:t>
            </a:r>
          </a:p>
          <a:p>
            <a:pPr lvl="1"/>
            <a:r>
              <a:rPr lang="en-US" dirty="0" smtClean="0"/>
              <a:t>How those data are being</a:t>
            </a:r>
            <a:r>
              <a:rPr lang="en-US" dirty="0"/>
              <a:t> </a:t>
            </a:r>
            <a:r>
              <a:rPr lang="en-US" dirty="0" smtClean="0"/>
              <a:t>used.</a:t>
            </a:r>
            <a:endParaRPr lang="en-US" dirty="0"/>
          </a:p>
        </p:txBody>
      </p:sp>
      <p:pic>
        <p:nvPicPr>
          <p:cNvPr id="5" name="Picture 4" descr="Screen shot of the ECTA early childhood outcomes web page"/>
          <p:cNvPicPr>
            <a:picLocks noChangeAspect="1"/>
          </p:cNvPicPr>
          <p:nvPr/>
        </p:nvPicPr>
        <p:blipFill>
          <a:blip r:embed="rId3"/>
          <a:stretch>
            <a:fillRect/>
          </a:stretch>
        </p:blipFill>
        <p:spPr>
          <a:xfrm>
            <a:off x="4648200" y="1815663"/>
            <a:ext cx="4191000" cy="38231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5878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28</a:t>
            </a:fld>
            <a:endParaRPr lang="en-US" dirty="0"/>
          </a:p>
        </p:txBody>
      </p:sp>
      <p:sp>
        <p:nvSpPr>
          <p:cNvPr id="2" name="Title 1"/>
          <p:cNvSpPr>
            <a:spLocks noGrp="1"/>
          </p:cNvSpPr>
          <p:nvPr>
            <p:ph type="title"/>
          </p:nvPr>
        </p:nvSpPr>
        <p:spPr>
          <a:xfrm>
            <a:off x="304801" y="376832"/>
            <a:ext cx="1142999" cy="5670193"/>
          </a:xfrm>
        </p:spPr>
        <p:txBody>
          <a:bodyPr vert="vert270">
            <a:noAutofit/>
          </a:bodyPr>
          <a:lstStyle/>
          <a:p>
            <a:pPr algn="ctr"/>
            <a:r>
              <a:rPr lang="en-US" sz="4400" b="0" dirty="0" smtClean="0"/>
              <a:t>Understanding the Data</a:t>
            </a:r>
            <a:endParaRPr lang="en-US" sz="4400" b="0" dirty="0"/>
          </a:p>
        </p:txBody>
      </p:sp>
      <p:pic>
        <p:nvPicPr>
          <p:cNvPr id="4" name="Picture 3" descr="A sample of the write up and scale for identifying positive social emotional skills"/>
          <p:cNvPicPr>
            <a:picLocks noChangeAspect="1"/>
          </p:cNvPicPr>
          <p:nvPr/>
        </p:nvPicPr>
        <p:blipFill>
          <a:blip r:embed="rId3"/>
          <a:stretch>
            <a:fillRect/>
          </a:stretch>
        </p:blipFill>
        <p:spPr>
          <a:xfrm>
            <a:off x="2819400" y="228600"/>
            <a:ext cx="4638308" cy="58184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5195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29</a:t>
            </a:fld>
            <a:endParaRPr lang="en-US" dirty="0"/>
          </a:p>
        </p:txBody>
      </p:sp>
      <p:sp>
        <p:nvSpPr>
          <p:cNvPr id="3" name="Title 2"/>
          <p:cNvSpPr>
            <a:spLocks noGrp="1"/>
          </p:cNvSpPr>
          <p:nvPr>
            <p:ph type="title"/>
          </p:nvPr>
        </p:nvSpPr>
        <p:spPr/>
        <p:txBody>
          <a:bodyPr>
            <a:noAutofit/>
          </a:bodyPr>
          <a:lstStyle/>
          <a:p>
            <a:r>
              <a:rPr lang="en-US" sz="4000" b="0" dirty="0"/>
              <a:t>Connecting Family Engagement to </a:t>
            </a:r>
            <a:r>
              <a:rPr lang="en-US" sz="4000" b="0" dirty="0" smtClean="0"/>
              <a:t>Child Outcomes</a:t>
            </a:r>
            <a:endParaRPr lang="en-US" sz="4000" b="0" dirty="0"/>
          </a:p>
        </p:txBody>
      </p:sp>
      <p:graphicFrame>
        <p:nvGraphicFramePr>
          <p:cNvPr id="2" name="Diagram 1" descr="Informing families about child outcomes leads to collecting child outcomes data which leads to reviewing child outcomes data with families."/>
          <p:cNvGraphicFramePr/>
          <p:nvPr>
            <p:extLst>
              <p:ext uri="{D42A27DB-BD31-4B8C-83A1-F6EECF244321}">
                <p14:modId xmlns:p14="http://schemas.microsoft.com/office/powerpoint/2010/main" val="1594571300"/>
              </p:ext>
            </p:extLst>
          </p:nvPr>
        </p:nvGraphicFramePr>
        <p:xfrm>
          <a:off x="952500" y="1520748"/>
          <a:ext cx="7239000" cy="439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050471" y="4693882"/>
            <a:ext cx="2095500" cy="1323439"/>
          </a:xfrm>
          <a:prstGeom prst="rect">
            <a:avLst/>
          </a:prstGeom>
          <a:solidFill>
            <a:schemeClr val="accent6">
              <a:lumMod val="40000"/>
              <a:lumOff val="60000"/>
            </a:schemeClr>
          </a:solidFill>
        </p:spPr>
        <p:txBody>
          <a:bodyPr wrap="square" rtlCol="0">
            <a:spAutoFit/>
          </a:bodyPr>
          <a:lstStyle/>
          <a:p>
            <a:pPr algn="ctr"/>
            <a:r>
              <a:rPr lang="en-US" sz="2000" dirty="0" smtClean="0"/>
              <a:t>Explaining outcomes and the measurement process</a:t>
            </a:r>
            <a:endParaRPr lang="en-US" sz="2000" dirty="0"/>
          </a:p>
        </p:txBody>
      </p:sp>
      <p:sp>
        <p:nvSpPr>
          <p:cNvPr id="6" name="TextBox 5"/>
          <p:cNvSpPr txBox="1"/>
          <p:nvPr/>
        </p:nvSpPr>
        <p:spPr>
          <a:xfrm>
            <a:off x="3524250" y="4722911"/>
            <a:ext cx="2095500" cy="1631216"/>
          </a:xfrm>
          <a:prstGeom prst="rect">
            <a:avLst/>
          </a:prstGeom>
          <a:solidFill>
            <a:schemeClr val="accent6">
              <a:lumMod val="40000"/>
              <a:lumOff val="60000"/>
            </a:schemeClr>
          </a:solidFill>
        </p:spPr>
        <p:txBody>
          <a:bodyPr wrap="square" rtlCol="0">
            <a:spAutoFit/>
          </a:bodyPr>
          <a:lstStyle/>
          <a:p>
            <a:pPr algn="ctr"/>
            <a:r>
              <a:rPr lang="en-US" sz="2000" dirty="0" smtClean="0"/>
              <a:t>Including families in the measurement (e.g., assessment) process</a:t>
            </a:r>
            <a:endParaRPr lang="en-US" sz="2000" dirty="0"/>
          </a:p>
        </p:txBody>
      </p:sp>
      <p:sp>
        <p:nvSpPr>
          <p:cNvPr id="7" name="TextBox 6"/>
          <p:cNvSpPr txBox="1"/>
          <p:nvPr/>
        </p:nvSpPr>
        <p:spPr>
          <a:xfrm>
            <a:off x="5943600" y="4694619"/>
            <a:ext cx="2095500" cy="1323439"/>
          </a:xfrm>
          <a:prstGeom prst="rect">
            <a:avLst/>
          </a:prstGeom>
          <a:solidFill>
            <a:schemeClr val="accent6">
              <a:lumMod val="40000"/>
              <a:lumOff val="60000"/>
            </a:schemeClr>
          </a:solidFill>
        </p:spPr>
        <p:txBody>
          <a:bodyPr wrap="square" rtlCol="0">
            <a:spAutoFit/>
          </a:bodyPr>
          <a:lstStyle/>
          <a:p>
            <a:pPr algn="ctr"/>
            <a:r>
              <a:rPr lang="en-US" sz="2000" dirty="0" smtClean="0"/>
              <a:t>Talking with families about outcomes results and family needs</a:t>
            </a:r>
            <a:endParaRPr lang="en-US" sz="2000" dirty="0"/>
          </a:p>
        </p:txBody>
      </p:sp>
    </p:spTree>
    <p:extLst>
      <p:ext uri="{BB962C8B-B14F-4D97-AF65-F5344CB8AC3E}">
        <p14:creationId xmlns:p14="http://schemas.microsoft.com/office/powerpoint/2010/main" val="337860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p:cNvSpPr>
          <p:nvPr/>
        </p:nvSpPr>
        <p:spPr>
          <a:xfrm>
            <a:off x="457200" y="632764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Century Gothic" panose="020B0502020202020204" pitchFamily="34" charset="0"/>
              </a:rPr>
              <a:t>3</a:t>
            </a:r>
            <a:endParaRPr lang="en-US" dirty="0">
              <a:latin typeface="Century Gothic" panose="020B0502020202020204" pitchFamily="34" charset="0"/>
            </a:endParaRPr>
          </a:p>
        </p:txBody>
      </p:sp>
      <p:sp>
        <p:nvSpPr>
          <p:cNvPr id="2" name="Content Placeholder 1"/>
          <p:cNvSpPr>
            <a:spLocks noGrp="1"/>
          </p:cNvSpPr>
          <p:nvPr>
            <p:ph idx="1"/>
          </p:nvPr>
        </p:nvSpPr>
        <p:spPr>
          <a:xfrm>
            <a:off x="2437411" y="457200"/>
            <a:ext cx="6477000" cy="5486400"/>
          </a:xfrm>
        </p:spPr>
        <p:txBody>
          <a:bodyPr/>
          <a:lstStyle/>
          <a:p>
            <a:r>
              <a:rPr lang="en-US" sz="2400" b="1" dirty="0" smtClean="0">
                <a:solidFill>
                  <a:schemeClr val="accent1">
                    <a:lumMod val="50000"/>
                  </a:schemeClr>
                </a:solidFill>
              </a:rPr>
              <a:t>IDEA </a:t>
            </a:r>
            <a:r>
              <a:rPr lang="en-US" sz="2400" dirty="0" smtClean="0">
                <a:solidFill>
                  <a:schemeClr val="accent1">
                    <a:lumMod val="50000"/>
                  </a:schemeClr>
                </a:solidFill>
              </a:rPr>
              <a:t>= Individuals with Disabilities Education Act</a:t>
            </a:r>
          </a:p>
          <a:p>
            <a:r>
              <a:rPr lang="en-US" sz="2400" b="1" dirty="0" smtClean="0">
                <a:solidFill>
                  <a:schemeClr val="accent1">
                    <a:lumMod val="50000"/>
                  </a:schemeClr>
                </a:solidFill>
              </a:rPr>
              <a:t>IDEA Part </a:t>
            </a:r>
            <a:r>
              <a:rPr lang="en-US" sz="2400" b="1" dirty="0">
                <a:solidFill>
                  <a:schemeClr val="accent1">
                    <a:lumMod val="50000"/>
                  </a:schemeClr>
                </a:solidFill>
              </a:rPr>
              <a:t>C </a:t>
            </a:r>
            <a:r>
              <a:rPr lang="en-US" sz="2400" dirty="0">
                <a:solidFill>
                  <a:schemeClr val="accent1">
                    <a:lumMod val="50000"/>
                  </a:schemeClr>
                </a:solidFill>
              </a:rPr>
              <a:t>= Early intervention </a:t>
            </a:r>
            <a:r>
              <a:rPr lang="en-US" sz="2400" dirty="0" smtClean="0">
                <a:solidFill>
                  <a:schemeClr val="accent1">
                    <a:lumMod val="50000"/>
                  </a:schemeClr>
                </a:solidFill>
              </a:rPr>
              <a:t>(EI; infants </a:t>
            </a:r>
            <a:r>
              <a:rPr lang="en-US" sz="2400" dirty="0">
                <a:solidFill>
                  <a:schemeClr val="accent1">
                    <a:lumMod val="50000"/>
                  </a:schemeClr>
                </a:solidFill>
              </a:rPr>
              <a:t>and toddlers)</a:t>
            </a:r>
          </a:p>
          <a:p>
            <a:pPr lvl="1"/>
            <a:r>
              <a:rPr lang="en-US" dirty="0"/>
              <a:t>The section of IDEA that applies to infants and toddlers (ages birth to 3) with developmental delays or who have </a:t>
            </a:r>
            <a:r>
              <a:rPr lang="en-US" dirty="0" smtClean="0"/>
              <a:t>been diagnosed </a:t>
            </a:r>
            <a:r>
              <a:rPr lang="en-US" dirty="0"/>
              <a:t>with physical or mental conditions with high probabilities of resulting in developmental delays. </a:t>
            </a:r>
            <a:endParaRPr lang="en-US" dirty="0">
              <a:solidFill>
                <a:schemeClr val="accent1">
                  <a:lumMod val="50000"/>
                </a:schemeClr>
              </a:solidFill>
            </a:endParaRPr>
          </a:p>
          <a:p>
            <a:r>
              <a:rPr lang="en-US" sz="2400" b="1" dirty="0" smtClean="0">
                <a:solidFill>
                  <a:schemeClr val="accent1">
                    <a:lumMod val="50000"/>
                  </a:schemeClr>
                </a:solidFill>
              </a:rPr>
              <a:t>IDEA Part </a:t>
            </a:r>
            <a:r>
              <a:rPr lang="en-US" sz="2400" b="1" dirty="0">
                <a:solidFill>
                  <a:schemeClr val="accent1">
                    <a:lumMod val="50000"/>
                  </a:schemeClr>
                </a:solidFill>
              </a:rPr>
              <a:t>B, Section 619 </a:t>
            </a:r>
            <a:r>
              <a:rPr lang="en-US" sz="2400" dirty="0">
                <a:solidFill>
                  <a:schemeClr val="accent1">
                    <a:lumMod val="50000"/>
                  </a:schemeClr>
                </a:solidFill>
              </a:rPr>
              <a:t>= Early childhood special education </a:t>
            </a:r>
            <a:r>
              <a:rPr lang="en-US" sz="2400" dirty="0" smtClean="0">
                <a:solidFill>
                  <a:schemeClr val="accent1">
                    <a:lumMod val="50000"/>
                  </a:schemeClr>
                </a:solidFill>
              </a:rPr>
              <a:t>(ECSE; preschool</a:t>
            </a:r>
            <a:r>
              <a:rPr lang="en-US" sz="2400" dirty="0">
                <a:solidFill>
                  <a:schemeClr val="accent1">
                    <a:lumMod val="50000"/>
                  </a:schemeClr>
                </a:solidFill>
              </a:rPr>
              <a:t>)</a:t>
            </a:r>
          </a:p>
          <a:p>
            <a:pPr lvl="1"/>
            <a:r>
              <a:rPr lang="en-US" dirty="0"/>
              <a:t>The section of IDEA that applies to children ages 3 through 5 with </a:t>
            </a:r>
            <a:r>
              <a:rPr lang="en-US" dirty="0" smtClean="0"/>
              <a:t>developmental delays and disabilities.</a:t>
            </a:r>
          </a:p>
        </p:txBody>
      </p:sp>
      <p:pic>
        <p:nvPicPr>
          <p:cNvPr id="5" name="Picture 4"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411" y="772886"/>
            <a:ext cx="2286000" cy="2286000"/>
          </a:xfrm>
          <a:prstGeom prst="rect">
            <a:avLst/>
          </a:prstGeom>
        </p:spPr>
      </p:pic>
      <p:sp>
        <p:nvSpPr>
          <p:cNvPr id="7" name="TextBox 6"/>
          <p:cNvSpPr txBox="1"/>
          <p:nvPr/>
        </p:nvSpPr>
        <p:spPr>
          <a:xfrm>
            <a:off x="2372096" y="6524497"/>
            <a:ext cx="2895600" cy="307777"/>
          </a:xfrm>
          <a:prstGeom prst="rect">
            <a:avLst/>
          </a:prstGeom>
          <a:noFill/>
        </p:spPr>
        <p:txBody>
          <a:bodyPr wrap="square" rtlCol="0">
            <a:spAutoFit/>
          </a:bodyPr>
          <a:lstStyle/>
          <a:p>
            <a:r>
              <a:rPr lang="en-US" sz="1400" dirty="0" smtClean="0"/>
              <a:t>Photo Source: Google Image Search</a:t>
            </a:r>
            <a:endParaRPr lang="en-US" sz="1400" dirty="0"/>
          </a:p>
        </p:txBody>
      </p:sp>
    </p:spTree>
    <p:extLst>
      <p:ext uri="{BB962C8B-B14F-4D97-AF65-F5344CB8AC3E}">
        <p14:creationId xmlns:p14="http://schemas.microsoft.com/office/powerpoint/2010/main" val="14025086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30</a:t>
            </a:fld>
            <a:endParaRPr lang="en-US" dirty="0"/>
          </a:p>
        </p:txBody>
      </p:sp>
      <p:sp>
        <p:nvSpPr>
          <p:cNvPr id="2" name="Title 1"/>
          <p:cNvSpPr>
            <a:spLocks noGrp="1"/>
          </p:cNvSpPr>
          <p:nvPr>
            <p:ph type="title"/>
          </p:nvPr>
        </p:nvSpPr>
        <p:spPr/>
        <p:txBody>
          <a:bodyPr>
            <a:normAutofit/>
          </a:bodyPr>
          <a:lstStyle/>
          <a:p>
            <a:r>
              <a:rPr lang="en-US" sz="4400" b="0" dirty="0" smtClean="0"/>
              <a:t>A Family’s Story</a:t>
            </a:r>
            <a:endParaRPr lang="en-US" sz="4400" b="0" dirty="0"/>
          </a:p>
        </p:txBody>
      </p:sp>
      <p:pic>
        <p:nvPicPr>
          <p:cNvPr id="4" name="Picture 3" descr="&quot; &quot;">
            <a:hlinkClick r:id="rId3"/>
          </p:cNvPr>
          <p:cNvPicPr>
            <a:picLocks noChangeAspect="1"/>
          </p:cNvPicPr>
          <p:nvPr/>
        </p:nvPicPr>
        <p:blipFill>
          <a:blip r:embed="rId4"/>
          <a:stretch>
            <a:fillRect/>
          </a:stretch>
        </p:blipFill>
        <p:spPr>
          <a:xfrm>
            <a:off x="725607" y="1600200"/>
            <a:ext cx="7692786" cy="4279473"/>
          </a:xfrm>
          <a:prstGeom prst="rect">
            <a:avLst/>
          </a:prstGeom>
        </p:spPr>
      </p:pic>
      <p:sp>
        <p:nvSpPr>
          <p:cNvPr id="5" name="TextBox 4"/>
          <p:cNvSpPr txBox="1"/>
          <p:nvPr/>
        </p:nvSpPr>
        <p:spPr>
          <a:xfrm>
            <a:off x="2209800" y="6400800"/>
            <a:ext cx="3124200" cy="307777"/>
          </a:xfrm>
          <a:prstGeom prst="rect">
            <a:avLst/>
          </a:prstGeom>
          <a:noFill/>
        </p:spPr>
        <p:txBody>
          <a:bodyPr wrap="square" rtlCol="0">
            <a:spAutoFit/>
          </a:bodyPr>
          <a:lstStyle/>
          <a:p>
            <a:r>
              <a:rPr lang="en-US" sz="1400" dirty="0" smtClean="0"/>
              <a:t>Video/Photo Source: DaSy Center</a:t>
            </a:r>
            <a:endParaRPr lang="en-US" sz="1400" dirty="0"/>
          </a:p>
        </p:txBody>
      </p:sp>
    </p:spTree>
    <p:extLst>
      <p:ext uri="{BB962C8B-B14F-4D97-AF65-F5344CB8AC3E}">
        <p14:creationId xmlns:p14="http://schemas.microsoft.com/office/powerpoint/2010/main" val="8140414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31</a:t>
            </a:fld>
            <a:endParaRPr lang="en-US" dirty="0"/>
          </a:p>
        </p:txBody>
      </p:sp>
      <p:sp>
        <p:nvSpPr>
          <p:cNvPr id="2" name="Title 1"/>
          <p:cNvSpPr>
            <a:spLocks noGrp="1"/>
          </p:cNvSpPr>
          <p:nvPr>
            <p:ph type="title"/>
          </p:nvPr>
        </p:nvSpPr>
        <p:spPr/>
        <p:txBody>
          <a:bodyPr>
            <a:noAutofit/>
          </a:bodyPr>
          <a:lstStyle/>
          <a:p>
            <a:r>
              <a:rPr lang="en-US" sz="4400" b="0" dirty="0" smtClean="0"/>
              <a:t>Families Asking Questions </a:t>
            </a:r>
            <a:r>
              <a:rPr lang="en-US" sz="4400" b="0" dirty="0"/>
              <a:t>A</a:t>
            </a:r>
            <a:r>
              <a:rPr lang="en-US" sz="4400" b="0" dirty="0" smtClean="0"/>
              <a:t>bout Child-Level Data</a:t>
            </a:r>
            <a:endParaRPr lang="en-US" sz="4400" b="0" dirty="0"/>
          </a:p>
        </p:txBody>
      </p:sp>
      <p:sp>
        <p:nvSpPr>
          <p:cNvPr id="3" name="Content Placeholder 2"/>
          <p:cNvSpPr>
            <a:spLocks noGrp="1"/>
          </p:cNvSpPr>
          <p:nvPr>
            <p:ph idx="1"/>
          </p:nvPr>
        </p:nvSpPr>
        <p:spPr>
          <a:xfrm>
            <a:off x="457200" y="1600200"/>
            <a:ext cx="8229600" cy="4678362"/>
          </a:xfrm>
        </p:spPr>
        <p:txBody>
          <a:bodyPr>
            <a:noAutofit/>
          </a:bodyPr>
          <a:lstStyle/>
          <a:p>
            <a:r>
              <a:rPr lang="en-US" sz="2400" dirty="0" smtClean="0"/>
              <a:t>When </a:t>
            </a:r>
            <a:r>
              <a:rPr lang="en-US" sz="2400" dirty="0"/>
              <a:t>was the data collected</a:t>
            </a:r>
            <a:r>
              <a:rPr lang="en-US" sz="2400" dirty="0" smtClean="0"/>
              <a:t>? Has anything changed about the child since that time?</a:t>
            </a:r>
          </a:p>
          <a:p>
            <a:r>
              <a:rPr lang="en-US" sz="2400" dirty="0" smtClean="0"/>
              <a:t>How </a:t>
            </a:r>
            <a:r>
              <a:rPr lang="en-US" sz="2400" dirty="0"/>
              <a:t>was the data collected</a:t>
            </a:r>
            <a:r>
              <a:rPr lang="en-US" sz="2400" dirty="0" smtClean="0"/>
              <a:t>? Would there have been issues around the child’s familiarity with the individual collecting the data?</a:t>
            </a:r>
            <a:endParaRPr lang="en-US" sz="2400" dirty="0"/>
          </a:p>
          <a:p>
            <a:r>
              <a:rPr lang="en-US" sz="2400" dirty="0" smtClean="0"/>
              <a:t>What </a:t>
            </a:r>
            <a:r>
              <a:rPr lang="en-US" sz="2400" dirty="0"/>
              <a:t>trends or patterns </a:t>
            </a:r>
            <a:r>
              <a:rPr lang="en-US" sz="2400" dirty="0" smtClean="0"/>
              <a:t>do </a:t>
            </a:r>
            <a:r>
              <a:rPr lang="en-US" sz="2400" dirty="0"/>
              <a:t>the data show?</a:t>
            </a:r>
          </a:p>
          <a:p>
            <a:pPr lvl="1"/>
            <a:r>
              <a:rPr lang="en-US" sz="2000" dirty="0"/>
              <a:t>How do </a:t>
            </a:r>
            <a:r>
              <a:rPr lang="en-US" sz="2000" dirty="0" smtClean="0"/>
              <a:t>the data look over time? Are the </a:t>
            </a:r>
            <a:r>
              <a:rPr lang="en-US" sz="2000" dirty="0"/>
              <a:t>differences or similarities in the data something to take note of?</a:t>
            </a:r>
          </a:p>
          <a:p>
            <a:r>
              <a:rPr lang="en-US" sz="2400" dirty="0"/>
              <a:t>What strengths or challenges arise from the data?</a:t>
            </a:r>
          </a:p>
          <a:p>
            <a:pPr lvl="1"/>
            <a:r>
              <a:rPr lang="en-US" sz="2000" dirty="0"/>
              <a:t>What does the data tell </a:t>
            </a:r>
            <a:r>
              <a:rPr lang="en-US" sz="2000" dirty="0" smtClean="0"/>
              <a:t>us about the child’s functioning?</a:t>
            </a:r>
          </a:p>
          <a:p>
            <a:pPr lvl="1"/>
            <a:r>
              <a:rPr lang="en-US" sz="2000" dirty="0" smtClean="0"/>
              <a:t>What can you (the family) contribute to better understanding the data, e.g., examples of functioning in daily routines?</a:t>
            </a:r>
            <a:endParaRPr lang="en-US" sz="2000" dirty="0"/>
          </a:p>
        </p:txBody>
      </p:sp>
    </p:spTree>
    <p:extLst>
      <p:ext uri="{BB962C8B-B14F-4D97-AF65-F5344CB8AC3E}">
        <p14:creationId xmlns:p14="http://schemas.microsoft.com/office/powerpoint/2010/main" val="17907478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B2897048-00E0-47FB-B07B-F36BBE8AF579}" type="slidenum">
              <a:rPr lang="en-US" smtClean="0"/>
              <a:pPr/>
              <a:t>32</a:t>
            </a:fld>
            <a:endParaRPr lang="en-US" dirty="0"/>
          </a:p>
        </p:txBody>
      </p:sp>
      <p:sp>
        <p:nvSpPr>
          <p:cNvPr id="3" name="Title 2"/>
          <p:cNvSpPr>
            <a:spLocks noGrp="1"/>
          </p:cNvSpPr>
          <p:nvPr>
            <p:ph type="title"/>
          </p:nvPr>
        </p:nvSpPr>
        <p:spPr>
          <a:xfrm>
            <a:off x="712788" y="228600"/>
            <a:ext cx="7507287" cy="1394403"/>
          </a:xfrm>
        </p:spPr>
        <p:txBody>
          <a:bodyPr>
            <a:noAutofit/>
          </a:bodyPr>
          <a:lstStyle/>
          <a:p>
            <a:r>
              <a:rPr lang="en-US" sz="3600" dirty="0" smtClean="0">
                <a:solidFill>
                  <a:srgbClr val="39B54A"/>
                </a:solidFill>
              </a:rPr>
              <a:t>Data Picture 2: </a:t>
            </a:r>
            <a:r>
              <a:rPr lang="en-US" sz="3600" dirty="0" smtClean="0"/>
              <a:t>Families helping local programs improve their services. </a:t>
            </a:r>
            <a:endParaRPr lang="en-US" sz="3600" dirty="0"/>
          </a:p>
        </p:txBody>
      </p:sp>
      <p:pic>
        <p:nvPicPr>
          <p:cNvPr id="9" name="Picture 8"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1981200"/>
            <a:ext cx="5341620" cy="3403283"/>
          </a:xfrm>
          <a:prstGeom prst="rect">
            <a:avLst/>
          </a:prstGeom>
        </p:spPr>
      </p:pic>
      <p:sp>
        <p:nvSpPr>
          <p:cNvPr id="8" name="TextBox 7"/>
          <p:cNvSpPr txBox="1"/>
          <p:nvPr/>
        </p:nvSpPr>
        <p:spPr>
          <a:xfrm>
            <a:off x="1600200" y="6400800"/>
            <a:ext cx="3124200" cy="307777"/>
          </a:xfrm>
          <a:prstGeom prst="rect">
            <a:avLst/>
          </a:prstGeom>
          <a:noFill/>
        </p:spPr>
        <p:txBody>
          <a:bodyPr wrap="square" rtlCol="0">
            <a:spAutoFit/>
          </a:bodyPr>
          <a:lstStyle/>
          <a:p>
            <a:r>
              <a:rPr lang="en-US" sz="1400" dirty="0" smtClean="0"/>
              <a:t>Photo Source: Google Image Search</a:t>
            </a:r>
            <a:endParaRPr lang="en-US" sz="1400" dirty="0"/>
          </a:p>
        </p:txBody>
      </p:sp>
    </p:spTree>
    <p:extLst>
      <p:ext uri="{BB962C8B-B14F-4D97-AF65-F5344CB8AC3E}">
        <p14:creationId xmlns:p14="http://schemas.microsoft.com/office/powerpoint/2010/main" val="32088156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33</a:t>
            </a:fld>
            <a:endParaRPr lang="en-US" dirty="0"/>
          </a:p>
        </p:txBody>
      </p:sp>
      <p:sp>
        <p:nvSpPr>
          <p:cNvPr id="2" name="Title 1"/>
          <p:cNvSpPr>
            <a:spLocks noGrp="1"/>
          </p:cNvSpPr>
          <p:nvPr>
            <p:ph type="title"/>
            <p:custDataLst>
              <p:tags r:id="rId1"/>
            </p:custDataLst>
          </p:nvPr>
        </p:nvSpPr>
        <p:spPr>
          <a:xfrm>
            <a:off x="226036" y="252568"/>
            <a:ext cx="8229600" cy="952500"/>
          </a:xfrm>
        </p:spPr>
        <p:txBody>
          <a:bodyPr>
            <a:noAutofit/>
          </a:bodyPr>
          <a:lstStyle/>
          <a:p>
            <a:pPr algn="l"/>
            <a:r>
              <a:rPr lang="en-US" sz="4400" b="0" dirty="0" smtClean="0"/>
              <a:t>The Flow of EI/ECSE Data</a:t>
            </a:r>
            <a:endParaRPr lang="en-US" sz="4400" b="0" dirty="0">
              <a:solidFill>
                <a:srgbClr val="39B510"/>
              </a:solidFill>
            </a:endParaRPr>
          </a:p>
        </p:txBody>
      </p:sp>
      <p:sp>
        <p:nvSpPr>
          <p:cNvPr id="10" name="Freeform 9"/>
          <p:cNvSpPr/>
          <p:nvPr>
            <p:custDataLst>
              <p:tags r:id="rId2"/>
            </p:custDataLst>
          </p:nvPr>
        </p:nvSpPr>
        <p:spPr>
          <a:xfrm>
            <a:off x="3886201" y="2128993"/>
            <a:ext cx="1292835" cy="538552"/>
          </a:xfrm>
          <a:custGeom>
            <a:avLst/>
            <a:gdLst>
              <a:gd name="connsiteX0" fmla="*/ 0 w 1292835"/>
              <a:gd name="connsiteY0" fmla="*/ 0 h 646262"/>
              <a:gd name="connsiteX1" fmla="*/ 1292835 w 1292835"/>
              <a:gd name="connsiteY1" fmla="*/ 0 h 646262"/>
              <a:gd name="connsiteX2" fmla="*/ 1292835 w 1292835"/>
              <a:gd name="connsiteY2" fmla="*/ 646262 h 646262"/>
              <a:gd name="connsiteX3" fmla="*/ 0 w 1292835"/>
              <a:gd name="connsiteY3" fmla="*/ 646262 h 646262"/>
              <a:gd name="connsiteX4" fmla="*/ 0 w 1292835"/>
              <a:gd name="connsiteY4" fmla="*/ 0 h 646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835" h="646262">
                <a:moveTo>
                  <a:pt x="0" y="0"/>
                </a:moveTo>
                <a:lnTo>
                  <a:pt x="1292835" y="0"/>
                </a:lnTo>
                <a:lnTo>
                  <a:pt x="1292835" y="646262"/>
                </a:lnTo>
                <a:lnTo>
                  <a:pt x="0" y="6462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65" tIns="12065" rIns="12065" bIns="12065" numCol="1" spcCol="1270" anchor="ctr" anchorCtr="0">
            <a:noAutofit/>
          </a:bodyPr>
          <a:lstStyle/>
          <a:p>
            <a:pPr algn="ctr" defTabSz="844550">
              <a:lnSpc>
                <a:spcPct val="90000"/>
              </a:lnSpc>
              <a:spcBef>
                <a:spcPct val="0"/>
              </a:spcBef>
              <a:spcAft>
                <a:spcPct val="35000"/>
              </a:spcAft>
            </a:pPr>
            <a:r>
              <a:rPr lang="en-US" sz="1900" dirty="0" smtClean="0"/>
              <a:t>Local Programs</a:t>
            </a:r>
            <a:endParaRPr lang="en-US" sz="1900" dirty="0"/>
          </a:p>
        </p:txBody>
      </p:sp>
      <p:sp>
        <p:nvSpPr>
          <p:cNvPr id="12" name="Freeform 11"/>
          <p:cNvSpPr/>
          <p:nvPr>
            <p:custDataLst>
              <p:tags r:id="rId3"/>
            </p:custDataLst>
          </p:nvPr>
        </p:nvSpPr>
        <p:spPr>
          <a:xfrm>
            <a:off x="3048001" y="3348193"/>
            <a:ext cx="1292835" cy="538552"/>
          </a:xfrm>
          <a:custGeom>
            <a:avLst/>
            <a:gdLst>
              <a:gd name="connsiteX0" fmla="*/ 0 w 1292835"/>
              <a:gd name="connsiteY0" fmla="*/ 0 h 646262"/>
              <a:gd name="connsiteX1" fmla="*/ 1292835 w 1292835"/>
              <a:gd name="connsiteY1" fmla="*/ 0 h 646262"/>
              <a:gd name="connsiteX2" fmla="*/ 1292835 w 1292835"/>
              <a:gd name="connsiteY2" fmla="*/ 646262 h 646262"/>
              <a:gd name="connsiteX3" fmla="*/ 0 w 1292835"/>
              <a:gd name="connsiteY3" fmla="*/ 646262 h 646262"/>
              <a:gd name="connsiteX4" fmla="*/ 0 w 1292835"/>
              <a:gd name="connsiteY4" fmla="*/ 0 h 646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835" h="646262">
                <a:moveTo>
                  <a:pt x="0" y="0"/>
                </a:moveTo>
                <a:lnTo>
                  <a:pt x="1292835" y="0"/>
                </a:lnTo>
                <a:lnTo>
                  <a:pt x="1292835" y="646262"/>
                </a:lnTo>
                <a:lnTo>
                  <a:pt x="0" y="6462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65" tIns="12065" rIns="12065" bIns="12065" numCol="1" spcCol="1270" anchor="ctr" anchorCtr="0">
            <a:noAutofit/>
          </a:bodyPr>
          <a:lstStyle/>
          <a:p>
            <a:pPr algn="ctr" defTabSz="844550">
              <a:lnSpc>
                <a:spcPct val="90000"/>
              </a:lnSpc>
              <a:spcBef>
                <a:spcPct val="0"/>
              </a:spcBef>
              <a:spcAft>
                <a:spcPct val="35000"/>
              </a:spcAft>
            </a:pPr>
            <a:r>
              <a:rPr lang="en-US" sz="1900" dirty="0"/>
              <a:t>States</a:t>
            </a:r>
          </a:p>
        </p:txBody>
      </p:sp>
      <p:sp>
        <p:nvSpPr>
          <p:cNvPr id="14" name="Freeform 13"/>
          <p:cNvSpPr/>
          <p:nvPr>
            <p:custDataLst>
              <p:tags r:id="rId4"/>
            </p:custDataLst>
          </p:nvPr>
        </p:nvSpPr>
        <p:spPr>
          <a:xfrm>
            <a:off x="4117366" y="4724945"/>
            <a:ext cx="1292835" cy="538552"/>
          </a:xfrm>
          <a:custGeom>
            <a:avLst/>
            <a:gdLst>
              <a:gd name="connsiteX0" fmla="*/ 0 w 1292835"/>
              <a:gd name="connsiteY0" fmla="*/ 0 h 646262"/>
              <a:gd name="connsiteX1" fmla="*/ 1292835 w 1292835"/>
              <a:gd name="connsiteY1" fmla="*/ 0 h 646262"/>
              <a:gd name="connsiteX2" fmla="*/ 1292835 w 1292835"/>
              <a:gd name="connsiteY2" fmla="*/ 646262 h 646262"/>
              <a:gd name="connsiteX3" fmla="*/ 0 w 1292835"/>
              <a:gd name="connsiteY3" fmla="*/ 646262 h 646262"/>
              <a:gd name="connsiteX4" fmla="*/ 0 w 1292835"/>
              <a:gd name="connsiteY4" fmla="*/ 0 h 646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835" h="646262">
                <a:moveTo>
                  <a:pt x="0" y="0"/>
                </a:moveTo>
                <a:lnTo>
                  <a:pt x="1292835" y="0"/>
                </a:lnTo>
                <a:lnTo>
                  <a:pt x="1292835" y="646262"/>
                </a:lnTo>
                <a:lnTo>
                  <a:pt x="0" y="6462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65" tIns="12065" rIns="12065" bIns="12065" numCol="1" spcCol="1270" anchor="ctr" anchorCtr="0">
            <a:noAutofit/>
          </a:bodyPr>
          <a:lstStyle/>
          <a:p>
            <a:pPr algn="ctr" defTabSz="844550">
              <a:lnSpc>
                <a:spcPct val="90000"/>
              </a:lnSpc>
              <a:spcBef>
                <a:spcPct val="0"/>
              </a:spcBef>
              <a:spcAft>
                <a:spcPct val="35000"/>
              </a:spcAft>
            </a:pPr>
            <a:r>
              <a:rPr lang="en-US" sz="1900" dirty="0"/>
              <a:t>Federal Government</a:t>
            </a:r>
          </a:p>
        </p:txBody>
      </p:sp>
      <p:grpSp>
        <p:nvGrpSpPr>
          <p:cNvPr id="4" name="Group 3" descr="&quot; &quot;"/>
          <p:cNvGrpSpPr/>
          <p:nvPr/>
        </p:nvGrpSpPr>
        <p:grpSpPr>
          <a:xfrm>
            <a:off x="2731192" y="1447800"/>
            <a:ext cx="3097790" cy="4648200"/>
            <a:chOff x="2731192" y="1447800"/>
            <a:chExt cx="3097790" cy="4648200"/>
          </a:xfrm>
        </p:grpSpPr>
        <p:sp>
          <p:nvSpPr>
            <p:cNvPr id="9" name="Circular Arrow 8"/>
            <p:cNvSpPr/>
            <p:nvPr>
              <p:custDataLst>
                <p:tags r:id="rId8"/>
              </p:custDataLst>
            </p:nvPr>
          </p:nvSpPr>
          <p:spPr>
            <a:xfrm>
              <a:off x="3429000" y="1447800"/>
              <a:ext cx="2286000" cy="2286000"/>
            </a:xfrm>
            <a:prstGeom prst="circularArrow">
              <a:avLst>
                <a:gd name="adj1" fmla="val 10980"/>
                <a:gd name="adj2" fmla="val 1142322"/>
                <a:gd name="adj3" fmla="val 4500000"/>
                <a:gd name="adj4" fmla="val 10800000"/>
                <a:gd name="adj5" fmla="val 12500"/>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a:lstStyle/>
            <a:p>
              <a:endParaRPr lang="en-US"/>
            </a:p>
          </p:txBody>
        </p:sp>
        <p:sp>
          <p:nvSpPr>
            <p:cNvPr id="11" name="Shape 10"/>
            <p:cNvSpPr/>
            <p:nvPr>
              <p:custDataLst>
                <p:tags r:id="rId9"/>
              </p:custDataLst>
            </p:nvPr>
          </p:nvSpPr>
          <p:spPr>
            <a:xfrm>
              <a:off x="2731192" y="2562508"/>
              <a:ext cx="2286000" cy="2286000"/>
            </a:xfrm>
            <a:prstGeom prst="leftCircularArrow">
              <a:avLst>
                <a:gd name="adj1" fmla="val 10980"/>
                <a:gd name="adj2" fmla="val 1142322"/>
                <a:gd name="adj3" fmla="val 6300000"/>
                <a:gd name="adj4" fmla="val 18900000"/>
                <a:gd name="adj5" fmla="val 12500"/>
              </a:avLst>
            </a:prstGeom>
          </p:spPr>
          <p:style>
            <a:lnRef idx="0">
              <a:schemeClr val="lt1">
                <a:hueOff val="0"/>
                <a:satOff val="0"/>
                <a:lumOff val="0"/>
                <a:alphaOff val="0"/>
              </a:schemeClr>
            </a:lnRef>
            <a:fillRef idx="3">
              <a:schemeClr val="accent5">
                <a:hueOff val="-4966938"/>
                <a:satOff val="19906"/>
                <a:lumOff val="4314"/>
                <a:alphaOff val="0"/>
              </a:schemeClr>
            </a:fillRef>
            <a:effectRef idx="3">
              <a:schemeClr val="accent5">
                <a:hueOff val="-4966938"/>
                <a:satOff val="19906"/>
                <a:lumOff val="4314"/>
                <a:alphaOff val="0"/>
              </a:schemeClr>
            </a:effectRef>
            <a:fontRef idx="minor">
              <a:schemeClr val="lt1"/>
            </a:fontRef>
          </p:style>
          <p:txBody>
            <a:bodyPr/>
            <a:lstStyle/>
            <a:p>
              <a:endParaRPr lang="en-US"/>
            </a:p>
          </p:txBody>
        </p:sp>
        <p:sp>
          <p:nvSpPr>
            <p:cNvPr id="13" name="Block Arc 12"/>
            <p:cNvSpPr/>
            <p:nvPr>
              <p:custDataLst>
                <p:tags r:id="rId10"/>
              </p:custDataLst>
            </p:nvPr>
          </p:nvSpPr>
          <p:spPr>
            <a:xfrm>
              <a:off x="3542982" y="3810000"/>
              <a:ext cx="2286000" cy="2286000"/>
            </a:xfrm>
            <a:prstGeom prst="blockArc">
              <a:avLst>
                <a:gd name="adj1" fmla="val 13500000"/>
                <a:gd name="adj2" fmla="val 10800000"/>
                <a:gd name="adj3" fmla="val 12740"/>
              </a:avLst>
            </a:prstGeom>
          </p:spPr>
          <p:style>
            <a:lnRef idx="0">
              <a:schemeClr val="lt1">
                <a:hueOff val="0"/>
                <a:satOff val="0"/>
                <a:lumOff val="0"/>
                <a:alphaOff val="0"/>
              </a:schemeClr>
            </a:lnRef>
            <a:fillRef idx="3">
              <a:schemeClr val="accent5">
                <a:hueOff val="-9933876"/>
                <a:satOff val="39811"/>
                <a:lumOff val="8628"/>
                <a:alphaOff val="0"/>
              </a:schemeClr>
            </a:fillRef>
            <a:effectRef idx="3">
              <a:schemeClr val="accent5">
                <a:hueOff val="-9933876"/>
                <a:satOff val="39811"/>
                <a:lumOff val="8628"/>
                <a:alphaOff val="0"/>
              </a:schemeClr>
            </a:effectRef>
            <a:fontRef idx="minor">
              <a:schemeClr val="lt1"/>
            </a:fontRef>
          </p:style>
          <p:txBody>
            <a:bodyPr/>
            <a:lstStyle/>
            <a:p>
              <a:endParaRPr lang="en-US"/>
            </a:p>
          </p:txBody>
        </p:sp>
      </p:grpSp>
      <p:sp>
        <p:nvSpPr>
          <p:cNvPr id="7" name="TextBox 6"/>
          <p:cNvSpPr txBox="1"/>
          <p:nvPr>
            <p:custDataLst>
              <p:tags r:id="rId5"/>
            </p:custDataLst>
          </p:nvPr>
        </p:nvSpPr>
        <p:spPr>
          <a:xfrm>
            <a:off x="5715000" y="1336585"/>
            <a:ext cx="3276600" cy="2454518"/>
          </a:xfrm>
          <a:prstGeom prst="rect">
            <a:avLst/>
          </a:prstGeom>
          <a:noFill/>
          <a:ln>
            <a:solidFill>
              <a:srgbClr val="56A0D3"/>
            </a:solidFill>
          </a:ln>
        </p:spPr>
        <p:txBody>
          <a:bodyPr wrap="square" rtlCol="0">
            <a:spAutoFit/>
          </a:bodyPr>
          <a:lstStyle/>
          <a:p>
            <a:r>
              <a:rPr lang="en-US" sz="2000" b="1" dirty="0" smtClean="0"/>
              <a:t>Local Programs</a:t>
            </a:r>
            <a:endParaRPr lang="en-US" sz="2000" b="1" dirty="0"/>
          </a:p>
          <a:p>
            <a:pPr marL="233363" indent="-182880">
              <a:spcAft>
                <a:spcPts val="300"/>
              </a:spcAft>
              <a:buFont typeface="Arial" panose="020B0604020202020204" pitchFamily="34" charset="0"/>
              <a:buChar char="•"/>
            </a:pPr>
            <a:r>
              <a:rPr lang="en-US" dirty="0"/>
              <a:t>Collect data in common </a:t>
            </a:r>
            <a:r>
              <a:rPr lang="en-US" dirty="0" smtClean="0"/>
              <a:t>formats</a:t>
            </a:r>
          </a:p>
          <a:p>
            <a:pPr marL="233363" indent="-182880">
              <a:spcAft>
                <a:spcPts val="300"/>
              </a:spcAft>
              <a:buFont typeface="Arial" panose="020B0604020202020204" pitchFamily="34" charset="0"/>
              <a:buChar char="•"/>
            </a:pPr>
            <a:r>
              <a:rPr lang="en-US" dirty="0"/>
              <a:t>S</a:t>
            </a:r>
            <a:r>
              <a:rPr lang="en-US" dirty="0" smtClean="0"/>
              <a:t>hare and discuss data with families</a:t>
            </a:r>
            <a:endParaRPr lang="en-US" dirty="0"/>
          </a:p>
          <a:p>
            <a:pPr marL="233363" indent="-182880">
              <a:spcAft>
                <a:spcPts val="300"/>
              </a:spcAft>
              <a:buFont typeface="Arial" panose="020B0604020202020204" pitchFamily="34" charset="0"/>
              <a:buChar char="•"/>
            </a:pPr>
            <a:r>
              <a:rPr lang="en-US" dirty="0"/>
              <a:t>Report data to the state</a:t>
            </a:r>
          </a:p>
          <a:p>
            <a:pPr marL="233363" indent="-182880">
              <a:spcAft>
                <a:spcPts val="300"/>
              </a:spcAft>
              <a:buFont typeface="Arial" panose="020B0604020202020204" pitchFamily="34" charset="0"/>
              <a:buChar char="•"/>
            </a:pPr>
            <a:r>
              <a:rPr lang="en-US" dirty="0"/>
              <a:t>Use data for program improvement</a:t>
            </a:r>
          </a:p>
        </p:txBody>
      </p:sp>
      <p:sp>
        <p:nvSpPr>
          <p:cNvPr id="8" name="TextBox 7"/>
          <p:cNvSpPr txBox="1"/>
          <p:nvPr>
            <p:custDataLst>
              <p:tags r:id="rId6"/>
            </p:custDataLst>
          </p:nvPr>
        </p:nvSpPr>
        <p:spPr>
          <a:xfrm>
            <a:off x="216592" y="2885056"/>
            <a:ext cx="2514600" cy="2100575"/>
          </a:xfrm>
          <a:prstGeom prst="rect">
            <a:avLst/>
          </a:prstGeom>
          <a:noFill/>
          <a:ln>
            <a:solidFill>
              <a:srgbClr val="57CC54"/>
            </a:solidFill>
          </a:ln>
        </p:spPr>
        <p:txBody>
          <a:bodyPr wrap="square" rtlCol="0">
            <a:spAutoFit/>
          </a:bodyPr>
          <a:lstStyle/>
          <a:p>
            <a:r>
              <a:rPr lang="en-US" sz="2000" b="1" dirty="0"/>
              <a:t>State Agency</a:t>
            </a:r>
          </a:p>
          <a:p>
            <a:pPr marL="233363" indent="-182880">
              <a:spcAft>
                <a:spcPts val="300"/>
              </a:spcAft>
              <a:buFont typeface="Arial" panose="020B0604020202020204" pitchFamily="34" charset="0"/>
              <a:buChar char="•"/>
            </a:pPr>
            <a:r>
              <a:rPr lang="en-US" dirty="0" smtClean="0"/>
              <a:t>Generate </a:t>
            </a:r>
            <a:r>
              <a:rPr lang="en-US" dirty="0"/>
              <a:t>reports for federal reporting</a:t>
            </a:r>
          </a:p>
          <a:p>
            <a:pPr marL="233363" indent="-182880">
              <a:spcAft>
                <a:spcPts val="300"/>
              </a:spcAft>
              <a:buFont typeface="Arial" panose="020B0604020202020204" pitchFamily="34" charset="0"/>
              <a:buChar char="•"/>
            </a:pPr>
            <a:r>
              <a:rPr lang="en-US" dirty="0" smtClean="0"/>
              <a:t>Use </a:t>
            </a:r>
            <a:r>
              <a:rPr lang="en-US" dirty="0"/>
              <a:t>data for program </a:t>
            </a:r>
            <a:r>
              <a:rPr lang="en-US" dirty="0" smtClean="0"/>
              <a:t>improvement, including advocating for funding</a:t>
            </a:r>
            <a:endParaRPr lang="en-US" dirty="0"/>
          </a:p>
        </p:txBody>
      </p:sp>
      <p:sp>
        <p:nvSpPr>
          <p:cNvPr id="16" name="TextBox 15"/>
          <p:cNvSpPr txBox="1"/>
          <p:nvPr>
            <p:custDataLst>
              <p:tags r:id="rId7"/>
            </p:custDataLst>
          </p:nvPr>
        </p:nvSpPr>
        <p:spPr>
          <a:xfrm>
            <a:off x="5943600" y="3935343"/>
            <a:ext cx="3048000" cy="2162130"/>
          </a:xfrm>
          <a:prstGeom prst="rect">
            <a:avLst/>
          </a:prstGeom>
          <a:noFill/>
          <a:ln>
            <a:solidFill>
              <a:srgbClr val="F5770F"/>
            </a:solidFill>
          </a:ln>
        </p:spPr>
        <p:txBody>
          <a:bodyPr wrap="square" rtlCol="0">
            <a:spAutoFit/>
          </a:bodyPr>
          <a:lstStyle/>
          <a:p>
            <a:r>
              <a:rPr lang="en-US" sz="2000" b="1" dirty="0"/>
              <a:t>US Department of </a:t>
            </a:r>
            <a:r>
              <a:rPr lang="en-US" sz="2000" b="1" dirty="0" smtClean="0"/>
              <a:t>Education, Office </a:t>
            </a:r>
            <a:r>
              <a:rPr lang="en-US" sz="2000" b="1" dirty="0"/>
              <a:t>of Special Education</a:t>
            </a:r>
          </a:p>
          <a:p>
            <a:pPr marL="233363" indent="-182880">
              <a:spcAft>
                <a:spcPts val="300"/>
              </a:spcAft>
              <a:buFont typeface="Arial" panose="020B0604020202020204" pitchFamily="34" charset="0"/>
              <a:buChar char="•"/>
            </a:pPr>
            <a:r>
              <a:rPr lang="en-US" dirty="0" smtClean="0"/>
              <a:t>Summarize </a:t>
            </a:r>
            <a:r>
              <a:rPr lang="en-US" dirty="0"/>
              <a:t>data to produce a national picture</a:t>
            </a:r>
          </a:p>
          <a:p>
            <a:pPr marL="233363" indent="-182880">
              <a:spcAft>
                <a:spcPts val="300"/>
              </a:spcAft>
              <a:buFont typeface="Arial" panose="020B0604020202020204" pitchFamily="34" charset="0"/>
              <a:buChar char="•"/>
            </a:pPr>
            <a:r>
              <a:rPr lang="en-US" dirty="0" smtClean="0"/>
              <a:t>Report data </a:t>
            </a:r>
            <a:r>
              <a:rPr lang="en-US" dirty="0"/>
              <a:t>to </a:t>
            </a:r>
            <a:r>
              <a:rPr lang="en-US" dirty="0" smtClean="0"/>
              <a:t>Congress to advocate for funding</a:t>
            </a:r>
          </a:p>
        </p:txBody>
      </p:sp>
    </p:spTree>
    <p:extLst>
      <p:ext uri="{BB962C8B-B14F-4D97-AF65-F5344CB8AC3E}">
        <p14:creationId xmlns:p14="http://schemas.microsoft.com/office/powerpoint/2010/main" val="281012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1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34</a:t>
            </a:fld>
            <a:endParaRPr lang="en-US" dirty="0"/>
          </a:p>
        </p:txBody>
      </p:sp>
      <p:sp>
        <p:nvSpPr>
          <p:cNvPr id="3" name="Title 2"/>
          <p:cNvSpPr>
            <a:spLocks noGrp="1"/>
          </p:cNvSpPr>
          <p:nvPr>
            <p:ph type="title"/>
          </p:nvPr>
        </p:nvSpPr>
        <p:spPr/>
        <p:txBody>
          <a:bodyPr>
            <a:noAutofit/>
          </a:bodyPr>
          <a:lstStyle/>
          <a:p>
            <a:r>
              <a:rPr lang="en-US" sz="4400" b="0" dirty="0" smtClean="0"/>
              <a:t>Uses of EI/ECSE Data at the Local Program Level</a:t>
            </a:r>
            <a:endParaRPr lang="en-US" sz="4400" b="0" dirty="0"/>
          </a:p>
        </p:txBody>
      </p:sp>
      <p:sp>
        <p:nvSpPr>
          <p:cNvPr id="2" name="Content Placeholder 1"/>
          <p:cNvSpPr>
            <a:spLocks noGrp="1"/>
          </p:cNvSpPr>
          <p:nvPr>
            <p:ph idx="1"/>
          </p:nvPr>
        </p:nvSpPr>
        <p:spPr/>
        <p:txBody>
          <a:bodyPr/>
          <a:lstStyle/>
          <a:p>
            <a:r>
              <a:rPr lang="en-US" dirty="0" smtClean="0"/>
              <a:t>To </a:t>
            </a:r>
            <a:r>
              <a:rPr lang="en-US" dirty="0"/>
              <a:t>identify strengths and areas of improvement in delivering services</a:t>
            </a:r>
            <a:r>
              <a:rPr lang="en-US" dirty="0" smtClean="0"/>
              <a:t>.</a:t>
            </a:r>
          </a:p>
          <a:p>
            <a:pPr lvl="1"/>
            <a:r>
              <a:rPr lang="en-US" dirty="0" smtClean="0"/>
              <a:t>Are we serving most children in natural environments?</a:t>
            </a:r>
          </a:p>
          <a:p>
            <a:pPr lvl="1"/>
            <a:r>
              <a:rPr lang="en-US" dirty="0" smtClean="0"/>
              <a:t>Are we helping families </a:t>
            </a:r>
            <a:endParaRPr lang="en-US" dirty="0"/>
          </a:p>
          <a:p>
            <a:r>
              <a:rPr lang="en-US" dirty="0" smtClean="0"/>
              <a:t>To </a:t>
            </a:r>
            <a:r>
              <a:rPr lang="en-US" dirty="0"/>
              <a:t>look for associations between program level decisions (provider professional development, caseload, etc.) and child and family </a:t>
            </a:r>
            <a:r>
              <a:rPr lang="en-US" dirty="0" smtClean="0"/>
              <a:t>outcomes.</a:t>
            </a:r>
            <a:endParaRPr lang="en-US" dirty="0"/>
          </a:p>
          <a:p>
            <a:pPr marL="0" indent="0">
              <a:buNone/>
            </a:pPr>
            <a:endParaRPr lang="en-US" dirty="0"/>
          </a:p>
        </p:txBody>
      </p:sp>
    </p:spTree>
    <p:extLst>
      <p:ext uri="{BB962C8B-B14F-4D97-AF65-F5344CB8AC3E}">
        <p14:creationId xmlns:p14="http://schemas.microsoft.com/office/powerpoint/2010/main" val="3999163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35</a:t>
            </a:fld>
            <a:endParaRPr lang="en-US" dirty="0"/>
          </a:p>
        </p:txBody>
      </p:sp>
      <p:sp>
        <p:nvSpPr>
          <p:cNvPr id="3" name="Title 2"/>
          <p:cNvSpPr>
            <a:spLocks noGrp="1"/>
          </p:cNvSpPr>
          <p:nvPr>
            <p:ph type="title"/>
          </p:nvPr>
        </p:nvSpPr>
        <p:spPr>
          <a:xfrm>
            <a:off x="457200" y="274638"/>
            <a:ext cx="8229600" cy="1096962"/>
          </a:xfrm>
        </p:spPr>
        <p:txBody>
          <a:bodyPr>
            <a:noAutofit/>
          </a:bodyPr>
          <a:lstStyle/>
          <a:p>
            <a:r>
              <a:rPr lang="en-US" sz="4000" b="0" dirty="0" smtClean="0"/>
              <a:t>Local Interagency                         Coordinating Council (LICC)</a:t>
            </a:r>
            <a:endParaRPr lang="en-US" sz="4000" b="0" dirty="0"/>
          </a:p>
        </p:txBody>
      </p:sp>
      <p:sp>
        <p:nvSpPr>
          <p:cNvPr id="2" name="Content Placeholder 1"/>
          <p:cNvSpPr>
            <a:spLocks noGrp="1"/>
          </p:cNvSpPr>
          <p:nvPr>
            <p:ph idx="1"/>
          </p:nvPr>
        </p:nvSpPr>
        <p:spPr>
          <a:xfrm>
            <a:off x="457199" y="1677303"/>
            <a:ext cx="8513937" cy="3961498"/>
          </a:xfrm>
        </p:spPr>
        <p:txBody>
          <a:bodyPr/>
          <a:lstStyle/>
          <a:p>
            <a:r>
              <a:rPr lang="en-US" dirty="0" smtClean="0"/>
              <a:t>A local advisory group </a:t>
            </a:r>
            <a:r>
              <a:rPr lang="en-US" dirty="0"/>
              <a:t>that </a:t>
            </a:r>
            <a:r>
              <a:rPr lang="en-US" dirty="0" smtClean="0"/>
              <a:t>consists </a:t>
            </a:r>
            <a:r>
              <a:rPr lang="en-US" dirty="0"/>
              <a:t>of representatives </a:t>
            </a:r>
            <a:r>
              <a:rPr lang="en-US" dirty="0" smtClean="0"/>
              <a:t>from families, administration</a:t>
            </a:r>
            <a:r>
              <a:rPr lang="en-US" dirty="0"/>
              <a:t>, </a:t>
            </a:r>
            <a:r>
              <a:rPr lang="en-US" dirty="0" smtClean="0"/>
              <a:t>providers, service coordinators, health </a:t>
            </a:r>
            <a:r>
              <a:rPr lang="en-US" dirty="0"/>
              <a:t>agencies, and other community </a:t>
            </a:r>
            <a:r>
              <a:rPr lang="en-US" dirty="0" smtClean="0"/>
              <a:t>programs that works </a:t>
            </a:r>
            <a:r>
              <a:rPr lang="en-US" dirty="0"/>
              <a:t>toward the overall goal of enhancing local </a:t>
            </a:r>
            <a:r>
              <a:rPr lang="en-US" dirty="0" smtClean="0"/>
              <a:t>EI and ECSE supports </a:t>
            </a:r>
            <a:r>
              <a:rPr lang="en-US" dirty="0"/>
              <a:t>and </a:t>
            </a:r>
            <a:r>
              <a:rPr lang="en-US" dirty="0" smtClean="0"/>
              <a:t>services</a:t>
            </a:r>
            <a:r>
              <a:rPr lang="en-US" dirty="0"/>
              <a:t>. </a:t>
            </a:r>
            <a:endParaRPr lang="en-US" dirty="0" smtClean="0"/>
          </a:p>
          <a:p>
            <a:r>
              <a:rPr lang="en-US" b="1" dirty="0" smtClean="0">
                <a:solidFill>
                  <a:srgbClr val="39B54A"/>
                </a:solidFill>
              </a:rPr>
              <a:t>Families are critical members of LICCs</a:t>
            </a:r>
            <a:r>
              <a:rPr lang="en-US" dirty="0" smtClean="0"/>
              <a:t> or anyone can participate in the meetings as guests. Meetings are open to the public.</a:t>
            </a:r>
          </a:p>
          <a:p>
            <a:pPr marL="0" indent="0">
              <a:buNone/>
            </a:pPr>
            <a:endParaRPr lang="en-US" dirty="0"/>
          </a:p>
        </p:txBody>
      </p:sp>
      <p:pic>
        <p:nvPicPr>
          <p:cNvPr id="1026" name="Picture 2"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0211" y="121335"/>
            <a:ext cx="1443789" cy="13264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95600" y="6172200"/>
            <a:ext cx="3733800" cy="646331"/>
          </a:xfrm>
          <a:prstGeom prst="rect">
            <a:avLst/>
          </a:prstGeom>
          <a:noFill/>
        </p:spPr>
        <p:txBody>
          <a:bodyPr wrap="square" rtlCol="0">
            <a:spAutoFit/>
          </a:bodyPr>
          <a:lstStyle/>
          <a:p>
            <a:r>
              <a:rPr lang="en-US" sz="1200" dirty="0" smtClean="0"/>
              <a:t>Photo  Source: </a:t>
            </a:r>
            <a:r>
              <a:rPr lang="en-US" sz="1200" dirty="0" smtClean="0">
                <a:hlinkClick r:id="rId4"/>
              </a:rPr>
              <a:t>https</a:t>
            </a:r>
            <a:r>
              <a:rPr lang="en-US" sz="1200" dirty="0">
                <a:hlinkClick r:id="rId4"/>
              </a:rPr>
              <a:t>://</a:t>
            </a:r>
            <a:r>
              <a:rPr lang="en-US" sz="1200" dirty="0" smtClean="0">
                <a:hlinkClick r:id="rId4"/>
              </a:rPr>
              <a:t>www.tcdsb.org/schools/josyfcardinalslipyj/CSPC/Pages/CSPC-Annual-General-Meeting-and-Elections.aspx</a:t>
            </a:r>
            <a:r>
              <a:rPr lang="en-US" sz="1200" dirty="0" smtClean="0"/>
              <a:t> </a:t>
            </a:r>
            <a:endParaRPr lang="en-US" sz="1200" dirty="0"/>
          </a:p>
        </p:txBody>
      </p:sp>
    </p:spTree>
    <p:extLst>
      <p:ext uri="{BB962C8B-B14F-4D97-AF65-F5344CB8AC3E}">
        <p14:creationId xmlns:p14="http://schemas.microsoft.com/office/powerpoint/2010/main" val="28486620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2897048-00E0-47FB-B07B-F36BBE8AF579}" type="slidenum">
              <a:rPr lang="en-US" smtClean="0"/>
              <a:pPr/>
              <a:t>36</a:t>
            </a:fld>
            <a:endParaRPr lang="en-US" dirty="0"/>
          </a:p>
        </p:txBody>
      </p:sp>
      <p:sp>
        <p:nvSpPr>
          <p:cNvPr id="3" name="Title 2"/>
          <p:cNvSpPr>
            <a:spLocks noGrp="1"/>
          </p:cNvSpPr>
          <p:nvPr>
            <p:ph type="title"/>
          </p:nvPr>
        </p:nvSpPr>
        <p:spPr/>
        <p:txBody>
          <a:bodyPr>
            <a:noAutofit/>
          </a:bodyPr>
          <a:lstStyle/>
          <a:p>
            <a:pPr algn="ctr"/>
            <a:r>
              <a:rPr lang="en-US" sz="4400" b="0" dirty="0" smtClean="0"/>
              <a:t>Let’s sneak into an LICC meeting!</a:t>
            </a:r>
            <a:endParaRPr lang="en-US" sz="4400" b="0" dirty="0"/>
          </a:p>
        </p:txBody>
      </p:sp>
      <p:pic>
        <p:nvPicPr>
          <p:cNvPr id="5" name="Content Placeholder 4" descr="Welcome to the meeting. Today we will review our most recent family outcomes data">
            <a:hlinkClick r:id="rId3"/>
          </p:cNvPr>
          <p:cNvPicPr>
            <a:picLocks noGrp="1" noChangeAspect="1"/>
          </p:cNvPicPr>
          <p:nvPr>
            <p:ph idx="1"/>
          </p:nvPr>
        </p:nvPicPr>
        <p:blipFill>
          <a:blip r:embed="rId4"/>
          <a:stretch>
            <a:fillRect/>
          </a:stretch>
        </p:blipFill>
        <p:spPr>
          <a:xfrm>
            <a:off x="1547812" y="1909762"/>
            <a:ext cx="6048375" cy="3419475"/>
          </a:xfrm>
          <a:prstGeom prst="rect">
            <a:avLst/>
          </a:prstGeom>
        </p:spPr>
      </p:pic>
    </p:spTree>
    <p:extLst>
      <p:ext uri="{BB962C8B-B14F-4D97-AF65-F5344CB8AC3E}">
        <p14:creationId xmlns:p14="http://schemas.microsoft.com/office/powerpoint/2010/main" val="11690016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2897048-00E0-47FB-B07B-F36BBE8AF579}" type="slidenum">
              <a:rPr lang="en-US" smtClean="0"/>
              <a:pPr/>
              <a:t>37</a:t>
            </a:fld>
            <a:endParaRPr lang="en-US" dirty="0"/>
          </a:p>
        </p:txBody>
      </p:sp>
      <p:sp>
        <p:nvSpPr>
          <p:cNvPr id="3" name="Title 2"/>
          <p:cNvSpPr>
            <a:spLocks noGrp="1"/>
          </p:cNvSpPr>
          <p:nvPr>
            <p:ph type="title"/>
          </p:nvPr>
        </p:nvSpPr>
        <p:spPr/>
        <p:txBody>
          <a:bodyPr>
            <a:noAutofit/>
          </a:bodyPr>
          <a:lstStyle/>
          <a:p>
            <a:r>
              <a:rPr lang="en-US" sz="4400" b="0" dirty="0" smtClean="0"/>
              <a:t>Families Asking </a:t>
            </a:r>
            <a:r>
              <a:rPr lang="en-US" sz="4400" b="0" dirty="0"/>
              <a:t>Questions </a:t>
            </a:r>
            <a:r>
              <a:rPr lang="en-US" sz="4400" b="0" dirty="0" smtClean="0"/>
              <a:t>About Program-Level </a:t>
            </a:r>
            <a:r>
              <a:rPr lang="en-US" sz="4400" b="0" dirty="0"/>
              <a:t>Data</a:t>
            </a:r>
          </a:p>
        </p:txBody>
      </p:sp>
      <p:pic>
        <p:nvPicPr>
          <p:cNvPr id="6" name="Picture 5" descr="Child and family, practitioner, progra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022" y="1522761"/>
            <a:ext cx="6834709" cy="4572630"/>
          </a:xfrm>
          <a:prstGeom prst="rect">
            <a:avLst/>
          </a:prstGeom>
        </p:spPr>
      </p:pic>
      <p:sp>
        <p:nvSpPr>
          <p:cNvPr id="7" name="TextBox 6"/>
          <p:cNvSpPr txBox="1"/>
          <p:nvPr/>
        </p:nvSpPr>
        <p:spPr>
          <a:xfrm>
            <a:off x="1268945" y="5178023"/>
            <a:ext cx="2312455" cy="523220"/>
          </a:xfrm>
          <a:prstGeom prst="rect">
            <a:avLst/>
          </a:prstGeom>
          <a:noFill/>
        </p:spPr>
        <p:txBody>
          <a:bodyPr wrap="square" rtlCol="0">
            <a:spAutoFit/>
          </a:bodyPr>
          <a:lstStyle/>
          <a:p>
            <a:pPr algn="ctr"/>
            <a:r>
              <a:rPr lang="en-US" sz="2800" dirty="0" smtClean="0"/>
              <a:t>Child &amp; Family</a:t>
            </a:r>
            <a:endParaRPr lang="en-US" sz="2800" dirty="0"/>
          </a:p>
        </p:txBody>
      </p:sp>
      <p:sp>
        <p:nvSpPr>
          <p:cNvPr id="9" name="TextBox 8"/>
          <p:cNvSpPr txBox="1"/>
          <p:nvPr/>
        </p:nvSpPr>
        <p:spPr>
          <a:xfrm>
            <a:off x="3608882" y="4903071"/>
            <a:ext cx="2368528" cy="523220"/>
          </a:xfrm>
          <a:prstGeom prst="rect">
            <a:avLst/>
          </a:prstGeom>
          <a:noFill/>
        </p:spPr>
        <p:txBody>
          <a:bodyPr wrap="square" rtlCol="0">
            <a:spAutoFit/>
          </a:bodyPr>
          <a:lstStyle/>
          <a:p>
            <a:pPr algn="ctr"/>
            <a:r>
              <a:rPr lang="en-US" sz="2800" dirty="0" smtClean="0"/>
              <a:t>Practitioner</a:t>
            </a:r>
            <a:endParaRPr lang="en-US" sz="2800" dirty="0"/>
          </a:p>
        </p:txBody>
      </p:sp>
      <p:sp>
        <p:nvSpPr>
          <p:cNvPr id="11" name="TextBox 10"/>
          <p:cNvSpPr txBox="1"/>
          <p:nvPr/>
        </p:nvSpPr>
        <p:spPr>
          <a:xfrm>
            <a:off x="5963260" y="4709916"/>
            <a:ext cx="2368528" cy="523220"/>
          </a:xfrm>
          <a:prstGeom prst="rect">
            <a:avLst/>
          </a:prstGeom>
          <a:noFill/>
        </p:spPr>
        <p:txBody>
          <a:bodyPr wrap="square" rtlCol="0">
            <a:spAutoFit/>
          </a:bodyPr>
          <a:lstStyle/>
          <a:p>
            <a:pPr algn="ctr"/>
            <a:r>
              <a:rPr lang="en-US" sz="2800" dirty="0" smtClean="0"/>
              <a:t>Program</a:t>
            </a:r>
            <a:endParaRPr lang="en-US" sz="2800" dirty="0"/>
          </a:p>
        </p:txBody>
      </p:sp>
      <p:sp>
        <p:nvSpPr>
          <p:cNvPr id="12" name="TextBox 11"/>
          <p:cNvSpPr txBox="1"/>
          <p:nvPr/>
        </p:nvSpPr>
        <p:spPr>
          <a:xfrm>
            <a:off x="1668946" y="6288546"/>
            <a:ext cx="3124200" cy="307777"/>
          </a:xfrm>
          <a:prstGeom prst="rect">
            <a:avLst/>
          </a:prstGeom>
          <a:noFill/>
        </p:spPr>
        <p:txBody>
          <a:bodyPr wrap="square" rtlCol="0">
            <a:spAutoFit/>
          </a:bodyPr>
          <a:lstStyle/>
          <a:p>
            <a:r>
              <a:rPr lang="en-US" sz="1400" dirty="0" smtClean="0"/>
              <a:t>Photo Source: Google Image Search</a:t>
            </a:r>
            <a:endParaRPr lang="en-US" sz="1400" dirty="0"/>
          </a:p>
        </p:txBody>
      </p:sp>
    </p:spTree>
    <p:extLst>
      <p:ext uri="{BB962C8B-B14F-4D97-AF65-F5344CB8AC3E}">
        <p14:creationId xmlns:p14="http://schemas.microsoft.com/office/powerpoint/2010/main" val="32312912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38</a:t>
            </a:fld>
            <a:endParaRPr lang="en-US" dirty="0"/>
          </a:p>
        </p:txBody>
      </p:sp>
      <p:sp>
        <p:nvSpPr>
          <p:cNvPr id="3" name="Title 2"/>
          <p:cNvSpPr>
            <a:spLocks noGrp="1"/>
          </p:cNvSpPr>
          <p:nvPr>
            <p:ph type="title"/>
          </p:nvPr>
        </p:nvSpPr>
        <p:spPr/>
        <p:txBody>
          <a:bodyPr>
            <a:normAutofit/>
          </a:bodyPr>
          <a:lstStyle/>
          <a:p>
            <a:r>
              <a:rPr lang="en-US" sz="4400" b="0" dirty="0" smtClean="0"/>
              <a:t>Child and Family Questions</a:t>
            </a:r>
            <a:endParaRPr lang="en-US" sz="4400" b="0" dirty="0"/>
          </a:p>
        </p:txBody>
      </p:sp>
      <p:sp>
        <p:nvSpPr>
          <p:cNvPr id="2" name="Content Placeholder 1"/>
          <p:cNvSpPr>
            <a:spLocks noGrp="1"/>
          </p:cNvSpPr>
          <p:nvPr>
            <p:ph idx="1"/>
          </p:nvPr>
        </p:nvSpPr>
        <p:spPr/>
        <p:txBody>
          <a:bodyPr/>
          <a:lstStyle/>
          <a:p>
            <a:r>
              <a:rPr lang="en-US" dirty="0"/>
              <a:t>How do child </a:t>
            </a:r>
            <a:r>
              <a:rPr lang="en-US" dirty="0" smtClean="0"/>
              <a:t>and </a:t>
            </a:r>
            <a:r>
              <a:rPr lang="en-US" dirty="0"/>
              <a:t>family outcomes differ by child and family characteristics (e.g., disability, </a:t>
            </a:r>
            <a:r>
              <a:rPr lang="en-US" dirty="0" smtClean="0"/>
              <a:t>demographics)? </a:t>
            </a:r>
          </a:p>
          <a:p>
            <a:r>
              <a:rPr lang="en-US" dirty="0" smtClean="0"/>
              <a:t>What characteristics of services (e.g., type, intensity) are </a:t>
            </a:r>
            <a:r>
              <a:rPr lang="en-US" dirty="0"/>
              <a:t>related to better outcomes for children and families?</a:t>
            </a:r>
          </a:p>
          <a:p>
            <a:r>
              <a:rPr lang="en-US" dirty="0" smtClean="0"/>
              <a:t>What </a:t>
            </a:r>
            <a:r>
              <a:rPr lang="en-US" dirty="0"/>
              <a:t>is the relationship between the </a:t>
            </a:r>
            <a:r>
              <a:rPr lang="en-US" dirty="0" smtClean="0"/>
              <a:t>service </a:t>
            </a:r>
            <a:r>
              <a:rPr lang="en-US" dirty="0"/>
              <a:t>setting and </a:t>
            </a:r>
            <a:r>
              <a:rPr lang="en-US" dirty="0" smtClean="0"/>
              <a:t>outcomes?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5135340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39</a:t>
            </a:fld>
            <a:endParaRPr lang="en-US" dirty="0"/>
          </a:p>
        </p:txBody>
      </p:sp>
      <p:sp>
        <p:nvSpPr>
          <p:cNvPr id="3" name="Title 2"/>
          <p:cNvSpPr>
            <a:spLocks noGrp="1"/>
          </p:cNvSpPr>
          <p:nvPr>
            <p:ph type="title"/>
          </p:nvPr>
        </p:nvSpPr>
        <p:spPr/>
        <p:txBody>
          <a:bodyPr>
            <a:normAutofit/>
          </a:bodyPr>
          <a:lstStyle/>
          <a:p>
            <a:r>
              <a:rPr lang="en-US" sz="4400" b="0" dirty="0" smtClean="0"/>
              <a:t>Practitioner Questions</a:t>
            </a:r>
            <a:endParaRPr lang="en-US" sz="4400" b="0" dirty="0"/>
          </a:p>
        </p:txBody>
      </p:sp>
      <p:sp>
        <p:nvSpPr>
          <p:cNvPr id="2" name="Content Placeholder 1"/>
          <p:cNvSpPr>
            <a:spLocks noGrp="1"/>
          </p:cNvSpPr>
          <p:nvPr>
            <p:ph idx="1"/>
          </p:nvPr>
        </p:nvSpPr>
        <p:spPr/>
        <p:txBody>
          <a:bodyPr/>
          <a:lstStyle/>
          <a:p>
            <a:r>
              <a:rPr lang="en-US" dirty="0"/>
              <a:t>What are the characteristics of practitioners working in early intervention/early childhood special education (EI/ECSE</a:t>
            </a:r>
            <a:r>
              <a:rPr lang="en-US" dirty="0" smtClean="0"/>
              <a:t>)?</a:t>
            </a:r>
          </a:p>
          <a:p>
            <a:pPr lvl="1"/>
            <a:r>
              <a:rPr lang="en-US" dirty="0"/>
              <a:t>e</a:t>
            </a:r>
            <a:r>
              <a:rPr lang="en-US" dirty="0" smtClean="0"/>
              <a:t>.g., </a:t>
            </a:r>
            <a:r>
              <a:rPr lang="en-US" dirty="0"/>
              <a:t>d</a:t>
            </a:r>
            <a:r>
              <a:rPr lang="en-US" dirty="0" smtClean="0"/>
              <a:t>emographics, education/experience, turnover </a:t>
            </a:r>
            <a:r>
              <a:rPr lang="en-US" dirty="0"/>
              <a:t>r</a:t>
            </a:r>
            <a:r>
              <a:rPr lang="en-US" dirty="0" smtClean="0"/>
              <a:t>ate</a:t>
            </a:r>
          </a:p>
          <a:p>
            <a:r>
              <a:rPr lang="en-US" dirty="0"/>
              <a:t>What ongoing professional development do early intervention/early childhood special education (EI/ECSE) practitioners receive?</a:t>
            </a:r>
            <a:endParaRPr lang="en-US" dirty="0" smtClean="0"/>
          </a:p>
        </p:txBody>
      </p:sp>
    </p:spTree>
    <p:extLst>
      <p:ext uri="{BB962C8B-B14F-4D97-AF65-F5344CB8AC3E}">
        <p14:creationId xmlns:p14="http://schemas.microsoft.com/office/powerpoint/2010/main" val="4121524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a:t>
            </a:fld>
            <a:endParaRPr lang="en-US" dirty="0"/>
          </a:p>
        </p:txBody>
      </p:sp>
      <p:sp>
        <p:nvSpPr>
          <p:cNvPr id="3" name="Title 2"/>
          <p:cNvSpPr>
            <a:spLocks noGrp="1"/>
          </p:cNvSpPr>
          <p:nvPr>
            <p:ph type="title"/>
          </p:nvPr>
        </p:nvSpPr>
        <p:spPr/>
        <p:txBody>
          <a:bodyPr>
            <a:normAutofit/>
          </a:bodyPr>
          <a:lstStyle/>
          <a:p>
            <a:r>
              <a:rPr lang="en-US" sz="4400" b="0" dirty="0" smtClean="0"/>
              <a:t>Who’s in the room?</a:t>
            </a:r>
            <a:endParaRPr lang="en-US" sz="4400" b="0" dirty="0"/>
          </a:p>
        </p:txBody>
      </p:sp>
      <p:sp>
        <p:nvSpPr>
          <p:cNvPr id="2" name="Content Placeholder 1"/>
          <p:cNvSpPr>
            <a:spLocks noGrp="1"/>
          </p:cNvSpPr>
          <p:nvPr>
            <p:ph idx="1"/>
          </p:nvPr>
        </p:nvSpPr>
        <p:spPr>
          <a:xfrm>
            <a:off x="457200" y="1524000"/>
            <a:ext cx="8229600" cy="4343400"/>
          </a:xfrm>
        </p:spPr>
        <p:txBody>
          <a:bodyPr/>
          <a:lstStyle/>
          <a:p>
            <a:r>
              <a:rPr lang="en-US" sz="2700" dirty="0" smtClean="0"/>
              <a:t>Parents of children who are or who have received EI or ECSE</a:t>
            </a:r>
          </a:p>
          <a:p>
            <a:r>
              <a:rPr lang="en-US" sz="2700" dirty="0" smtClean="0"/>
              <a:t>Service providers (e.g., teachers, therapists, service coordinators)</a:t>
            </a:r>
          </a:p>
          <a:p>
            <a:r>
              <a:rPr lang="en-US" sz="2700" dirty="0" smtClean="0"/>
              <a:t>Local-level EI or ECSE administrators/program leaders</a:t>
            </a:r>
          </a:p>
          <a:p>
            <a:r>
              <a:rPr lang="en-US" sz="2700" dirty="0" smtClean="0"/>
              <a:t>State-level EI or ECSE administrators/program leaders</a:t>
            </a:r>
          </a:p>
          <a:p>
            <a:r>
              <a:rPr lang="en-US" sz="2700" dirty="0" smtClean="0"/>
              <a:t>Researchers</a:t>
            </a:r>
          </a:p>
          <a:p>
            <a:r>
              <a:rPr lang="en-US" sz="2700" dirty="0" smtClean="0"/>
              <a:t>Technical assistance providers</a:t>
            </a:r>
          </a:p>
          <a:p>
            <a:r>
              <a:rPr lang="en-US" sz="2700" dirty="0" smtClean="0"/>
              <a:t>Others</a:t>
            </a:r>
            <a:endParaRPr lang="en-US" sz="2700" dirty="0"/>
          </a:p>
        </p:txBody>
      </p:sp>
    </p:spTree>
    <p:extLst>
      <p:ext uri="{BB962C8B-B14F-4D97-AF65-F5344CB8AC3E}">
        <p14:creationId xmlns:p14="http://schemas.microsoft.com/office/powerpoint/2010/main" val="1570282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40</a:t>
            </a:fld>
            <a:endParaRPr lang="en-US" dirty="0"/>
          </a:p>
        </p:txBody>
      </p:sp>
      <p:sp>
        <p:nvSpPr>
          <p:cNvPr id="3" name="Title 2"/>
          <p:cNvSpPr>
            <a:spLocks noGrp="1"/>
          </p:cNvSpPr>
          <p:nvPr>
            <p:ph type="title"/>
          </p:nvPr>
        </p:nvSpPr>
        <p:spPr/>
        <p:txBody>
          <a:bodyPr>
            <a:normAutofit/>
          </a:bodyPr>
          <a:lstStyle/>
          <a:p>
            <a:r>
              <a:rPr lang="en-US" sz="4400" b="0" dirty="0" smtClean="0"/>
              <a:t>Program Questions</a:t>
            </a:r>
            <a:endParaRPr lang="en-US" sz="4400" b="0" dirty="0"/>
          </a:p>
        </p:txBody>
      </p:sp>
      <p:sp>
        <p:nvSpPr>
          <p:cNvPr id="2" name="Content Placeholder 1"/>
          <p:cNvSpPr>
            <a:spLocks noGrp="1"/>
          </p:cNvSpPr>
          <p:nvPr>
            <p:ph idx="1"/>
          </p:nvPr>
        </p:nvSpPr>
        <p:spPr/>
        <p:txBody>
          <a:bodyPr/>
          <a:lstStyle/>
          <a:p>
            <a:r>
              <a:rPr lang="en-US" dirty="0"/>
              <a:t>What are the characteristics of </a:t>
            </a:r>
            <a:r>
              <a:rPr lang="en-US" dirty="0" smtClean="0"/>
              <a:t>our local program(s)?</a:t>
            </a:r>
          </a:p>
          <a:p>
            <a:pPr lvl="1"/>
            <a:r>
              <a:rPr lang="en-US" dirty="0"/>
              <a:t>e</a:t>
            </a:r>
            <a:r>
              <a:rPr lang="en-US" dirty="0" smtClean="0"/>
              <a:t>.g., number of children served, practitioner-child ratio</a:t>
            </a:r>
          </a:p>
          <a:p>
            <a:r>
              <a:rPr lang="en-US" dirty="0" smtClean="0"/>
              <a:t>What </a:t>
            </a:r>
            <a:r>
              <a:rPr lang="en-US" dirty="0"/>
              <a:t>is the cost of providing early intervention/early childhood special education (EI/ECSE) services to children and families</a:t>
            </a:r>
            <a:r>
              <a:rPr lang="en-US" dirty="0" smtClean="0"/>
              <a:t>?</a:t>
            </a:r>
          </a:p>
          <a:p>
            <a:pPr lvl="1"/>
            <a:r>
              <a:rPr lang="en-US" dirty="0" smtClean="0"/>
              <a:t>What are the major funding streams and allocations?</a:t>
            </a:r>
          </a:p>
          <a:p>
            <a:pPr lvl="1"/>
            <a:r>
              <a:rPr lang="en-US" dirty="0" smtClean="0"/>
              <a:t>What factors are related to costs?</a:t>
            </a:r>
          </a:p>
          <a:p>
            <a:pPr lvl="1"/>
            <a:endParaRPr lang="en-US" dirty="0"/>
          </a:p>
        </p:txBody>
      </p:sp>
    </p:spTree>
    <p:extLst>
      <p:ext uri="{BB962C8B-B14F-4D97-AF65-F5344CB8AC3E}">
        <p14:creationId xmlns:p14="http://schemas.microsoft.com/office/powerpoint/2010/main" val="856752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B2897048-00E0-47FB-B07B-F36BBE8AF579}" type="slidenum">
              <a:rPr lang="en-US" smtClean="0"/>
              <a:pPr/>
              <a:t>41</a:t>
            </a:fld>
            <a:endParaRPr lang="en-US" dirty="0"/>
          </a:p>
        </p:txBody>
      </p:sp>
      <p:sp>
        <p:nvSpPr>
          <p:cNvPr id="5" name="Title 4"/>
          <p:cNvSpPr>
            <a:spLocks noGrp="1"/>
          </p:cNvSpPr>
          <p:nvPr>
            <p:ph type="title"/>
          </p:nvPr>
        </p:nvSpPr>
        <p:spPr>
          <a:xfrm>
            <a:off x="472190" y="152400"/>
            <a:ext cx="7772400" cy="1362075"/>
          </a:xfrm>
        </p:spPr>
        <p:txBody>
          <a:bodyPr>
            <a:normAutofit fontScale="90000"/>
          </a:bodyPr>
          <a:lstStyle/>
          <a:p>
            <a:r>
              <a:rPr lang="en-US" sz="4400" dirty="0">
                <a:solidFill>
                  <a:srgbClr val="39B54A"/>
                </a:solidFill>
              </a:rPr>
              <a:t>Data Picture 3: </a:t>
            </a:r>
            <a:r>
              <a:rPr lang="en-US" sz="4400" dirty="0" smtClean="0"/>
              <a:t>Families showing state </a:t>
            </a:r>
            <a:r>
              <a:rPr lang="en-US" sz="4400" dirty="0"/>
              <a:t>policymakers that services make a </a:t>
            </a:r>
            <a:r>
              <a:rPr lang="en-US" sz="4400" dirty="0" smtClean="0"/>
              <a:t>difference. </a:t>
            </a:r>
            <a:endParaRPr lang="en-US" sz="4400" dirty="0"/>
          </a:p>
        </p:txBody>
      </p:sp>
      <p:pic>
        <p:nvPicPr>
          <p:cNvPr id="7" name="Picture 6"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2895600"/>
            <a:ext cx="5029200" cy="2846527"/>
          </a:xfrm>
          <a:prstGeom prst="rect">
            <a:avLst/>
          </a:prstGeom>
        </p:spPr>
      </p:pic>
      <p:sp>
        <p:nvSpPr>
          <p:cNvPr id="4" name="TextBox 3"/>
          <p:cNvSpPr txBox="1"/>
          <p:nvPr/>
        </p:nvSpPr>
        <p:spPr>
          <a:xfrm>
            <a:off x="1981200" y="6400800"/>
            <a:ext cx="3124200" cy="307777"/>
          </a:xfrm>
          <a:prstGeom prst="rect">
            <a:avLst/>
          </a:prstGeom>
          <a:noFill/>
        </p:spPr>
        <p:txBody>
          <a:bodyPr wrap="square" rtlCol="0">
            <a:spAutoFit/>
          </a:bodyPr>
          <a:lstStyle/>
          <a:p>
            <a:r>
              <a:rPr lang="en-US" sz="1400" dirty="0" smtClean="0"/>
              <a:t>Photo Source: Google Image Search</a:t>
            </a:r>
            <a:endParaRPr lang="en-US" sz="1400" dirty="0"/>
          </a:p>
        </p:txBody>
      </p:sp>
    </p:spTree>
    <p:extLst>
      <p:ext uri="{BB962C8B-B14F-4D97-AF65-F5344CB8AC3E}">
        <p14:creationId xmlns:p14="http://schemas.microsoft.com/office/powerpoint/2010/main" val="39110954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txBox="1">
            <a:spLocks/>
          </p:cNvSpPr>
          <p:nvPr/>
        </p:nvSpPr>
        <p:spPr>
          <a:xfrm>
            <a:off x="457200" y="632764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Century Gothic" panose="020B0502020202020204" pitchFamily="34" charset="0"/>
              </a:rPr>
              <a:t>41</a:t>
            </a:r>
            <a:endParaRPr lang="en-US" dirty="0">
              <a:latin typeface="Century Gothic" panose="020B0502020202020204" pitchFamily="34" charset="0"/>
            </a:endParaRPr>
          </a:p>
        </p:txBody>
      </p:sp>
      <p:sp>
        <p:nvSpPr>
          <p:cNvPr id="5" name="Title 4"/>
          <p:cNvSpPr>
            <a:spLocks noGrp="1"/>
          </p:cNvSpPr>
          <p:nvPr>
            <p:ph type="title"/>
          </p:nvPr>
        </p:nvSpPr>
        <p:spPr/>
        <p:txBody>
          <a:bodyPr>
            <a:noAutofit/>
          </a:bodyPr>
          <a:lstStyle/>
          <a:p>
            <a:r>
              <a:rPr lang="en-US" sz="4400" b="0" dirty="0" smtClean="0"/>
              <a:t>Parent Involvement at the State Level</a:t>
            </a:r>
            <a:endParaRPr lang="en-US" sz="4400" b="0" dirty="0"/>
          </a:p>
        </p:txBody>
      </p:sp>
      <p:sp>
        <p:nvSpPr>
          <p:cNvPr id="6" name="Content Placeholder 5"/>
          <p:cNvSpPr>
            <a:spLocks noGrp="1"/>
          </p:cNvSpPr>
          <p:nvPr>
            <p:ph idx="1"/>
          </p:nvPr>
        </p:nvSpPr>
        <p:spPr/>
        <p:txBody>
          <a:bodyPr/>
          <a:lstStyle/>
          <a:p>
            <a:r>
              <a:rPr lang="en-US" dirty="0" smtClean="0"/>
              <a:t>State Interagency Coordinating Council (SICC)</a:t>
            </a:r>
          </a:p>
          <a:p>
            <a:pPr lvl="1"/>
            <a:r>
              <a:rPr lang="en-US" dirty="0" smtClean="0"/>
              <a:t>Find your SICC website at: </a:t>
            </a:r>
            <a:r>
              <a:rPr lang="en-US" dirty="0" smtClean="0">
                <a:hlinkClick r:id="rId3"/>
              </a:rPr>
              <a:t>http</a:t>
            </a:r>
            <a:r>
              <a:rPr lang="en-US" dirty="0">
                <a:hlinkClick r:id="rId3"/>
              </a:rPr>
              <a:t>://</a:t>
            </a:r>
            <a:r>
              <a:rPr lang="en-US" dirty="0" smtClean="0">
                <a:hlinkClick r:id="rId3"/>
              </a:rPr>
              <a:t>ectacenter.org/contact/contactsurl.asp?gc=104</a:t>
            </a:r>
            <a:r>
              <a:rPr lang="en-US" dirty="0" smtClean="0"/>
              <a:t> </a:t>
            </a:r>
            <a:endParaRPr lang="en-US" dirty="0"/>
          </a:p>
          <a:p>
            <a:pPr lvl="1"/>
            <a:r>
              <a:rPr lang="en-US" dirty="0" smtClean="0"/>
              <a:t>Find your SICC Chairperson at: </a:t>
            </a:r>
            <a:r>
              <a:rPr lang="en-US" sz="2400" dirty="0" smtClean="0">
                <a:hlinkClick r:id="rId4"/>
              </a:rPr>
              <a:t>http</a:t>
            </a:r>
            <a:r>
              <a:rPr lang="en-US" sz="2400" dirty="0">
                <a:hlinkClick r:id="rId4"/>
              </a:rPr>
              <a:t>://ectacenter.org/contact/iccchair.asp</a:t>
            </a:r>
            <a:r>
              <a:rPr lang="en-US" sz="2400" dirty="0"/>
              <a:t> </a:t>
            </a:r>
            <a:endParaRPr lang="en-US" sz="2400" dirty="0" smtClean="0"/>
          </a:p>
          <a:p>
            <a:r>
              <a:rPr lang="en-US" dirty="0" smtClean="0"/>
              <a:t>Contacts with state legislature</a:t>
            </a:r>
          </a:p>
          <a:p>
            <a:pPr lvl="1"/>
            <a:r>
              <a:rPr lang="en-US" dirty="0" smtClean="0"/>
              <a:t>Testimonies (written or spoken): Opportunity </a:t>
            </a:r>
            <a:r>
              <a:rPr lang="en-US" dirty="0"/>
              <a:t>to influence </a:t>
            </a:r>
            <a:r>
              <a:rPr lang="en-US" dirty="0" smtClean="0"/>
              <a:t>decision-makers</a:t>
            </a:r>
            <a:endParaRPr lang="en-US" dirty="0"/>
          </a:p>
        </p:txBody>
      </p:sp>
    </p:spTree>
    <p:extLst>
      <p:ext uri="{BB962C8B-B14F-4D97-AF65-F5344CB8AC3E}">
        <p14:creationId xmlns:p14="http://schemas.microsoft.com/office/powerpoint/2010/main" val="158154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2897048-00E0-47FB-B07B-F36BBE8AF579}" type="slidenum">
              <a:rPr lang="en-US" smtClean="0"/>
              <a:pPr/>
              <a:t>43</a:t>
            </a:fld>
            <a:endParaRPr lang="en-US" dirty="0"/>
          </a:p>
        </p:txBody>
      </p:sp>
      <p:sp>
        <p:nvSpPr>
          <p:cNvPr id="5" name="Title 4"/>
          <p:cNvSpPr>
            <a:spLocks noGrp="1"/>
          </p:cNvSpPr>
          <p:nvPr>
            <p:ph type="title"/>
          </p:nvPr>
        </p:nvSpPr>
        <p:spPr/>
        <p:txBody>
          <a:bodyPr>
            <a:noAutofit/>
          </a:bodyPr>
          <a:lstStyle/>
          <a:p>
            <a:r>
              <a:rPr lang="en-US" sz="4400" b="0" dirty="0" smtClean="0"/>
              <a:t>Reporting</a:t>
            </a:r>
            <a:endParaRPr lang="en-US" sz="4400" b="0" dirty="0"/>
          </a:p>
        </p:txBody>
      </p:sp>
      <p:sp>
        <p:nvSpPr>
          <p:cNvPr id="3" name="Content Placeholder 2"/>
          <p:cNvSpPr>
            <a:spLocks noGrp="1"/>
          </p:cNvSpPr>
          <p:nvPr>
            <p:ph idx="1"/>
          </p:nvPr>
        </p:nvSpPr>
        <p:spPr>
          <a:xfrm>
            <a:off x="457200" y="1676399"/>
            <a:ext cx="8229600" cy="4191001"/>
          </a:xfrm>
        </p:spPr>
        <p:txBody>
          <a:bodyPr>
            <a:normAutofit/>
          </a:bodyPr>
          <a:lstStyle/>
          <a:p>
            <a:r>
              <a:rPr lang="en-US" dirty="0" smtClean="0"/>
              <a:t>State requirements </a:t>
            </a:r>
            <a:r>
              <a:rPr lang="en-US" dirty="0"/>
              <a:t>or requests</a:t>
            </a:r>
          </a:p>
          <a:p>
            <a:r>
              <a:rPr lang="en-US" dirty="0" smtClean="0"/>
              <a:t>Federal requirements under IDEA, such as:</a:t>
            </a:r>
          </a:p>
          <a:p>
            <a:pPr lvl="1"/>
            <a:r>
              <a:rPr lang="en-US" sz="2800" b="1" dirty="0" smtClean="0"/>
              <a:t>Annual </a:t>
            </a:r>
            <a:r>
              <a:rPr lang="en-US" sz="2800" b="1" dirty="0"/>
              <a:t>Performance Report (APR) </a:t>
            </a:r>
            <a:r>
              <a:rPr lang="en-US" sz="2800" dirty="0"/>
              <a:t>= A report that states are required to send to </a:t>
            </a:r>
            <a:r>
              <a:rPr lang="en-US" sz="2800" dirty="0" smtClean="0"/>
              <a:t>the U.S. Office of Special Education Programs </a:t>
            </a:r>
            <a:r>
              <a:rPr lang="en-US" sz="2800" dirty="0"/>
              <a:t>each year demonstrating their performance related to the implementation of IDEA programs</a:t>
            </a:r>
            <a:r>
              <a:rPr lang="en-US" sz="2800" dirty="0" smtClean="0"/>
              <a:t>.</a:t>
            </a:r>
          </a:p>
          <a:p>
            <a:pPr lvl="1"/>
            <a:r>
              <a:rPr lang="en-US" sz="2800" dirty="0" smtClean="0"/>
              <a:t>Find </a:t>
            </a:r>
            <a:r>
              <a:rPr lang="en-US" sz="2800" dirty="0"/>
              <a:t>your state’s APR at </a:t>
            </a:r>
            <a:r>
              <a:rPr lang="en-US" sz="2800" dirty="0">
                <a:hlinkClick r:id="rId3"/>
              </a:rPr>
              <a:t>https://</a:t>
            </a:r>
            <a:r>
              <a:rPr lang="en-US" sz="2800" dirty="0" smtClean="0">
                <a:hlinkClick r:id="rId3"/>
              </a:rPr>
              <a:t>osep.grads360.org</a:t>
            </a:r>
            <a:r>
              <a:rPr lang="en-US" sz="2800" dirty="0" smtClean="0"/>
              <a:t> </a:t>
            </a:r>
          </a:p>
        </p:txBody>
      </p:sp>
    </p:spTree>
    <p:extLst>
      <p:ext uri="{BB962C8B-B14F-4D97-AF65-F5344CB8AC3E}">
        <p14:creationId xmlns:p14="http://schemas.microsoft.com/office/powerpoint/2010/main" val="43724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txBox="1">
            <a:spLocks/>
          </p:cNvSpPr>
          <p:nvPr/>
        </p:nvSpPr>
        <p:spPr>
          <a:xfrm>
            <a:off x="457200" y="632764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Century Gothic" panose="020B0502020202020204" pitchFamily="34" charset="0"/>
              </a:rPr>
              <a:t>43</a:t>
            </a:r>
            <a:endParaRPr lang="en-US" dirty="0">
              <a:latin typeface="Century Gothic" panose="020B0502020202020204" pitchFamily="34" charset="0"/>
            </a:endParaRPr>
          </a:p>
        </p:txBody>
      </p:sp>
      <p:sp>
        <p:nvSpPr>
          <p:cNvPr id="2" name="Title 1"/>
          <p:cNvSpPr>
            <a:spLocks noGrp="1"/>
          </p:cNvSpPr>
          <p:nvPr>
            <p:ph type="title"/>
          </p:nvPr>
        </p:nvSpPr>
        <p:spPr/>
        <p:txBody>
          <a:bodyPr>
            <a:noAutofit/>
          </a:bodyPr>
          <a:lstStyle/>
          <a:p>
            <a:pPr lvl="0"/>
            <a:r>
              <a:rPr lang="en-US" sz="4400" b="0" dirty="0" smtClean="0"/>
              <a:t>Types of Data:                                Quality Assurance </a:t>
            </a:r>
            <a:endParaRPr lang="en-US" sz="4400" b="0" dirty="0"/>
          </a:p>
        </p:txBody>
      </p:sp>
      <p:sp>
        <p:nvSpPr>
          <p:cNvPr id="4" name="Text Placeholder 3"/>
          <p:cNvSpPr>
            <a:spLocks noGrp="1"/>
          </p:cNvSpPr>
          <p:nvPr>
            <p:ph type="body" idx="4294967295"/>
          </p:nvPr>
        </p:nvSpPr>
        <p:spPr>
          <a:xfrm>
            <a:off x="0" y="2118122"/>
            <a:ext cx="3868341" cy="617934"/>
          </a:xfrm>
        </p:spPr>
        <p:txBody>
          <a:bodyPr>
            <a:noAutofit/>
          </a:bodyPr>
          <a:lstStyle/>
          <a:p>
            <a:pPr marL="0" indent="0" algn="ctr">
              <a:buNone/>
            </a:pPr>
            <a:r>
              <a:rPr lang="en-US" sz="2700" b="1" u="sng" dirty="0"/>
              <a:t>Data Types</a:t>
            </a:r>
          </a:p>
        </p:txBody>
      </p:sp>
      <p:sp>
        <p:nvSpPr>
          <p:cNvPr id="3" name="Content Placeholder 2"/>
          <p:cNvSpPr>
            <a:spLocks noGrp="1"/>
          </p:cNvSpPr>
          <p:nvPr>
            <p:ph idx="1"/>
          </p:nvPr>
        </p:nvSpPr>
        <p:spPr>
          <a:xfrm>
            <a:off x="283191" y="2736057"/>
            <a:ext cx="4063621" cy="2427596"/>
          </a:xfrm>
        </p:spPr>
        <p:txBody>
          <a:bodyPr/>
          <a:lstStyle/>
          <a:p>
            <a:pPr lvl="1">
              <a:buBlip>
                <a:blip r:embed="rId3"/>
              </a:buBlip>
            </a:pPr>
            <a:r>
              <a:rPr lang="en-US" dirty="0">
                <a:solidFill>
                  <a:srgbClr val="002060"/>
                </a:solidFill>
              </a:rPr>
              <a:t>Professional development/training</a:t>
            </a:r>
          </a:p>
          <a:p>
            <a:pPr lvl="1">
              <a:buBlip>
                <a:blip r:embed="rId3"/>
              </a:buBlip>
            </a:pPr>
            <a:r>
              <a:rPr lang="en-US" dirty="0">
                <a:solidFill>
                  <a:srgbClr val="002060"/>
                </a:solidFill>
              </a:rPr>
              <a:t>Program quality ratings</a:t>
            </a:r>
          </a:p>
          <a:p>
            <a:pPr lvl="1">
              <a:buBlip>
                <a:blip r:embed="rId3"/>
              </a:buBlip>
            </a:pPr>
            <a:r>
              <a:rPr lang="en-US" dirty="0">
                <a:solidFill>
                  <a:srgbClr val="002060"/>
                </a:solidFill>
              </a:rPr>
              <a:t>Staff credentials/ competencies</a:t>
            </a:r>
          </a:p>
          <a:p>
            <a:endParaRPr lang="en-US" dirty="0"/>
          </a:p>
        </p:txBody>
      </p:sp>
      <p:sp>
        <p:nvSpPr>
          <p:cNvPr id="5" name="Text Placeholder 4"/>
          <p:cNvSpPr>
            <a:spLocks noGrp="1"/>
          </p:cNvSpPr>
          <p:nvPr>
            <p:ph type="body" sz="quarter" idx="4294967295"/>
          </p:nvPr>
        </p:nvSpPr>
        <p:spPr>
          <a:xfrm>
            <a:off x="4625401" y="2118122"/>
            <a:ext cx="3887390" cy="617934"/>
          </a:xfrm>
        </p:spPr>
        <p:txBody>
          <a:bodyPr>
            <a:noAutofit/>
          </a:bodyPr>
          <a:lstStyle/>
          <a:p>
            <a:pPr marL="0" indent="0" algn="ctr">
              <a:buNone/>
            </a:pPr>
            <a:r>
              <a:rPr lang="en-US" sz="2700" b="1" u="sng" dirty="0"/>
              <a:t>Uses for the Data</a:t>
            </a:r>
          </a:p>
        </p:txBody>
      </p:sp>
      <p:sp>
        <p:nvSpPr>
          <p:cNvPr id="6" name="Content Placeholder 5"/>
          <p:cNvSpPr>
            <a:spLocks noGrp="1"/>
          </p:cNvSpPr>
          <p:nvPr>
            <p:ph sz="quarter" idx="4294967295"/>
          </p:nvPr>
        </p:nvSpPr>
        <p:spPr>
          <a:xfrm>
            <a:off x="4575412" y="2736056"/>
            <a:ext cx="4165979" cy="2763441"/>
          </a:xfrm>
        </p:spPr>
        <p:txBody>
          <a:bodyPr>
            <a:normAutofit lnSpcReduction="10000"/>
          </a:bodyPr>
          <a:lstStyle/>
          <a:p>
            <a:pPr marL="342900" lvl="1" indent="-342900">
              <a:buBlip>
                <a:blip r:embed="rId3"/>
              </a:buBlip>
            </a:pPr>
            <a:r>
              <a:rPr lang="en-US" dirty="0">
                <a:solidFill>
                  <a:schemeClr val="accent1">
                    <a:lumMod val="50000"/>
                  </a:schemeClr>
                </a:solidFill>
              </a:rPr>
              <a:t>Compliance with regulations</a:t>
            </a:r>
          </a:p>
          <a:p>
            <a:pPr marL="342900" lvl="1" indent="-342900">
              <a:buBlip>
                <a:blip r:embed="rId3"/>
              </a:buBlip>
            </a:pPr>
            <a:r>
              <a:rPr lang="en-US" dirty="0" smtClean="0">
                <a:solidFill>
                  <a:schemeClr val="accent1">
                    <a:lumMod val="50000"/>
                  </a:schemeClr>
                </a:solidFill>
              </a:rPr>
              <a:t>Monitor </a:t>
            </a:r>
            <a:r>
              <a:rPr lang="en-US" dirty="0">
                <a:solidFill>
                  <a:schemeClr val="accent1">
                    <a:lumMod val="50000"/>
                  </a:schemeClr>
                </a:solidFill>
              </a:rPr>
              <a:t>professional development and technical assistance needs of providers and state staff</a:t>
            </a:r>
          </a:p>
          <a:p>
            <a:pPr marL="342900" lvl="1" indent="-342900">
              <a:buBlip>
                <a:blip r:embed="rId3"/>
              </a:buBlip>
            </a:pPr>
            <a:r>
              <a:rPr lang="en-US" dirty="0" smtClean="0">
                <a:solidFill>
                  <a:schemeClr val="accent1">
                    <a:lumMod val="50000"/>
                  </a:schemeClr>
                </a:solidFill>
              </a:rPr>
              <a:t>Monitor program </a:t>
            </a:r>
            <a:r>
              <a:rPr lang="en-US" dirty="0">
                <a:solidFill>
                  <a:schemeClr val="accent1">
                    <a:lumMod val="50000"/>
                  </a:schemeClr>
                </a:solidFill>
              </a:rPr>
              <a:t>improvement</a:t>
            </a:r>
          </a:p>
          <a:p>
            <a:endParaRPr lang="en-US" dirty="0"/>
          </a:p>
        </p:txBody>
      </p:sp>
    </p:spTree>
    <p:extLst>
      <p:ext uri="{BB962C8B-B14F-4D97-AF65-F5344CB8AC3E}">
        <p14:creationId xmlns:p14="http://schemas.microsoft.com/office/powerpoint/2010/main" val="8119472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txBox="1">
            <a:spLocks/>
          </p:cNvSpPr>
          <p:nvPr/>
        </p:nvSpPr>
        <p:spPr>
          <a:xfrm>
            <a:off x="457200" y="632764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Century Gothic" panose="020B0502020202020204" pitchFamily="34" charset="0"/>
              </a:rPr>
              <a:t>44</a:t>
            </a:r>
            <a:endParaRPr lang="en-US" dirty="0">
              <a:latin typeface="Century Gothic" panose="020B0502020202020204" pitchFamily="34" charset="0"/>
            </a:endParaRPr>
          </a:p>
        </p:txBody>
      </p:sp>
      <p:sp>
        <p:nvSpPr>
          <p:cNvPr id="2" name="Title 1"/>
          <p:cNvSpPr>
            <a:spLocks noGrp="1"/>
          </p:cNvSpPr>
          <p:nvPr>
            <p:ph type="title"/>
          </p:nvPr>
        </p:nvSpPr>
        <p:spPr/>
        <p:txBody>
          <a:bodyPr>
            <a:noAutofit/>
          </a:bodyPr>
          <a:lstStyle/>
          <a:p>
            <a:pPr lvl="0"/>
            <a:r>
              <a:rPr lang="en-US" sz="4400" b="0" dirty="0" smtClean="0"/>
              <a:t>Types of Data:                                           Program </a:t>
            </a:r>
            <a:r>
              <a:rPr lang="en-US" sz="4400" b="0" dirty="0"/>
              <a:t>O</a:t>
            </a:r>
            <a:r>
              <a:rPr lang="en-US" sz="4400" b="0" dirty="0" smtClean="0"/>
              <a:t>perations</a:t>
            </a:r>
            <a:endParaRPr lang="en-US" sz="4400" b="0" dirty="0"/>
          </a:p>
        </p:txBody>
      </p:sp>
      <p:sp>
        <p:nvSpPr>
          <p:cNvPr id="4" name="Text Placeholder 3"/>
          <p:cNvSpPr>
            <a:spLocks noGrp="1"/>
          </p:cNvSpPr>
          <p:nvPr>
            <p:ph type="body" idx="4294967295"/>
          </p:nvPr>
        </p:nvSpPr>
        <p:spPr>
          <a:xfrm>
            <a:off x="0" y="2118122"/>
            <a:ext cx="3868341" cy="617934"/>
          </a:xfrm>
        </p:spPr>
        <p:txBody>
          <a:bodyPr>
            <a:normAutofit/>
          </a:bodyPr>
          <a:lstStyle/>
          <a:p>
            <a:pPr marL="0" indent="0" algn="ctr">
              <a:buNone/>
            </a:pPr>
            <a:r>
              <a:rPr lang="en-US" sz="2700" b="1" u="sng" dirty="0"/>
              <a:t>Data Types</a:t>
            </a:r>
          </a:p>
        </p:txBody>
      </p:sp>
      <p:sp>
        <p:nvSpPr>
          <p:cNvPr id="3" name="Content Placeholder 2"/>
          <p:cNvSpPr>
            <a:spLocks noGrp="1"/>
          </p:cNvSpPr>
          <p:nvPr>
            <p:ph idx="1"/>
          </p:nvPr>
        </p:nvSpPr>
        <p:spPr>
          <a:xfrm>
            <a:off x="457201" y="2736056"/>
            <a:ext cx="4036325" cy="3028950"/>
          </a:xfrm>
        </p:spPr>
        <p:txBody>
          <a:bodyPr/>
          <a:lstStyle/>
          <a:p>
            <a:pPr marL="342900" lvl="1" indent="-342900">
              <a:buBlip>
                <a:blip r:embed="rId3"/>
              </a:buBlip>
            </a:pPr>
            <a:r>
              <a:rPr lang="en-US" dirty="0">
                <a:solidFill>
                  <a:schemeClr val="accent1">
                    <a:lumMod val="50000"/>
                  </a:schemeClr>
                </a:solidFill>
              </a:rPr>
              <a:t>Demographics</a:t>
            </a:r>
          </a:p>
          <a:p>
            <a:pPr marL="342900" lvl="1" indent="-342900">
              <a:buBlip>
                <a:blip r:embed="rId3"/>
              </a:buBlip>
            </a:pPr>
            <a:r>
              <a:rPr lang="en-US" dirty="0">
                <a:solidFill>
                  <a:schemeClr val="accent1">
                    <a:lumMod val="50000"/>
                  </a:schemeClr>
                </a:solidFill>
              </a:rPr>
              <a:t>Fiscal and/or billing </a:t>
            </a:r>
          </a:p>
          <a:p>
            <a:pPr marL="342900" lvl="1" indent="-342900">
              <a:buBlip>
                <a:blip r:embed="rId3"/>
              </a:buBlip>
            </a:pPr>
            <a:r>
              <a:rPr lang="en-US" dirty="0">
                <a:solidFill>
                  <a:schemeClr val="accent1">
                    <a:lumMod val="50000"/>
                  </a:schemeClr>
                </a:solidFill>
              </a:rPr>
              <a:t>Service delivery </a:t>
            </a:r>
          </a:p>
          <a:p>
            <a:endParaRPr lang="en-US" dirty="0"/>
          </a:p>
        </p:txBody>
      </p:sp>
      <p:sp>
        <p:nvSpPr>
          <p:cNvPr id="5" name="Text Placeholder 4"/>
          <p:cNvSpPr>
            <a:spLocks noGrp="1"/>
          </p:cNvSpPr>
          <p:nvPr>
            <p:ph type="body" sz="quarter" idx="4294967295"/>
          </p:nvPr>
        </p:nvSpPr>
        <p:spPr>
          <a:xfrm>
            <a:off x="4799410" y="2118122"/>
            <a:ext cx="3887390" cy="617934"/>
          </a:xfrm>
        </p:spPr>
        <p:txBody>
          <a:bodyPr>
            <a:normAutofit/>
          </a:bodyPr>
          <a:lstStyle/>
          <a:p>
            <a:pPr marL="0" indent="0" algn="ctr">
              <a:buNone/>
            </a:pPr>
            <a:r>
              <a:rPr lang="en-US" sz="2700" b="1" u="sng" dirty="0"/>
              <a:t>Uses for the Data </a:t>
            </a:r>
          </a:p>
        </p:txBody>
      </p:sp>
      <p:sp>
        <p:nvSpPr>
          <p:cNvPr id="6" name="Content Placeholder 5"/>
          <p:cNvSpPr>
            <a:spLocks noGrp="1"/>
          </p:cNvSpPr>
          <p:nvPr>
            <p:ph sz="quarter" idx="4294967295"/>
          </p:nvPr>
        </p:nvSpPr>
        <p:spPr>
          <a:xfrm>
            <a:off x="4950726" y="2736056"/>
            <a:ext cx="3887390" cy="2763441"/>
          </a:xfrm>
        </p:spPr>
        <p:txBody>
          <a:bodyPr>
            <a:normAutofit/>
          </a:bodyPr>
          <a:lstStyle/>
          <a:p>
            <a:pPr marL="342900" lvl="1" indent="-342900">
              <a:buBlip>
                <a:blip r:embed="rId3"/>
              </a:buBlip>
            </a:pPr>
            <a:r>
              <a:rPr lang="en-US" dirty="0">
                <a:solidFill>
                  <a:schemeClr val="accent1">
                    <a:lumMod val="50000"/>
                  </a:schemeClr>
                </a:solidFill>
              </a:rPr>
              <a:t>Budgeting </a:t>
            </a:r>
          </a:p>
          <a:p>
            <a:pPr marL="342900" lvl="1" indent="-342900">
              <a:buBlip>
                <a:blip r:embed="rId3"/>
              </a:buBlip>
            </a:pPr>
            <a:r>
              <a:rPr lang="en-US" dirty="0">
                <a:solidFill>
                  <a:schemeClr val="accent1">
                    <a:lumMod val="50000"/>
                  </a:schemeClr>
                </a:solidFill>
              </a:rPr>
              <a:t>Determining state hiring needs for service providers</a:t>
            </a:r>
          </a:p>
          <a:p>
            <a:pPr marL="342900" lvl="1" indent="-342900">
              <a:buBlip>
                <a:blip r:embed="rId3"/>
              </a:buBlip>
            </a:pPr>
            <a:r>
              <a:rPr lang="en-US" dirty="0">
                <a:solidFill>
                  <a:schemeClr val="accent1">
                    <a:lumMod val="50000"/>
                  </a:schemeClr>
                </a:solidFill>
              </a:rPr>
              <a:t>Managing day-to-day operations of the program at multiple levels</a:t>
            </a:r>
          </a:p>
          <a:p>
            <a:endParaRPr lang="en-US" dirty="0"/>
          </a:p>
        </p:txBody>
      </p:sp>
    </p:spTree>
    <p:extLst>
      <p:ext uri="{BB962C8B-B14F-4D97-AF65-F5344CB8AC3E}">
        <p14:creationId xmlns:p14="http://schemas.microsoft.com/office/powerpoint/2010/main" val="26543079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txBox="1">
            <a:spLocks/>
          </p:cNvSpPr>
          <p:nvPr/>
        </p:nvSpPr>
        <p:spPr>
          <a:xfrm>
            <a:off x="457200" y="632764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Century Gothic" panose="020B0502020202020204" pitchFamily="34" charset="0"/>
              </a:rPr>
              <a:t>45</a:t>
            </a:r>
            <a:endParaRPr lang="en-US" dirty="0">
              <a:latin typeface="Century Gothic" panose="020B0502020202020204" pitchFamily="34" charset="0"/>
            </a:endParaRPr>
          </a:p>
        </p:txBody>
      </p:sp>
      <p:sp>
        <p:nvSpPr>
          <p:cNvPr id="2" name="Title 1"/>
          <p:cNvSpPr>
            <a:spLocks noGrp="1"/>
          </p:cNvSpPr>
          <p:nvPr>
            <p:ph type="title"/>
          </p:nvPr>
        </p:nvSpPr>
        <p:spPr/>
        <p:txBody>
          <a:bodyPr>
            <a:noAutofit/>
          </a:bodyPr>
          <a:lstStyle/>
          <a:p>
            <a:pPr lvl="0"/>
            <a:r>
              <a:rPr lang="en-US" sz="4400" b="0" dirty="0" smtClean="0"/>
              <a:t>Types of Data</a:t>
            </a:r>
            <a:r>
              <a:rPr lang="en-US" sz="4400" b="0" dirty="0"/>
              <a:t>: </a:t>
            </a:r>
            <a:r>
              <a:rPr lang="en-US" sz="4400" b="0" dirty="0" smtClean="0"/>
              <a:t>                              Accountability for Results</a:t>
            </a:r>
            <a:endParaRPr lang="en-US" sz="4400" b="0" dirty="0"/>
          </a:p>
        </p:txBody>
      </p:sp>
      <p:sp>
        <p:nvSpPr>
          <p:cNvPr id="4" name="Text Placeholder 3"/>
          <p:cNvSpPr>
            <a:spLocks noGrp="1"/>
          </p:cNvSpPr>
          <p:nvPr>
            <p:ph type="body" idx="4294967295"/>
          </p:nvPr>
        </p:nvSpPr>
        <p:spPr>
          <a:xfrm>
            <a:off x="0" y="2118122"/>
            <a:ext cx="3868341" cy="617934"/>
          </a:xfrm>
        </p:spPr>
        <p:txBody>
          <a:bodyPr>
            <a:normAutofit/>
          </a:bodyPr>
          <a:lstStyle/>
          <a:p>
            <a:pPr marL="0" indent="0" algn="ctr">
              <a:buNone/>
            </a:pPr>
            <a:r>
              <a:rPr lang="en-US" sz="2700" b="1" u="sng" dirty="0"/>
              <a:t>Data Types</a:t>
            </a:r>
          </a:p>
        </p:txBody>
      </p:sp>
      <p:sp>
        <p:nvSpPr>
          <p:cNvPr id="3" name="Content Placeholder 2"/>
          <p:cNvSpPr>
            <a:spLocks noGrp="1"/>
          </p:cNvSpPr>
          <p:nvPr>
            <p:ph idx="1"/>
          </p:nvPr>
        </p:nvSpPr>
        <p:spPr>
          <a:xfrm>
            <a:off x="457201" y="2736056"/>
            <a:ext cx="4036325" cy="3028950"/>
          </a:xfrm>
        </p:spPr>
        <p:txBody>
          <a:bodyPr/>
          <a:lstStyle/>
          <a:p>
            <a:pPr marL="342900" lvl="1" indent="-342900">
              <a:buBlip>
                <a:blip r:embed="rId3"/>
              </a:buBlip>
            </a:pPr>
            <a:r>
              <a:rPr lang="en-US" dirty="0">
                <a:solidFill>
                  <a:schemeClr val="accent1">
                    <a:lumMod val="50000"/>
                  </a:schemeClr>
                </a:solidFill>
              </a:rPr>
              <a:t>Child outcomes</a:t>
            </a:r>
          </a:p>
          <a:p>
            <a:pPr marL="342900" lvl="1" indent="-342900">
              <a:buBlip>
                <a:blip r:embed="rId3"/>
              </a:buBlip>
            </a:pPr>
            <a:r>
              <a:rPr lang="en-US" dirty="0">
                <a:solidFill>
                  <a:schemeClr val="accent1">
                    <a:lumMod val="50000"/>
                  </a:schemeClr>
                </a:solidFill>
              </a:rPr>
              <a:t>Family </a:t>
            </a:r>
            <a:r>
              <a:rPr lang="en-US" dirty="0" smtClean="0">
                <a:solidFill>
                  <a:schemeClr val="accent1">
                    <a:lumMod val="50000"/>
                  </a:schemeClr>
                </a:solidFill>
              </a:rPr>
              <a:t>outcomes</a:t>
            </a:r>
          </a:p>
          <a:p>
            <a:pPr marL="342900" lvl="1" indent="-342900">
              <a:buBlip>
                <a:blip r:embed="rId3"/>
              </a:buBlip>
            </a:pPr>
            <a:r>
              <a:rPr lang="en-US" dirty="0" smtClean="0">
                <a:solidFill>
                  <a:schemeClr val="accent1">
                    <a:lumMod val="50000"/>
                  </a:schemeClr>
                </a:solidFill>
              </a:rPr>
              <a:t>Natural/Least Restrictive Environment (LRE)</a:t>
            </a:r>
            <a:endParaRPr lang="en-US" dirty="0"/>
          </a:p>
        </p:txBody>
      </p:sp>
      <p:sp>
        <p:nvSpPr>
          <p:cNvPr id="5" name="Text Placeholder 4"/>
          <p:cNvSpPr>
            <a:spLocks noGrp="1"/>
          </p:cNvSpPr>
          <p:nvPr>
            <p:ph type="body" sz="quarter" idx="4294967295"/>
          </p:nvPr>
        </p:nvSpPr>
        <p:spPr>
          <a:xfrm>
            <a:off x="4799410" y="2118122"/>
            <a:ext cx="3887390" cy="617934"/>
          </a:xfrm>
        </p:spPr>
        <p:txBody>
          <a:bodyPr>
            <a:normAutofit/>
          </a:bodyPr>
          <a:lstStyle/>
          <a:p>
            <a:pPr marL="0" indent="0" algn="ctr">
              <a:buNone/>
            </a:pPr>
            <a:r>
              <a:rPr lang="en-US" sz="2700" b="1" u="sng" dirty="0"/>
              <a:t>Uses for the Data </a:t>
            </a:r>
          </a:p>
        </p:txBody>
      </p:sp>
      <p:sp>
        <p:nvSpPr>
          <p:cNvPr id="6" name="Content Placeholder 5"/>
          <p:cNvSpPr>
            <a:spLocks noGrp="1"/>
          </p:cNvSpPr>
          <p:nvPr>
            <p:ph sz="quarter" idx="4294967295"/>
          </p:nvPr>
        </p:nvSpPr>
        <p:spPr>
          <a:xfrm>
            <a:off x="4950726" y="2736056"/>
            <a:ext cx="3887390" cy="3028950"/>
          </a:xfrm>
        </p:spPr>
        <p:txBody>
          <a:bodyPr>
            <a:noAutofit/>
          </a:bodyPr>
          <a:lstStyle/>
          <a:p>
            <a:r>
              <a:rPr lang="en-US" sz="2400" b="1" dirty="0" smtClean="0">
                <a:solidFill>
                  <a:srgbClr val="39B54A"/>
                </a:solidFill>
              </a:rPr>
              <a:t>Show that programs are making a difference for children and families</a:t>
            </a:r>
          </a:p>
          <a:p>
            <a:r>
              <a:rPr lang="en-US" sz="2400" dirty="0" smtClean="0">
                <a:solidFill>
                  <a:srgbClr val="154578"/>
                </a:solidFill>
              </a:rPr>
              <a:t>Monitor state compliance with federal regulations</a:t>
            </a:r>
            <a:endParaRPr lang="en-US" sz="2400" dirty="0">
              <a:solidFill>
                <a:srgbClr val="154578"/>
              </a:solidFill>
            </a:endParaRPr>
          </a:p>
        </p:txBody>
      </p:sp>
    </p:spTree>
    <p:extLst>
      <p:ext uri="{BB962C8B-B14F-4D97-AF65-F5344CB8AC3E}">
        <p14:creationId xmlns:p14="http://schemas.microsoft.com/office/powerpoint/2010/main" val="28343568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txBox="1">
            <a:spLocks/>
          </p:cNvSpPr>
          <p:nvPr/>
        </p:nvSpPr>
        <p:spPr>
          <a:xfrm>
            <a:off x="457200" y="632764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Century Gothic" panose="020B0502020202020204" pitchFamily="34" charset="0"/>
              </a:rPr>
              <a:t>46</a:t>
            </a:r>
            <a:endParaRPr lang="en-US" dirty="0">
              <a:latin typeface="Century Gothic" panose="020B0502020202020204" pitchFamily="34" charset="0"/>
            </a:endParaRPr>
          </a:p>
        </p:txBody>
      </p:sp>
      <p:sp>
        <p:nvSpPr>
          <p:cNvPr id="3" name="Title 2"/>
          <p:cNvSpPr>
            <a:spLocks noGrp="1"/>
          </p:cNvSpPr>
          <p:nvPr>
            <p:ph type="title"/>
          </p:nvPr>
        </p:nvSpPr>
        <p:spPr>
          <a:xfrm>
            <a:off x="457200" y="274638"/>
            <a:ext cx="1143000" cy="5211762"/>
          </a:xfrm>
        </p:spPr>
        <p:txBody>
          <a:bodyPr vert="vert270">
            <a:noAutofit/>
          </a:bodyPr>
          <a:lstStyle/>
          <a:p>
            <a:pPr algn="ctr"/>
            <a:r>
              <a:rPr lang="en-US" sz="4400" b="0" dirty="0" smtClean="0"/>
              <a:t>Data Product for Policymakers</a:t>
            </a:r>
            <a:endParaRPr lang="en-US" sz="4400" b="0" dirty="0"/>
          </a:p>
        </p:txBody>
      </p:sp>
      <p:pic>
        <p:nvPicPr>
          <p:cNvPr id="4" name="Picture 3" descr="An image of Marylands Statewide Birth to K legislative booklet."/>
          <p:cNvPicPr>
            <a:picLocks noChangeAspect="1"/>
          </p:cNvPicPr>
          <p:nvPr/>
        </p:nvPicPr>
        <p:blipFill>
          <a:blip r:embed="rId3"/>
          <a:stretch>
            <a:fillRect/>
          </a:stretch>
        </p:blipFill>
        <p:spPr>
          <a:xfrm>
            <a:off x="3581400" y="0"/>
            <a:ext cx="3733800" cy="5966536"/>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2209800" y="6179012"/>
            <a:ext cx="5257800" cy="738664"/>
          </a:xfrm>
          <a:prstGeom prst="rect">
            <a:avLst/>
          </a:prstGeom>
        </p:spPr>
        <p:txBody>
          <a:bodyPr wrap="square">
            <a:spAutoFit/>
          </a:bodyPr>
          <a:lstStyle/>
          <a:p>
            <a:r>
              <a:rPr lang="en-US" sz="1400" dirty="0" smtClean="0"/>
              <a:t>Posted with permission from MD State Dept. of Ed. on DaSy website: </a:t>
            </a:r>
            <a:r>
              <a:rPr lang="en-US" sz="1400" dirty="0" smtClean="0">
                <a:hlinkClick r:id="rId4"/>
              </a:rPr>
              <a:t>http</a:t>
            </a:r>
            <a:r>
              <a:rPr lang="en-US" sz="1400" dirty="0">
                <a:hlinkClick r:id="rId4"/>
              </a:rPr>
              <a:t>://</a:t>
            </a:r>
            <a:r>
              <a:rPr lang="en-US" sz="1400" dirty="0" smtClean="0">
                <a:hlinkClick r:id="rId4"/>
              </a:rPr>
              <a:t>dasycenter.sri.com/downloads/DaSy_papers/Birth_Five_Legislative_Booklet_2016.pdf</a:t>
            </a:r>
            <a:r>
              <a:rPr lang="en-US" sz="1400" dirty="0" smtClean="0"/>
              <a:t> </a:t>
            </a:r>
            <a:endParaRPr lang="en-US" sz="1400" dirty="0"/>
          </a:p>
        </p:txBody>
      </p:sp>
    </p:spTree>
    <p:extLst>
      <p:ext uri="{BB962C8B-B14F-4D97-AF65-F5344CB8AC3E}">
        <p14:creationId xmlns:p14="http://schemas.microsoft.com/office/powerpoint/2010/main" val="4496722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txBox="1">
            <a:spLocks/>
          </p:cNvSpPr>
          <p:nvPr/>
        </p:nvSpPr>
        <p:spPr>
          <a:xfrm>
            <a:off x="457200" y="632764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Century Gothic" panose="020B0502020202020204" pitchFamily="34" charset="0"/>
              </a:rPr>
              <a:t>47</a:t>
            </a:r>
            <a:endParaRPr lang="en-US" dirty="0">
              <a:latin typeface="Century Gothic" panose="020B0502020202020204" pitchFamily="34" charset="0"/>
            </a:endParaRPr>
          </a:p>
        </p:txBody>
      </p:sp>
      <p:sp>
        <p:nvSpPr>
          <p:cNvPr id="3" name="Title 2"/>
          <p:cNvSpPr>
            <a:spLocks noGrp="1"/>
          </p:cNvSpPr>
          <p:nvPr>
            <p:ph type="title"/>
          </p:nvPr>
        </p:nvSpPr>
        <p:spPr/>
        <p:txBody>
          <a:bodyPr>
            <a:noAutofit/>
          </a:bodyPr>
          <a:lstStyle/>
          <a:p>
            <a:r>
              <a:rPr lang="en-US" sz="4400" b="0" dirty="0" smtClean="0"/>
              <a:t>Families Asking </a:t>
            </a:r>
            <a:r>
              <a:rPr lang="en-US" sz="4400" b="0" dirty="0"/>
              <a:t>Questions </a:t>
            </a:r>
            <a:r>
              <a:rPr lang="en-US" sz="4400" b="0" dirty="0" smtClean="0"/>
              <a:t>About State-Level </a:t>
            </a:r>
            <a:r>
              <a:rPr lang="en-US" sz="4400" b="0" dirty="0"/>
              <a:t>Data</a:t>
            </a:r>
          </a:p>
        </p:txBody>
      </p:sp>
      <p:sp>
        <p:nvSpPr>
          <p:cNvPr id="2" name="Content Placeholder 1"/>
          <p:cNvSpPr>
            <a:spLocks noGrp="1"/>
          </p:cNvSpPr>
          <p:nvPr>
            <p:ph idx="1"/>
          </p:nvPr>
        </p:nvSpPr>
        <p:spPr>
          <a:xfrm>
            <a:off x="457200" y="1600200"/>
            <a:ext cx="8229600" cy="4495799"/>
          </a:xfrm>
        </p:spPr>
        <p:txBody>
          <a:bodyPr/>
          <a:lstStyle/>
          <a:p>
            <a:r>
              <a:rPr lang="en-US" sz="2400" dirty="0" smtClean="0"/>
              <a:t>What process does the state have in place for </a:t>
            </a:r>
            <a:r>
              <a:rPr lang="en-US" sz="2400" dirty="0"/>
              <a:t>ensuring the completeness and accuracy of the data? </a:t>
            </a:r>
          </a:p>
          <a:p>
            <a:r>
              <a:rPr lang="en-US" sz="2400" dirty="0" smtClean="0"/>
              <a:t>What method(s) does the state use for gathering data from locals? Is it effective and efficient? </a:t>
            </a:r>
          </a:p>
          <a:p>
            <a:r>
              <a:rPr lang="en-US" sz="2400" dirty="0" smtClean="0"/>
              <a:t>Do the data show </a:t>
            </a:r>
            <a:r>
              <a:rPr lang="en-US" sz="2400" dirty="0"/>
              <a:t>trends that are useful in determining the root cause(s) of </a:t>
            </a:r>
            <a:r>
              <a:rPr lang="en-US" sz="2400" dirty="0" smtClean="0"/>
              <a:t>any </a:t>
            </a:r>
            <a:r>
              <a:rPr lang="en-US" sz="2400" dirty="0"/>
              <a:t>performance issue</a:t>
            </a:r>
            <a:r>
              <a:rPr lang="en-US" sz="2400" dirty="0" smtClean="0"/>
              <a:t>?</a:t>
            </a:r>
          </a:p>
          <a:p>
            <a:pPr lvl="1"/>
            <a:r>
              <a:rPr lang="en-US" sz="2000" dirty="0" smtClean="0"/>
              <a:t>Do locals have </a:t>
            </a:r>
            <a:r>
              <a:rPr lang="en-US" sz="2000" dirty="0"/>
              <a:t>adequate numbers of qualified personnel?  If not, why not</a:t>
            </a:r>
            <a:r>
              <a:rPr lang="en-US" sz="2000" dirty="0" smtClean="0"/>
              <a:t>?</a:t>
            </a:r>
          </a:p>
          <a:p>
            <a:pPr lvl="1"/>
            <a:r>
              <a:rPr lang="en-US" sz="2000" dirty="0" smtClean="0"/>
              <a:t>Does the state provide </a:t>
            </a:r>
            <a:r>
              <a:rPr lang="en-US" sz="2000" dirty="0"/>
              <a:t>training and technical assistance </a:t>
            </a:r>
            <a:r>
              <a:rPr lang="en-US" sz="2000" dirty="0" smtClean="0"/>
              <a:t>to meet </a:t>
            </a:r>
            <a:r>
              <a:rPr lang="en-US" sz="2000" dirty="0"/>
              <a:t>the needs of the </a:t>
            </a:r>
            <a:r>
              <a:rPr lang="en-US" sz="2000" dirty="0" smtClean="0"/>
              <a:t>local staff </a:t>
            </a:r>
            <a:r>
              <a:rPr lang="en-US" sz="2000" dirty="0"/>
              <a:t>in relation to </a:t>
            </a:r>
            <a:r>
              <a:rPr lang="en-US" sz="2000" dirty="0" smtClean="0"/>
              <a:t>the data (e.g., social-emotional evidence-based practices related to Child Outcome #2)?</a:t>
            </a:r>
            <a:endParaRPr lang="en-US" sz="2000" dirty="0"/>
          </a:p>
          <a:p>
            <a:pPr lvl="1"/>
            <a:endParaRPr lang="en-US" dirty="0"/>
          </a:p>
          <a:p>
            <a:endParaRPr lang="en-US" dirty="0"/>
          </a:p>
          <a:p>
            <a:pPr marL="0" indent="0">
              <a:buNone/>
            </a:pPr>
            <a:endParaRPr lang="en-US" dirty="0"/>
          </a:p>
        </p:txBody>
      </p:sp>
    </p:spTree>
    <p:extLst>
      <p:ext uri="{BB962C8B-B14F-4D97-AF65-F5344CB8AC3E}">
        <p14:creationId xmlns:p14="http://schemas.microsoft.com/office/powerpoint/2010/main" val="8111979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B2897048-00E0-47FB-B07B-F36BBE8AF579}" type="slidenum">
              <a:rPr lang="en-US" smtClean="0"/>
              <a:pPr/>
              <a:t>49</a:t>
            </a:fld>
            <a:endParaRPr lang="en-US" dirty="0"/>
          </a:p>
        </p:txBody>
      </p:sp>
      <p:sp>
        <p:nvSpPr>
          <p:cNvPr id="4" name="Title 3"/>
          <p:cNvSpPr>
            <a:spLocks noGrp="1"/>
          </p:cNvSpPr>
          <p:nvPr>
            <p:ph type="title"/>
          </p:nvPr>
        </p:nvSpPr>
        <p:spPr/>
        <p:txBody>
          <a:bodyPr>
            <a:normAutofit/>
          </a:bodyPr>
          <a:lstStyle/>
          <a:p>
            <a:r>
              <a:rPr lang="en-US" dirty="0" smtClean="0"/>
              <a:t>A Parent’s Perspective</a:t>
            </a:r>
            <a:endParaRPr lang="en-US" dirty="0"/>
          </a:p>
        </p:txBody>
      </p:sp>
      <p:pic>
        <p:nvPicPr>
          <p:cNvPr id="2" name="Picture Placeholder 1" descr="&quot; &quot;"/>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5324" r="5324"/>
          <a:stretch>
            <a:fillRect/>
          </a:stretch>
        </p:blipFill>
        <p:spPr>
          <a:xfrm>
            <a:off x="2133600" y="2286000"/>
            <a:ext cx="4495800" cy="3354388"/>
          </a:xfrm>
        </p:spPr>
      </p:pic>
    </p:spTree>
    <p:extLst>
      <p:ext uri="{BB962C8B-B14F-4D97-AF65-F5344CB8AC3E}">
        <p14:creationId xmlns:p14="http://schemas.microsoft.com/office/powerpoint/2010/main" val="2798596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2897048-00E0-47FB-B07B-F36BBE8AF579}" type="slidenum">
              <a:rPr lang="en-US" smtClean="0"/>
              <a:pPr/>
              <a:t>5</a:t>
            </a:fld>
            <a:endParaRPr lang="en-US" dirty="0"/>
          </a:p>
        </p:txBody>
      </p:sp>
      <p:sp>
        <p:nvSpPr>
          <p:cNvPr id="4" name="Title 3"/>
          <p:cNvSpPr>
            <a:spLocks noGrp="1"/>
          </p:cNvSpPr>
          <p:nvPr>
            <p:ph type="title"/>
          </p:nvPr>
        </p:nvSpPr>
        <p:spPr/>
        <p:txBody>
          <a:bodyPr>
            <a:normAutofit/>
          </a:bodyPr>
          <a:lstStyle/>
          <a:p>
            <a:r>
              <a:rPr lang="en-US" sz="4400" b="0" dirty="0" smtClean="0"/>
              <a:t>Comfort Level with Data</a:t>
            </a:r>
            <a:endParaRPr lang="en-US" sz="4400" b="0" dirty="0"/>
          </a:p>
        </p:txBody>
      </p:sp>
      <p:sp>
        <p:nvSpPr>
          <p:cNvPr id="13" name="Content Placeholder 4"/>
          <p:cNvSpPr txBox="1">
            <a:spLocks/>
          </p:cNvSpPr>
          <p:nvPr/>
        </p:nvSpPr>
        <p:spPr>
          <a:xfrm>
            <a:off x="228600" y="1752601"/>
            <a:ext cx="8763000" cy="2285999"/>
          </a:xfrm>
          <a:prstGeom prst="rect">
            <a:avLst/>
          </a:prstGeom>
        </p:spPr>
        <p:txBody>
          <a:bodyPr/>
          <a:lstStyle>
            <a:lvl1pPr marL="342900" indent="-342900" algn="l" defTabSz="914400" rtl="0" eaLnBrk="1" latinLnBrk="0" hangingPunct="1">
              <a:spcBef>
                <a:spcPct val="20000"/>
              </a:spcBef>
              <a:buClr>
                <a:srgbClr val="ED3532"/>
              </a:buClr>
              <a:buFontTx/>
              <a:buBlip>
                <a:blip r:embed="rId3"/>
              </a:buBlip>
              <a:defRPr sz="2800" kern="1200">
                <a:solidFill>
                  <a:srgbClr val="154578"/>
                </a:solidFill>
                <a:latin typeface="+mn-lt"/>
                <a:ea typeface="+mn-ea"/>
                <a:cs typeface="+mn-cs"/>
              </a:defRPr>
            </a:lvl1pPr>
            <a:lvl2pPr marL="742950" indent="-285750" algn="l" defTabSz="914400" rtl="0" eaLnBrk="1" latinLnBrk="0" hangingPunct="1">
              <a:spcBef>
                <a:spcPct val="20000"/>
              </a:spcBef>
              <a:buClr>
                <a:srgbClr val="ED3532"/>
              </a:buClr>
              <a:buFont typeface="Calibri" panose="020F0502020204030204" pitchFamily="34" charset="0"/>
              <a:buChar char="–"/>
              <a:defRPr sz="2400" kern="1200">
                <a:solidFill>
                  <a:srgbClr val="154578"/>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dirty="0" smtClean="0"/>
              <a:t>            1.                                              2.                                </a:t>
            </a:r>
            <a:endParaRPr lang="en-US" dirty="0"/>
          </a:p>
        </p:txBody>
      </p:sp>
      <p:sp>
        <p:nvSpPr>
          <p:cNvPr id="5" name="Content Placeholder 4"/>
          <p:cNvSpPr>
            <a:spLocks noGrp="1"/>
          </p:cNvSpPr>
          <p:nvPr>
            <p:ph idx="1"/>
          </p:nvPr>
        </p:nvSpPr>
        <p:spPr>
          <a:xfrm>
            <a:off x="838200" y="4044229"/>
            <a:ext cx="8229600" cy="2285999"/>
          </a:xfrm>
        </p:spPr>
        <p:txBody>
          <a:bodyPr/>
          <a:lstStyle/>
          <a:p>
            <a:pPr marL="0" indent="0">
              <a:buNone/>
            </a:pPr>
            <a:r>
              <a:rPr lang="en-US" dirty="0" smtClean="0"/>
              <a:t>     3.	  		                    4.                             </a:t>
            </a:r>
            <a:endParaRPr lang="en-US" dirty="0"/>
          </a:p>
        </p:txBody>
      </p:sp>
      <p:pic>
        <p:nvPicPr>
          <p:cNvPr id="9" name="Picture 8" descr="Grea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8800" y="1808629"/>
            <a:ext cx="1752600" cy="1507066"/>
          </a:xfrm>
          <a:prstGeom prst="rect">
            <a:avLst/>
          </a:prstGeom>
        </p:spPr>
      </p:pic>
      <p:pic>
        <p:nvPicPr>
          <p:cNvPr id="12" name="Picture 11" descr="Confus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0137" y="1619416"/>
            <a:ext cx="1473407" cy="1837370"/>
          </a:xfrm>
          <a:prstGeom prst="rect">
            <a:avLst/>
          </a:prstGeom>
        </p:spPr>
      </p:pic>
      <p:pic>
        <p:nvPicPr>
          <p:cNvPr id="8" name="Picture 7" descr="Unsur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35956" y="4236727"/>
            <a:ext cx="1538287" cy="1538287"/>
          </a:xfrm>
          <a:prstGeom prst="rect">
            <a:avLst/>
          </a:prstGeom>
        </p:spPr>
      </p:pic>
      <p:pic>
        <p:nvPicPr>
          <p:cNvPr id="10" name="Picture 9" descr="Dislik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10540" y="4191998"/>
            <a:ext cx="1752600" cy="1654016"/>
          </a:xfrm>
          <a:prstGeom prst="rect">
            <a:avLst/>
          </a:prstGeom>
        </p:spPr>
      </p:pic>
      <p:sp>
        <p:nvSpPr>
          <p:cNvPr id="16" name="TextBox 15"/>
          <p:cNvSpPr txBox="1"/>
          <p:nvPr/>
        </p:nvSpPr>
        <p:spPr>
          <a:xfrm>
            <a:off x="2372096" y="6524497"/>
            <a:ext cx="2895600" cy="307777"/>
          </a:xfrm>
          <a:prstGeom prst="rect">
            <a:avLst/>
          </a:prstGeom>
          <a:noFill/>
        </p:spPr>
        <p:txBody>
          <a:bodyPr wrap="square" rtlCol="0">
            <a:spAutoFit/>
          </a:bodyPr>
          <a:lstStyle/>
          <a:p>
            <a:r>
              <a:rPr lang="en-US" sz="1400" dirty="0" smtClean="0"/>
              <a:t>Photo Sources: Google Image Search</a:t>
            </a:r>
            <a:endParaRPr lang="en-US" sz="1400" dirty="0"/>
          </a:p>
        </p:txBody>
      </p:sp>
    </p:spTree>
    <p:extLst>
      <p:ext uri="{BB962C8B-B14F-4D97-AF65-F5344CB8AC3E}">
        <p14:creationId xmlns:p14="http://schemas.microsoft.com/office/powerpoint/2010/main" val="23674812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50</a:t>
            </a:fld>
            <a:endParaRPr lang="en-US" dirty="0"/>
          </a:p>
        </p:txBody>
      </p:sp>
      <p:sp>
        <p:nvSpPr>
          <p:cNvPr id="2" name="Title 1"/>
          <p:cNvSpPr>
            <a:spLocks noGrp="1"/>
          </p:cNvSpPr>
          <p:nvPr>
            <p:ph type="title"/>
          </p:nvPr>
        </p:nvSpPr>
        <p:spPr/>
        <p:txBody>
          <a:bodyPr>
            <a:normAutofit/>
          </a:bodyPr>
          <a:lstStyle/>
          <a:p>
            <a:r>
              <a:rPr lang="en-US" sz="4400" b="0" dirty="0" smtClean="0"/>
              <a:t>Be an Accurate Guide</a:t>
            </a:r>
            <a:endParaRPr lang="en-US" sz="4400" b="0" dirty="0"/>
          </a:p>
        </p:txBody>
      </p:sp>
      <p:pic>
        <p:nvPicPr>
          <p:cNvPr id="4" name="Content Placeholder 3" descr="&quot; &quo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7585" y="1676400"/>
            <a:ext cx="7488830" cy="4279332"/>
          </a:xfrm>
        </p:spPr>
      </p:pic>
    </p:spTree>
    <p:extLst>
      <p:ext uri="{BB962C8B-B14F-4D97-AF65-F5344CB8AC3E}">
        <p14:creationId xmlns:p14="http://schemas.microsoft.com/office/powerpoint/2010/main" val="20482000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2897048-00E0-47FB-B07B-F36BBE8AF579}" type="slidenum">
              <a:rPr lang="en-US" smtClean="0"/>
              <a:pPr/>
              <a:t>51</a:t>
            </a:fld>
            <a:endParaRPr lang="en-US" dirty="0"/>
          </a:p>
        </p:txBody>
      </p:sp>
      <p:pic>
        <p:nvPicPr>
          <p:cNvPr id="1026" name="Picture 2" descr="&quot; &qu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200" y="457200"/>
            <a:ext cx="7162800" cy="5490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3304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52</a:t>
            </a:fld>
            <a:endParaRPr lang="en-US" dirty="0"/>
          </a:p>
        </p:txBody>
      </p:sp>
      <p:sp>
        <p:nvSpPr>
          <p:cNvPr id="2" name="Title 1"/>
          <p:cNvSpPr>
            <a:spLocks noGrp="1"/>
          </p:cNvSpPr>
          <p:nvPr>
            <p:ph type="title"/>
          </p:nvPr>
        </p:nvSpPr>
        <p:spPr/>
        <p:txBody>
          <a:bodyPr>
            <a:normAutofit/>
          </a:bodyPr>
          <a:lstStyle/>
          <a:p>
            <a:r>
              <a:rPr lang="en-US" sz="4400" b="0" dirty="0" smtClean="0"/>
              <a:t>Shape Your Role</a:t>
            </a:r>
            <a:endParaRPr lang="en-US" sz="4400" b="0" dirty="0"/>
          </a:p>
        </p:txBody>
      </p:sp>
      <p:sp>
        <p:nvSpPr>
          <p:cNvPr id="3" name="Content Placeholder 2"/>
          <p:cNvSpPr>
            <a:spLocks noGrp="1"/>
          </p:cNvSpPr>
          <p:nvPr>
            <p:ph idx="1"/>
          </p:nvPr>
        </p:nvSpPr>
        <p:spPr>
          <a:xfrm>
            <a:off x="304800" y="1739722"/>
            <a:ext cx="3657600" cy="3682822"/>
          </a:xfrm>
        </p:spPr>
        <p:txBody>
          <a:bodyPr/>
          <a:lstStyle/>
          <a:p>
            <a:pPr marL="0" indent="0" algn="ctr">
              <a:buNone/>
            </a:pPr>
            <a:r>
              <a:rPr lang="en-US" sz="3600" dirty="0" smtClean="0"/>
              <a:t>What is the family’s role in data collection, e.g.,</a:t>
            </a:r>
            <a:r>
              <a:rPr lang="en-US" sz="3600" dirty="0"/>
              <a:t> </a:t>
            </a:r>
            <a:r>
              <a:rPr lang="en-US" sz="3600" dirty="0" smtClean="0"/>
              <a:t>completing the family outcomes survey?</a:t>
            </a:r>
          </a:p>
          <a:p>
            <a:pPr marL="457200" lvl="1" indent="0">
              <a:buNone/>
            </a:pPr>
            <a:endParaRPr lang="en-US" dirty="0" smtClean="0"/>
          </a:p>
          <a:p>
            <a:pPr marL="457200" lvl="1" indent="0">
              <a:buNone/>
            </a:pPr>
            <a:endParaRPr lang="en-US" dirty="0"/>
          </a:p>
        </p:txBody>
      </p:sp>
      <p:pic>
        <p:nvPicPr>
          <p:cNvPr id="4" name="Picture 3" descr="Screenshot of the family outcomes survey"/>
          <p:cNvPicPr>
            <a:picLocks noChangeAspect="1"/>
          </p:cNvPicPr>
          <p:nvPr/>
        </p:nvPicPr>
        <p:blipFill>
          <a:blip r:embed="rId3"/>
          <a:stretch>
            <a:fillRect/>
          </a:stretch>
        </p:blipFill>
        <p:spPr>
          <a:xfrm>
            <a:off x="4191000" y="1701622"/>
            <a:ext cx="4314763" cy="42844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611368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53</a:t>
            </a:fld>
            <a:endParaRPr lang="en-US" dirty="0"/>
          </a:p>
        </p:txBody>
      </p:sp>
      <p:sp>
        <p:nvSpPr>
          <p:cNvPr id="2" name="Title 1"/>
          <p:cNvSpPr>
            <a:spLocks noGrp="1"/>
          </p:cNvSpPr>
          <p:nvPr>
            <p:ph type="title"/>
          </p:nvPr>
        </p:nvSpPr>
        <p:spPr/>
        <p:txBody>
          <a:bodyPr>
            <a:normAutofit/>
          </a:bodyPr>
          <a:lstStyle/>
          <a:p>
            <a:r>
              <a:rPr lang="en-US" sz="4400" b="0" dirty="0" smtClean="0"/>
              <a:t>What if….</a:t>
            </a:r>
            <a:endParaRPr lang="en-US" sz="4400" b="0" dirty="0"/>
          </a:p>
        </p:txBody>
      </p:sp>
      <p:sp>
        <p:nvSpPr>
          <p:cNvPr id="4" name="TextBox 3"/>
          <p:cNvSpPr txBox="1"/>
          <p:nvPr/>
        </p:nvSpPr>
        <p:spPr>
          <a:xfrm>
            <a:off x="609600" y="1656913"/>
            <a:ext cx="8153400" cy="1200329"/>
          </a:xfrm>
          <a:prstGeom prst="rect">
            <a:avLst/>
          </a:prstGeom>
          <a:noFill/>
        </p:spPr>
        <p:txBody>
          <a:bodyPr wrap="square" rtlCol="0">
            <a:spAutoFit/>
          </a:bodyPr>
          <a:lstStyle/>
          <a:p>
            <a:pPr lvl="0" algn="ctr">
              <a:spcBef>
                <a:spcPct val="20000"/>
              </a:spcBef>
            </a:pPr>
            <a:r>
              <a:rPr lang="en-US" sz="3600" dirty="0" smtClean="0">
                <a:solidFill>
                  <a:srgbClr val="154578"/>
                </a:solidFill>
                <a:latin typeface="Segoe UI" panose="020B0502040204020203" pitchFamily="34" charset="0"/>
                <a:ea typeface="Segoe UI" panose="020B0502040204020203" pitchFamily="34" charset="0"/>
                <a:cs typeface="Segoe UI" panose="020B0502040204020203" pitchFamily="34" charset="0"/>
              </a:rPr>
              <a:t>School districts developed and shared</a:t>
            </a:r>
            <a:br>
              <a:rPr lang="en-US" sz="3600" dirty="0" smtClean="0">
                <a:solidFill>
                  <a:srgbClr val="154578"/>
                </a:solidFill>
                <a:latin typeface="Segoe UI" panose="020B0502040204020203" pitchFamily="34" charset="0"/>
                <a:ea typeface="Segoe UI" panose="020B0502040204020203" pitchFamily="34" charset="0"/>
                <a:cs typeface="Segoe UI" panose="020B0502040204020203" pitchFamily="34" charset="0"/>
              </a:rPr>
            </a:br>
            <a:r>
              <a:rPr lang="en-US" sz="3600" dirty="0" smtClean="0">
                <a:solidFill>
                  <a:srgbClr val="154578"/>
                </a:solidFill>
                <a:latin typeface="Segoe UI" panose="020B0502040204020203" pitchFamily="34" charset="0"/>
                <a:ea typeface="Segoe UI" panose="020B0502040204020203" pitchFamily="34" charset="0"/>
                <a:cs typeface="Segoe UI" panose="020B0502040204020203" pitchFamily="34" charset="0"/>
              </a:rPr>
              <a:t>“inclusion report cards?”</a:t>
            </a:r>
          </a:p>
        </p:txBody>
      </p:sp>
      <p:pic>
        <p:nvPicPr>
          <p:cNvPr id="1027" name="Picture 3"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050" y="3058418"/>
            <a:ext cx="4762500" cy="351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8985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2897048-00E0-47FB-B07B-F36BBE8AF579}" type="slidenum">
              <a:rPr lang="en-US" smtClean="0"/>
              <a:pPr/>
              <a:t>54</a:t>
            </a:fld>
            <a:endParaRPr lang="en-US" dirty="0"/>
          </a:p>
        </p:txBody>
      </p:sp>
      <p:sp>
        <p:nvSpPr>
          <p:cNvPr id="5" name="TextBox 4"/>
          <p:cNvSpPr txBox="1"/>
          <p:nvPr/>
        </p:nvSpPr>
        <p:spPr>
          <a:xfrm>
            <a:off x="228600" y="228600"/>
            <a:ext cx="8686800" cy="1323439"/>
          </a:xfrm>
          <a:prstGeom prst="rect">
            <a:avLst/>
          </a:prstGeom>
          <a:noFill/>
        </p:spPr>
        <p:txBody>
          <a:bodyPr wrap="square" rtlCol="0">
            <a:spAutoFit/>
          </a:bodyPr>
          <a:lstStyle/>
          <a:p>
            <a:pPr algn="ctr"/>
            <a:r>
              <a:rPr lang="en-US" sz="2000" dirty="0" smtClean="0">
                <a:solidFill>
                  <a:srgbClr val="C00000"/>
                </a:solidFill>
              </a:rPr>
              <a:t>FOR ILLUSTRATION PURPOSES OF TYPES OF DATA-NOT BASED ON ACTUAL DATA. </a:t>
            </a:r>
          </a:p>
          <a:p>
            <a:pPr algn="ctr"/>
            <a:r>
              <a:rPr lang="en-US" sz="2000" dirty="0" smtClean="0">
                <a:solidFill>
                  <a:prstClr val="black"/>
                </a:solidFill>
              </a:rPr>
              <a:t>THIS GRAPIC DISPLAYS # OF STUDENTS WITH ALL DISABILIITIES AND DEVELOPMENTAL DELAYS BY PERCENTAGE OF TIME SPENT IN THE REGULAR CLASSROOM, AND SUBSET OF INTELECUAL DISABILITY/DEVELOPMENTAL DELAY.</a:t>
            </a:r>
            <a:endParaRPr lang="en-US" sz="2000" dirty="0">
              <a:solidFill>
                <a:prstClr val="black"/>
              </a:solidFill>
            </a:endParaRPr>
          </a:p>
        </p:txBody>
      </p:sp>
      <p:graphicFrame>
        <p:nvGraphicFramePr>
          <p:cNvPr id="4" name="Chart 3" descr="60 percent included 80 pecent of day or more spent in classroom. 30 percent of time spent in seperate classrooms. 10 percent of time spent with development delay intellectual disabilities for 80 percent of the day or more"/>
          <p:cNvGraphicFramePr/>
          <p:nvPr>
            <p:extLst>
              <p:ext uri="{D42A27DB-BD31-4B8C-83A1-F6EECF244321}">
                <p14:modId xmlns:p14="http://schemas.microsoft.com/office/powerpoint/2010/main" val="75535227"/>
              </p:ext>
            </p:extLst>
          </p:nvPr>
        </p:nvGraphicFramePr>
        <p:xfrm>
          <a:off x="0" y="1676400"/>
          <a:ext cx="91440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39088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2897048-00E0-47FB-B07B-F36BBE8AF579}" type="slidenum">
              <a:rPr lang="en-US" smtClean="0"/>
              <a:pPr/>
              <a:t>55</a:t>
            </a:fld>
            <a:endParaRPr lang="en-US" dirty="0"/>
          </a:p>
        </p:txBody>
      </p:sp>
      <p:graphicFrame>
        <p:nvGraphicFramePr>
          <p:cNvPr id="4" name="Table 3" descr="Sample of a chart to be used to collect the same data collected in previous chart, which includes number OF STUDENTS WITH ALL DISABILIITIES AND DEVELOPMENTAL DELAYS BY PERCENTAGE OF TIME SPENT IN THE REGULAR CLASSROOM, AND SUBSET OF INTELECUAL DISABILITY/DEVELOPMENTAL DELAY.&#10;"/>
          <p:cNvGraphicFramePr>
            <a:graphicFrameLocks noGrp="1"/>
          </p:cNvGraphicFramePr>
          <p:nvPr>
            <p:extLst>
              <p:ext uri="{D42A27DB-BD31-4B8C-83A1-F6EECF244321}">
                <p14:modId xmlns:p14="http://schemas.microsoft.com/office/powerpoint/2010/main" val="4291206246"/>
              </p:ext>
            </p:extLst>
          </p:nvPr>
        </p:nvGraphicFramePr>
        <p:xfrm>
          <a:off x="304800" y="152400"/>
          <a:ext cx="8534400" cy="5810917"/>
        </p:xfrm>
        <a:graphic>
          <a:graphicData uri="http://schemas.openxmlformats.org/drawingml/2006/table">
            <a:tbl>
              <a:tblPr firstRow="1" bandRow="1">
                <a:tableStyleId>{5C22544A-7EE6-4342-B048-85BDC9FD1C3A}</a:tableStyleId>
              </a:tblPr>
              <a:tblGrid>
                <a:gridCol w="591035">
                  <a:extLst>
                    <a:ext uri="{9D8B030D-6E8A-4147-A177-3AD203B41FA5}">
                      <a16:colId xmlns:a16="http://schemas.microsoft.com/office/drawing/2014/main" val="20000"/>
                    </a:ext>
                  </a:extLst>
                </a:gridCol>
                <a:gridCol w="830239">
                  <a:extLst>
                    <a:ext uri="{9D8B030D-6E8A-4147-A177-3AD203B41FA5}">
                      <a16:colId xmlns:a16="http://schemas.microsoft.com/office/drawing/2014/main" val="20001"/>
                    </a:ext>
                  </a:extLst>
                </a:gridCol>
                <a:gridCol w="870995">
                  <a:extLst>
                    <a:ext uri="{9D8B030D-6E8A-4147-A177-3AD203B41FA5}">
                      <a16:colId xmlns:a16="http://schemas.microsoft.com/office/drawing/2014/main" val="20002"/>
                    </a:ext>
                  </a:extLst>
                </a:gridCol>
                <a:gridCol w="943578">
                  <a:extLst>
                    <a:ext uri="{9D8B030D-6E8A-4147-A177-3AD203B41FA5}">
                      <a16:colId xmlns:a16="http://schemas.microsoft.com/office/drawing/2014/main" val="20003"/>
                    </a:ext>
                  </a:extLst>
                </a:gridCol>
                <a:gridCol w="798412">
                  <a:extLst>
                    <a:ext uri="{9D8B030D-6E8A-4147-A177-3AD203B41FA5}">
                      <a16:colId xmlns:a16="http://schemas.microsoft.com/office/drawing/2014/main" val="20004"/>
                    </a:ext>
                  </a:extLst>
                </a:gridCol>
                <a:gridCol w="1088744">
                  <a:extLst>
                    <a:ext uri="{9D8B030D-6E8A-4147-A177-3AD203B41FA5}">
                      <a16:colId xmlns:a16="http://schemas.microsoft.com/office/drawing/2014/main" val="20005"/>
                    </a:ext>
                  </a:extLst>
                </a:gridCol>
                <a:gridCol w="653246">
                  <a:extLst>
                    <a:ext uri="{9D8B030D-6E8A-4147-A177-3AD203B41FA5}">
                      <a16:colId xmlns:a16="http://schemas.microsoft.com/office/drawing/2014/main" val="20006"/>
                    </a:ext>
                  </a:extLst>
                </a:gridCol>
                <a:gridCol w="943578">
                  <a:extLst>
                    <a:ext uri="{9D8B030D-6E8A-4147-A177-3AD203B41FA5}">
                      <a16:colId xmlns:a16="http://schemas.microsoft.com/office/drawing/2014/main" val="20007"/>
                    </a:ext>
                  </a:extLst>
                </a:gridCol>
                <a:gridCol w="870995">
                  <a:extLst>
                    <a:ext uri="{9D8B030D-6E8A-4147-A177-3AD203B41FA5}">
                      <a16:colId xmlns:a16="http://schemas.microsoft.com/office/drawing/2014/main" val="20008"/>
                    </a:ext>
                  </a:extLst>
                </a:gridCol>
                <a:gridCol w="943578">
                  <a:extLst>
                    <a:ext uri="{9D8B030D-6E8A-4147-A177-3AD203B41FA5}">
                      <a16:colId xmlns:a16="http://schemas.microsoft.com/office/drawing/2014/main" val="20009"/>
                    </a:ext>
                  </a:extLst>
                </a:gridCol>
              </a:tblGrid>
              <a:tr h="545985">
                <a:tc gridSpan="10">
                  <a:txBody>
                    <a:bodyPr/>
                    <a:lstStyle/>
                    <a:p>
                      <a:pPr algn="ctr"/>
                      <a:r>
                        <a:rPr lang="en-US" sz="2400" baseline="0" dirty="0" smtClean="0"/>
                        <a:t>SCHOOL [NAME] [TOTAL SCHOOL POPULATION # HERE]</a:t>
                      </a:r>
                      <a:endParaRPr lang="en-US" sz="2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a:p>
                  </a:txBody>
                  <a:tcPr/>
                </a:tc>
                <a:tc hMerge="1">
                  <a:txBody>
                    <a:bodyPr/>
                    <a:lstStyle/>
                    <a:p>
                      <a:endParaRPr lang="en-US" sz="1400"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pPr algn="ctr"/>
                      <a:endParaRPr lang="en-US" sz="1200" dirty="0"/>
                    </a:p>
                  </a:txBody>
                  <a:tcPr/>
                </a:tc>
                <a:tc hMerge="1">
                  <a:txBody>
                    <a:bodyPr/>
                    <a:lstStyle/>
                    <a:p>
                      <a:pPr algn="ctr"/>
                      <a:endParaRPr lang="en-US" sz="1000" dirty="0"/>
                    </a:p>
                  </a:txBody>
                  <a:tcPr/>
                </a:tc>
                <a:extLst>
                  <a:ext uri="{0D108BD9-81ED-4DB2-BD59-A6C34878D82A}">
                    <a16:rowId xmlns:a16="http://schemas.microsoft.com/office/drawing/2014/main" val="10000"/>
                  </a:ext>
                </a:extLst>
              </a:tr>
              <a:tr h="1026203">
                <a:tc>
                  <a:txBody>
                    <a:bodyPr/>
                    <a:lstStyle/>
                    <a:p>
                      <a:pPr algn="ctr"/>
                      <a:r>
                        <a:rPr lang="en-US" sz="900" b="1" dirty="0" smtClean="0"/>
                        <a:t>AGE/</a:t>
                      </a:r>
                    </a:p>
                    <a:p>
                      <a:pPr algn="ctr"/>
                      <a:r>
                        <a:rPr lang="en-US" sz="900" b="1" dirty="0" smtClean="0"/>
                        <a:t>GRADE</a:t>
                      </a:r>
                      <a:endParaRPr lang="en-US" sz="900" b="1" dirty="0"/>
                    </a:p>
                  </a:txBody>
                  <a:tcPr/>
                </a:tc>
                <a:tc>
                  <a:txBody>
                    <a:bodyPr/>
                    <a:lstStyle/>
                    <a:p>
                      <a:pPr algn="ctr"/>
                      <a:r>
                        <a:rPr lang="en-US" sz="900" b="1" dirty="0" smtClean="0"/>
                        <a:t>TOTAL</a:t>
                      </a:r>
                      <a:r>
                        <a:rPr lang="en-US" sz="900" b="1" baseline="0" dirty="0" smtClean="0"/>
                        <a:t> # </a:t>
                      </a:r>
                      <a:r>
                        <a:rPr lang="en-US" sz="900" b="0" baseline="0" dirty="0" smtClean="0"/>
                        <a:t>STUDENTS WITH DISABILITIES</a:t>
                      </a:r>
                    </a:p>
                  </a:txBody>
                  <a:tcPr/>
                </a:tc>
                <a:tc>
                  <a:txBody>
                    <a:bodyPr/>
                    <a:lstStyle/>
                    <a:p>
                      <a:pPr algn="ctr"/>
                      <a:r>
                        <a:rPr lang="en-US" sz="900" dirty="0" smtClean="0"/>
                        <a:t>TOTAL</a:t>
                      </a:r>
                      <a:r>
                        <a:rPr lang="en-US" sz="900" baseline="0" dirty="0" smtClean="0"/>
                        <a:t> </a:t>
                      </a:r>
                      <a:r>
                        <a:rPr lang="en-US" sz="900" dirty="0" smtClean="0"/>
                        <a:t># </a:t>
                      </a:r>
                    </a:p>
                    <a:p>
                      <a:pPr algn="ctr"/>
                      <a:r>
                        <a:rPr lang="en-US" sz="900" b="1" baseline="0" dirty="0" smtClean="0"/>
                        <a:t>GENERAL ED </a:t>
                      </a:r>
                      <a:r>
                        <a:rPr lang="en-US" sz="900" baseline="0" dirty="0" smtClean="0"/>
                        <a:t>CLASSROOMS 80% OF DAY</a:t>
                      </a:r>
                      <a:endParaRPr lang="en-US" sz="900" dirty="0"/>
                    </a:p>
                  </a:txBody>
                  <a:tcPr/>
                </a:tc>
                <a:tc>
                  <a:txBody>
                    <a:bodyPr/>
                    <a:lstStyle/>
                    <a:p>
                      <a:pPr algn="ctr"/>
                      <a:r>
                        <a:rPr lang="en-US" sz="900" dirty="0" smtClean="0"/>
                        <a:t>#</a:t>
                      </a:r>
                    </a:p>
                    <a:p>
                      <a:pPr algn="ctr"/>
                      <a:r>
                        <a:rPr lang="en-US" sz="900" dirty="0" smtClean="0"/>
                        <a:t>WITH</a:t>
                      </a:r>
                      <a:r>
                        <a:rPr lang="en-US" sz="900" baseline="0" dirty="0" smtClean="0"/>
                        <a:t> </a:t>
                      </a:r>
                      <a:r>
                        <a:rPr lang="en-US" sz="900" b="1" i="1" baseline="0" dirty="0" smtClean="0"/>
                        <a:t>INTELLECTUAL DISABILITIES </a:t>
                      </a:r>
                      <a:r>
                        <a:rPr lang="en-US" sz="900" baseline="0" dirty="0" smtClean="0"/>
                        <a:t>IN </a:t>
                      </a:r>
                      <a:r>
                        <a:rPr lang="en-US" sz="900" b="1" baseline="0" dirty="0" smtClean="0"/>
                        <a:t>GENERAL ED 80% </a:t>
                      </a:r>
                      <a:r>
                        <a:rPr lang="en-US" sz="900" baseline="0" dirty="0" smtClean="0"/>
                        <a:t>OF DAY</a:t>
                      </a:r>
                      <a:endParaRPr lang="en-US" sz="900" dirty="0"/>
                    </a:p>
                  </a:txBody>
                  <a:tcPr/>
                </a:tc>
                <a:tc>
                  <a:txBody>
                    <a:bodyPr/>
                    <a:lstStyle/>
                    <a:p>
                      <a:pPr algn="ctr"/>
                      <a:r>
                        <a:rPr lang="en-US" sz="900" dirty="0" smtClean="0"/>
                        <a:t>TOTAL # </a:t>
                      </a:r>
                    </a:p>
                    <a:p>
                      <a:pPr algn="ctr"/>
                      <a:r>
                        <a:rPr lang="en-US" sz="900" baseline="0" dirty="0" smtClean="0"/>
                        <a:t>ASSIGNED TO </a:t>
                      </a:r>
                      <a:r>
                        <a:rPr lang="en-US" sz="900" b="1" baseline="0" dirty="0" smtClean="0"/>
                        <a:t>SEPARATE CLASSROOM</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WITH</a:t>
                      </a:r>
                      <a:r>
                        <a:rPr lang="en-US" sz="900" baseline="0" dirty="0" smtClean="0"/>
                        <a:t> </a:t>
                      </a:r>
                      <a:r>
                        <a:rPr lang="en-US" sz="900" b="1" i="1" baseline="0" dirty="0" smtClean="0"/>
                        <a:t>INTELECTUAL DISABILITIES </a:t>
                      </a:r>
                      <a:r>
                        <a:rPr lang="en-US" sz="900" baseline="0" dirty="0" smtClean="0"/>
                        <a:t>IN SEPARATE CLASSROOM</a:t>
                      </a:r>
                      <a:endParaRPr lang="en-US" sz="9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TOTAL # </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baseline="0" dirty="0" smtClean="0"/>
                        <a:t>IN </a:t>
                      </a:r>
                      <a:r>
                        <a:rPr lang="en-US" sz="900" b="1" baseline="0" dirty="0" smtClean="0"/>
                        <a:t>GENERAL ED 40-79% </a:t>
                      </a:r>
                      <a:r>
                        <a:rPr lang="en-US" sz="900" baseline="0" dirty="0" smtClean="0"/>
                        <a:t>OF DAY</a:t>
                      </a:r>
                      <a:endParaRPr lang="en-US" sz="900" dirty="0" smtClean="0"/>
                    </a:p>
                    <a:p>
                      <a:pPr algn="ctr"/>
                      <a:endParaRPr lang="en-US" sz="9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WITH</a:t>
                      </a:r>
                      <a:r>
                        <a:rPr lang="en-US" sz="900" baseline="0" dirty="0" smtClean="0"/>
                        <a:t> </a:t>
                      </a:r>
                      <a:r>
                        <a:rPr lang="en-US" sz="900" b="1" i="1" baseline="0" dirty="0" smtClean="0"/>
                        <a:t>INTELLECTUAL DISABILITIES </a:t>
                      </a:r>
                      <a:r>
                        <a:rPr lang="en-US" sz="900" baseline="0" dirty="0" smtClean="0"/>
                        <a:t>IN </a:t>
                      </a:r>
                      <a:r>
                        <a:rPr lang="en-US" sz="900" b="1" baseline="0" dirty="0" smtClean="0"/>
                        <a:t>GENERAL ED 40-79% </a:t>
                      </a:r>
                      <a:r>
                        <a:rPr lang="en-US" sz="900" baseline="0" dirty="0" smtClean="0"/>
                        <a:t>OF DAY</a:t>
                      </a:r>
                      <a:endParaRPr lang="en-US" sz="9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900" baseline="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TOTAL</a:t>
                      </a:r>
                      <a:r>
                        <a:rPr lang="en-US" sz="900" baseline="0" dirty="0" smtClean="0"/>
                        <a:t> </a:t>
                      </a:r>
                      <a:r>
                        <a:rPr lang="en-US" sz="900" dirty="0" smtClean="0"/>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IN GENERAL</a:t>
                      </a:r>
                      <a:r>
                        <a:rPr lang="en-US" sz="900" baseline="0" dirty="0" smtClean="0"/>
                        <a:t> ED &lt; 40% OF  DAY</a:t>
                      </a:r>
                      <a:endParaRPr lang="en-US" sz="9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WITH</a:t>
                      </a:r>
                      <a:r>
                        <a:rPr lang="en-US" sz="900" baseline="0" dirty="0" smtClean="0"/>
                        <a:t> </a:t>
                      </a:r>
                      <a:r>
                        <a:rPr lang="en-US" sz="900" b="1" i="1" baseline="0" dirty="0" smtClean="0"/>
                        <a:t>INTELLECTUAL DISABILITIES </a:t>
                      </a:r>
                      <a:r>
                        <a:rPr lang="en-US" sz="900" baseline="0" dirty="0" smtClean="0"/>
                        <a:t>IN </a:t>
                      </a:r>
                      <a:r>
                        <a:rPr lang="en-US" sz="900" b="1" baseline="0" dirty="0" smtClean="0"/>
                        <a:t>GENERAL ED</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b="1" baseline="0" dirty="0" smtClean="0"/>
                        <a:t> &lt; 40% </a:t>
                      </a:r>
                      <a:r>
                        <a:rPr lang="en-US" sz="900" baseline="0" dirty="0" smtClean="0"/>
                        <a:t>OF DAY</a:t>
                      </a:r>
                      <a:endParaRPr lang="en-US" sz="9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smtClean="0"/>
                    </a:p>
                  </a:txBody>
                  <a:tcPr/>
                </a:tc>
                <a:extLst>
                  <a:ext uri="{0D108BD9-81ED-4DB2-BD59-A6C34878D82A}">
                    <a16:rowId xmlns:a16="http://schemas.microsoft.com/office/drawing/2014/main" val="10001"/>
                  </a:ext>
                </a:extLst>
              </a:tr>
              <a:tr h="356940">
                <a:tc>
                  <a:txBody>
                    <a:bodyPr/>
                    <a:lstStyle/>
                    <a:p>
                      <a:pPr algn="ctr"/>
                      <a:endParaRPr lang="en-US" sz="1200" b="1" dirty="0"/>
                    </a:p>
                  </a:txBody>
                  <a:tcPr/>
                </a:tc>
                <a:tc>
                  <a:txBody>
                    <a:bodyPr/>
                    <a:lstStyle/>
                    <a:p>
                      <a:endParaRPr lang="en-US" sz="1200" b="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356940">
                <a:tc>
                  <a:txBody>
                    <a:bodyPr/>
                    <a:lstStyle/>
                    <a:p>
                      <a:pPr algn="ctr"/>
                      <a:endParaRPr lang="en-US" sz="1200" b="1"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356940">
                <a:tc>
                  <a:txBody>
                    <a:bodyPr/>
                    <a:lstStyle/>
                    <a:p>
                      <a:pPr algn="ctr"/>
                      <a:endParaRPr lang="en-US" sz="1200" b="1"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369494">
                <a:tc>
                  <a:txBody>
                    <a:bodyPr/>
                    <a:lstStyle/>
                    <a:p>
                      <a:pPr algn="ctr"/>
                      <a:endParaRPr lang="en-US" sz="1200" b="1"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371813">
                <a:tc>
                  <a:txBody>
                    <a:bodyPr/>
                    <a:lstStyle/>
                    <a:p>
                      <a:pPr algn="ctr"/>
                      <a:endParaRPr lang="en-US" sz="1200" b="1"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r h="356940">
                <a:tc>
                  <a:txBody>
                    <a:bodyPr/>
                    <a:lstStyle/>
                    <a:p>
                      <a:pPr algn="ctr"/>
                      <a:endParaRPr lang="en-US" sz="1200" b="1"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r h="356940">
                <a:tc>
                  <a:txBody>
                    <a:bodyPr/>
                    <a:lstStyle/>
                    <a:p>
                      <a:pPr algn="ctr"/>
                      <a:endParaRPr lang="en-US" sz="1200" b="1"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8"/>
                  </a:ext>
                </a:extLst>
              </a:tr>
              <a:tr h="356940">
                <a:tc>
                  <a:txBody>
                    <a:bodyPr/>
                    <a:lstStyle/>
                    <a:p>
                      <a:pPr algn="ctr"/>
                      <a:endParaRPr lang="en-US" sz="1200" b="1"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9"/>
                  </a:ext>
                </a:extLst>
              </a:tr>
              <a:tr h="356940">
                <a:tc>
                  <a:txBody>
                    <a:bodyPr/>
                    <a:lstStyle/>
                    <a:p>
                      <a:pPr algn="ctr"/>
                      <a:endParaRPr lang="en-US" sz="1200" b="1"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10"/>
                  </a:ext>
                </a:extLst>
              </a:tr>
              <a:tr h="356940">
                <a:tc>
                  <a:txBody>
                    <a:bodyPr/>
                    <a:lstStyle/>
                    <a:p>
                      <a:pPr algn="ctr"/>
                      <a:endParaRPr lang="en-US" sz="1200" b="1"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11"/>
                  </a:ext>
                </a:extLst>
              </a:tr>
              <a:tr h="545985">
                <a:tc>
                  <a:txBody>
                    <a:bodyPr/>
                    <a:lstStyle/>
                    <a:p>
                      <a:pPr algn="ctr"/>
                      <a:r>
                        <a:rPr lang="en-US" sz="1200" dirty="0" smtClean="0"/>
                        <a:t>TOTAL</a:t>
                      </a:r>
                      <a:endParaRPr lang="en-US" sz="1200"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9657163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2897048-00E0-47FB-B07B-F36BBE8AF579}" type="slidenum">
              <a:rPr lang="en-US" smtClean="0"/>
              <a:pPr/>
              <a:t>56</a:t>
            </a:fld>
            <a:endParaRPr lang="en-US" dirty="0"/>
          </a:p>
        </p:txBody>
      </p:sp>
      <p:pic>
        <p:nvPicPr>
          <p:cNvPr id="1026" name="Picture 2" descr="&quot; &quot;"/>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9727"/>
            <a:ext cx="4495800" cy="68482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ot; &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42" y="0"/>
            <a:ext cx="467974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381000"/>
            <a:ext cx="1524000" cy="369332"/>
          </a:xfrm>
          <a:prstGeom prst="rect">
            <a:avLst/>
          </a:prstGeom>
          <a:noFill/>
        </p:spPr>
        <p:txBody>
          <a:bodyPr wrap="square" rtlCol="0">
            <a:spAutoFit/>
          </a:bodyPr>
          <a:lstStyle/>
          <a:p>
            <a:r>
              <a:rPr lang="en-US" dirty="0" smtClean="0"/>
              <a:t>2 Children</a:t>
            </a:r>
            <a:endParaRPr lang="en-US" dirty="0"/>
          </a:p>
        </p:txBody>
      </p:sp>
      <p:sp>
        <p:nvSpPr>
          <p:cNvPr id="5" name="TextBox 4"/>
          <p:cNvSpPr txBox="1"/>
          <p:nvPr/>
        </p:nvSpPr>
        <p:spPr>
          <a:xfrm>
            <a:off x="3048000" y="228600"/>
            <a:ext cx="1600200" cy="369332"/>
          </a:xfrm>
          <a:prstGeom prst="rect">
            <a:avLst/>
          </a:prstGeom>
          <a:noFill/>
        </p:spPr>
        <p:txBody>
          <a:bodyPr wrap="square" rtlCol="0">
            <a:spAutoFit/>
          </a:bodyPr>
          <a:lstStyle/>
          <a:p>
            <a:r>
              <a:rPr lang="en-US" dirty="0" smtClean="0"/>
              <a:t>Unmarried</a:t>
            </a:r>
            <a:endParaRPr lang="en-US" dirty="0"/>
          </a:p>
        </p:txBody>
      </p:sp>
      <p:sp>
        <p:nvSpPr>
          <p:cNvPr id="6" name="TextBox 5"/>
          <p:cNvSpPr txBox="1"/>
          <p:nvPr/>
        </p:nvSpPr>
        <p:spPr>
          <a:xfrm>
            <a:off x="0" y="1600200"/>
            <a:ext cx="1981200" cy="646331"/>
          </a:xfrm>
          <a:prstGeom prst="rect">
            <a:avLst/>
          </a:prstGeom>
          <a:noFill/>
        </p:spPr>
        <p:txBody>
          <a:bodyPr wrap="square" rtlCol="0">
            <a:spAutoFit/>
          </a:bodyPr>
          <a:lstStyle/>
          <a:p>
            <a:r>
              <a:rPr lang="en-US" dirty="0" smtClean="0"/>
              <a:t>Daycare Assistance</a:t>
            </a:r>
            <a:endParaRPr lang="en-US" dirty="0"/>
          </a:p>
        </p:txBody>
      </p:sp>
      <p:sp>
        <p:nvSpPr>
          <p:cNvPr id="7" name="TextBox 6"/>
          <p:cNvSpPr txBox="1"/>
          <p:nvPr/>
        </p:nvSpPr>
        <p:spPr>
          <a:xfrm>
            <a:off x="3048000" y="1371600"/>
            <a:ext cx="1600200" cy="923330"/>
          </a:xfrm>
          <a:prstGeom prst="rect">
            <a:avLst/>
          </a:prstGeom>
          <a:noFill/>
        </p:spPr>
        <p:txBody>
          <a:bodyPr wrap="square" rtlCol="0">
            <a:spAutoFit/>
          </a:bodyPr>
          <a:lstStyle/>
          <a:p>
            <a:r>
              <a:rPr lang="en-US" dirty="0" smtClean="0"/>
              <a:t>Annual Earnings &lt;$18,000</a:t>
            </a:r>
            <a:endParaRPr lang="en-US" dirty="0"/>
          </a:p>
        </p:txBody>
      </p:sp>
      <p:sp>
        <p:nvSpPr>
          <p:cNvPr id="8" name="TextBox 7"/>
          <p:cNvSpPr txBox="1"/>
          <p:nvPr/>
        </p:nvSpPr>
        <p:spPr>
          <a:xfrm>
            <a:off x="0" y="3429000"/>
            <a:ext cx="2308329" cy="369332"/>
          </a:xfrm>
          <a:prstGeom prst="rect">
            <a:avLst/>
          </a:prstGeom>
          <a:noFill/>
        </p:spPr>
        <p:txBody>
          <a:bodyPr wrap="square" rtlCol="0">
            <a:spAutoFit/>
          </a:bodyPr>
          <a:lstStyle/>
          <a:p>
            <a:r>
              <a:rPr lang="en-US" dirty="0" smtClean="0"/>
              <a:t>Medicaid Recipient </a:t>
            </a:r>
            <a:endParaRPr lang="en-US" dirty="0"/>
          </a:p>
        </p:txBody>
      </p:sp>
      <p:sp>
        <p:nvSpPr>
          <p:cNvPr id="18" name="TextBox 17"/>
          <p:cNvSpPr txBox="1"/>
          <p:nvPr/>
        </p:nvSpPr>
        <p:spPr>
          <a:xfrm>
            <a:off x="2133600" y="4495800"/>
            <a:ext cx="2133600" cy="646331"/>
          </a:xfrm>
          <a:prstGeom prst="rect">
            <a:avLst/>
          </a:prstGeom>
          <a:noFill/>
        </p:spPr>
        <p:txBody>
          <a:bodyPr wrap="square" rtlCol="0">
            <a:spAutoFit/>
          </a:bodyPr>
          <a:lstStyle/>
          <a:p>
            <a:pPr algn="ctr"/>
            <a:r>
              <a:rPr lang="en-US" dirty="0" smtClean="0"/>
              <a:t>Received Food Stamps</a:t>
            </a:r>
            <a:endParaRPr lang="en-US" dirty="0"/>
          </a:p>
        </p:txBody>
      </p:sp>
      <p:sp>
        <p:nvSpPr>
          <p:cNvPr id="10" name="TextBox 9"/>
          <p:cNvSpPr txBox="1"/>
          <p:nvPr/>
        </p:nvSpPr>
        <p:spPr>
          <a:xfrm>
            <a:off x="4800600" y="228600"/>
            <a:ext cx="2057400" cy="369332"/>
          </a:xfrm>
          <a:prstGeom prst="rect">
            <a:avLst/>
          </a:prstGeom>
          <a:noFill/>
        </p:spPr>
        <p:txBody>
          <a:bodyPr wrap="square" rtlCol="0">
            <a:spAutoFit/>
          </a:bodyPr>
          <a:lstStyle/>
          <a:p>
            <a:r>
              <a:rPr lang="en-US" dirty="0" smtClean="0"/>
              <a:t>College Graduate</a:t>
            </a:r>
            <a:endParaRPr lang="en-US" dirty="0"/>
          </a:p>
        </p:txBody>
      </p:sp>
      <p:sp>
        <p:nvSpPr>
          <p:cNvPr id="11" name="TextBox 10"/>
          <p:cNvSpPr txBox="1"/>
          <p:nvPr/>
        </p:nvSpPr>
        <p:spPr>
          <a:xfrm>
            <a:off x="6858000" y="1600200"/>
            <a:ext cx="2286000" cy="369332"/>
          </a:xfrm>
          <a:prstGeom prst="rect">
            <a:avLst/>
          </a:prstGeom>
          <a:noFill/>
        </p:spPr>
        <p:txBody>
          <a:bodyPr wrap="square" rtlCol="0">
            <a:spAutoFit/>
          </a:bodyPr>
          <a:lstStyle/>
          <a:p>
            <a:r>
              <a:rPr lang="en-US" dirty="0" smtClean="0"/>
              <a:t>Self-Employed</a:t>
            </a:r>
            <a:endParaRPr lang="en-US" dirty="0"/>
          </a:p>
        </p:txBody>
      </p:sp>
      <p:sp>
        <p:nvSpPr>
          <p:cNvPr id="12" name="TextBox 11"/>
          <p:cNvSpPr txBox="1"/>
          <p:nvPr/>
        </p:nvSpPr>
        <p:spPr>
          <a:xfrm>
            <a:off x="4800600" y="3613666"/>
            <a:ext cx="2057400" cy="369332"/>
          </a:xfrm>
          <a:prstGeom prst="rect">
            <a:avLst/>
          </a:prstGeom>
          <a:noFill/>
        </p:spPr>
        <p:txBody>
          <a:bodyPr wrap="square" rtlCol="0">
            <a:spAutoFit/>
          </a:bodyPr>
          <a:lstStyle/>
          <a:p>
            <a:r>
              <a:rPr lang="en-US" dirty="0" smtClean="0"/>
              <a:t>Home owner</a:t>
            </a:r>
            <a:endParaRPr lang="en-US" dirty="0"/>
          </a:p>
        </p:txBody>
      </p:sp>
      <p:sp>
        <p:nvSpPr>
          <p:cNvPr id="13" name="TextBox 12"/>
          <p:cNvSpPr txBox="1"/>
          <p:nvPr/>
        </p:nvSpPr>
        <p:spPr>
          <a:xfrm>
            <a:off x="6673174" y="6462728"/>
            <a:ext cx="2362200" cy="369332"/>
          </a:xfrm>
          <a:prstGeom prst="rect">
            <a:avLst/>
          </a:prstGeom>
          <a:noFill/>
        </p:spPr>
        <p:txBody>
          <a:bodyPr wrap="square" rtlCol="0">
            <a:spAutoFit/>
          </a:bodyPr>
          <a:lstStyle/>
          <a:p>
            <a:r>
              <a:rPr lang="en-US" dirty="0" smtClean="0"/>
              <a:t>Car paid for</a:t>
            </a:r>
          </a:p>
        </p:txBody>
      </p:sp>
      <p:sp>
        <p:nvSpPr>
          <p:cNvPr id="15" name="TextBox 14"/>
          <p:cNvSpPr txBox="1"/>
          <p:nvPr/>
        </p:nvSpPr>
        <p:spPr>
          <a:xfrm>
            <a:off x="7391400" y="4648200"/>
            <a:ext cx="1643974" cy="1200329"/>
          </a:xfrm>
          <a:prstGeom prst="rect">
            <a:avLst/>
          </a:prstGeom>
          <a:noFill/>
        </p:spPr>
        <p:txBody>
          <a:bodyPr wrap="square" rtlCol="0">
            <a:spAutoFit/>
          </a:bodyPr>
          <a:lstStyle/>
          <a:p>
            <a:r>
              <a:rPr lang="en-US" dirty="0" smtClean="0"/>
              <a:t>Student  pursuing additional Certificates </a:t>
            </a:r>
            <a:endParaRPr lang="en-US" dirty="0"/>
          </a:p>
        </p:txBody>
      </p:sp>
      <p:sp>
        <p:nvSpPr>
          <p:cNvPr id="16" name="TextBox 15"/>
          <p:cNvSpPr txBox="1"/>
          <p:nvPr/>
        </p:nvSpPr>
        <p:spPr>
          <a:xfrm>
            <a:off x="4800600" y="4648200"/>
            <a:ext cx="1872574" cy="1200329"/>
          </a:xfrm>
          <a:prstGeom prst="rect">
            <a:avLst/>
          </a:prstGeom>
          <a:noFill/>
        </p:spPr>
        <p:txBody>
          <a:bodyPr wrap="square" rtlCol="0">
            <a:spAutoFit/>
          </a:bodyPr>
          <a:lstStyle/>
          <a:p>
            <a:r>
              <a:rPr lang="en-US" dirty="0" smtClean="0"/>
              <a:t>Infant Toddler Family Specialist Certified</a:t>
            </a:r>
            <a:endParaRPr lang="en-US" dirty="0"/>
          </a:p>
        </p:txBody>
      </p:sp>
      <p:sp>
        <p:nvSpPr>
          <p:cNvPr id="17" name="TextBox 16"/>
          <p:cNvSpPr txBox="1"/>
          <p:nvPr/>
        </p:nvSpPr>
        <p:spPr>
          <a:xfrm>
            <a:off x="4648200" y="1066800"/>
            <a:ext cx="1828800" cy="923330"/>
          </a:xfrm>
          <a:prstGeom prst="rect">
            <a:avLst/>
          </a:prstGeom>
          <a:noFill/>
        </p:spPr>
        <p:txBody>
          <a:bodyPr wrap="square" rtlCol="0">
            <a:spAutoFit/>
          </a:bodyPr>
          <a:lstStyle/>
          <a:p>
            <a:r>
              <a:rPr lang="en-US" dirty="0" smtClean="0"/>
              <a:t>NC Partners in Policymaking Graduate 2016</a:t>
            </a:r>
            <a:endParaRPr lang="en-US" dirty="0"/>
          </a:p>
        </p:txBody>
      </p:sp>
      <p:sp>
        <p:nvSpPr>
          <p:cNvPr id="19" name="TextBox 18"/>
          <p:cNvSpPr txBox="1"/>
          <p:nvPr/>
        </p:nvSpPr>
        <p:spPr>
          <a:xfrm>
            <a:off x="7391400" y="2438400"/>
            <a:ext cx="1752600" cy="646331"/>
          </a:xfrm>
          <a:prstGeom prst="rect">
            <a:avLst/>
          </a:prstGeom>
          <a:noFill/>
        </p:spPr>
        <p:txBody>
          <a:bodyPr wrap="square" rtlCol="0">
            <a:spAutoFit/>
          </a:bodyPr>
          <a:lstStyle/>
          <a:p>
            <a:r>
              <a:rPr lang="en-US" dirty="0" smtClean="0"/>
              <a:t>Parent Co- Chair LICC</a:t>
            </a:r>
            <a:endParaRPr lang="en-US" dirty="0"/>
          </a:p>
        </p:txBody>
      </p:sp>
    </p:spTree>
    <p:extLst>
      <p:ext uri="{BB962C8B-B14F-4D97-AF65-F5344CB8AC3E}">
        <p14:creationId xmlns:p14="http://schemas.microsoft.com/office/powerpoint/2010/main" val="40635886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a:lstStyle/>
          <a:p>
            <a:fld id="{B2897048-00E0-47FB-B07B-F36BBE8AF579}" type="slidenum">
              <a:rPr lang="en-US" smtClean="0"/>
              <a:pPr/>
              <a:t>57</a:t>
            </a:fld>
            <a:endParaRPr lang="en-US" dirty="0"/>
          </a:p>
        </p:txBody>
      </p:sp>
      <p:pic>
        <p:nvPicPr>
          <p:cNvPr id="1029" name="Picture 5"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50160"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1" name="Picture 7" descr="&quot; &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8266" y="0"/>
            <a:ext cx="4385733"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381000"/>
            <a:ext cx="2222680" cy="369332"/>
          </a:xfrm>
          <a:prstGeom prst="rect">
            <a:avLst/>
          </a:prstGeom>
          <a:noFill/>
        </p:spPr>
        <p:txBody>
          <a:bodyPr wrap="square" rtlCol="0">
            <a:spAutoFit/>
          </a:bodyPr>
          <a:lstStyle/>
          <a:p>
            <a:r>
              <a:rPr lang="en-US" dirty="0" smtClean="0"/>
              <a:t>Physically Active</a:t>
            </a:r>
            <a:endParaRPr lang="en-US" dirty="0"/>
          </a:p>
        </p:txBody>
      </p:sp>
      <p:sp>
        <p:nvSpPr>
          <p:cNvPr id="3" name="TextBox 2"/>
          <p:cNvSpPr txBox="1"/>
          <p:nvPr/>
        </p:nvSpPr>
        <p:spPr>
          <a:xfrm>
            <a:off x="152400" y="5410200"/>
            <a:ext cx="2222680" cy="369332"/>
          </a:xfrm>
          <a:prstGeom prst="rect">
            <a:avLst/>
          </a:prstGeom>
          <a:noFill/>
        </p:spPr>
        <p:txBody>
          <a:bodyPr wrap="square" rtlCol="0">
            <a:spAutoFit/>
          </a:bodyPr>
          <a:lstStyle/>
          <a:p>
            <a:r>
              <a:rPr lang="en-US" dirty="0" smtClean="0"/>
              <a:t>Detail Oriented</a:t>
            </a:r>
            <a:endParaRPr lang="en-US" dirty="0"/>
          </a:p>
        </p:txBody>
      </p:sp>
      <p:sp>
        <p:nvSpPr>
          <p:cNvPr id="4" name="TextBox 3"/>
          <p:cNvSpPr txBox="1"/>
          <p:nvPr/>
        </p:nvSpPr>
        <p:spPr>
          <a:xfrm>
            <a:off x="2375080" y="1143000"/>
            <a:ext cx="2375080" cy="369332"/>
          </a:xfrm>
          <a:prstGeom prst="rect">
            <a:avLst/>
          </a:prstGeom>
          <a:noFill/>
        </p:spPr>
        <p:txBody>
          <a:bodyPr wrap="square" rtlCol="0">
            <a:spAutoFit/>
          </a:bodyPr>
          <a:lstStyle/>
          <a:p>
            <a:r>
              <a:rPr lang="en-US" dirty="0" smtClean="0"/>
              <a:t>Loves Bugs</a:t>
            </a:r>
            <a:endParaRPr lang="en-US" dirty="0"/>
          </a:p>
        </p:txBody>
      </p:sp>
      <p:sp>
        <p:nvSpPr>
          <p:cNvPr id="10" name="TextBox 9"/>
          <p:cNvSpPr txBox="1"/>
          <p:nvPr/>
        </p:nvSpPr>
        <p:spPr>
          <a:xfrm>
            <a:off x="152400" y="1512332"/>
            <a:ext cx="1524000" cy="646331"/>
          </a:xfrm>
          <a:prstGeom prst="rect">
            <a:avLst/>
          </a:prstGeom>
          <a:noFill/>
        </p:spPr>
        <p:txBody>
          <a:bodyPr wrap="square" rtlCol="0">
            <a:spAutoFit/>
          </a:bodyPr>
          <a:lstStyle/>
          <a:p>
            <a:r>
              <a:rPr lang="en-US" dirty="0" smtClean="0"/>
              <a:t>Likes to eat chips</a:t>
            </a:r>
            <a:endParaRPr lang="en-US" dirty="0"/>
          </a:p>
        </p:txBody>
      </p:sp>
      <p:sp>
        <p:nvSpPr>
          <p:cNvPr id="5" name="TextBox 4"/>
          <p:cNvSpPr txBox="1"/>
          <p:nvPr/>
        </p:nvSpPr>
        <p:spPr>
          <a:xfrm>
            <a:off x="2057400" y="6096000"/>
            <a:ext cx="2692760" cy="369332"/>
          </a:xfrm>
          <a:prstGeom prst="rect">
            <a:avLst/>
          </a:prstGeom>
          <a:noFill/>
        </p:spPr>
        <p:txBody>
          <a:bodyPr wrap="square" rtlCol="0">
            <a:spAutoFit/>
          </a:bodyPr>
          <a:lstStyle/>
          <a:p>
            <a:r>
              <a:rPr lang="en-US" dirty="0" smtClean="0"/>
              <a:t>Above Average IQ</a:t>
            </a:r>
            <a:endParaRPr lang="en-US" dirty="0"/>
          </a:p>
        </p:txBody>
      </p:sp>
      <p:sp>
        <p:nvSpPr>
          <p:cNvPr id="6" name="TextBox 5"/>
          <p:cNvSpPr txBox="1"/>
          <p:nvPr/>
        </p:nvSpPr>
        <p:spPr>
          <a:xfrm>
            <a:off x="4953000" y="5943600"/>
            <a:ext cx="1998132" cy="369332"/>
          </a:xfrm>
          <a:prstGeom prst="rect">
            <a:avLst/>
          </a:prstGeom>
          <a:noFill/>
        </p:spPr>
        <p:txBody>
          <a:bodyPr wrap="square" rtlCol="0">
            <a:spAutoFit/>
          </a:bodyPr>
          <a:lstStyle/>
          <a:p>
            <a:r>
              <a:rPr lang="en-US" dirty="0" smtClean="0"/>
              <a:t>Can not sit still</a:t>
            </a:r>
            <a:endParaRPr lang="en-US" dirty="0"/>
          </a:p>
        </p:txBody>
      </p:sp>
      <p:sp>
        <p:nvSpPr>
          <p:cNvPr id="7" name="TextBox 6"/>
          <p:cNvSpPr txBox="1"/>
          <p:nvPr/>
        </p:nvSpPr>
        <p:spPr>
          <a:xfrm>
            <a:off x="4953000" y="228600"/>
            <a:ext cx="1998132" cy="369332"/>
          </a:xfrm>
          <a:prstGeom prst="rect">
            <a:avLst/>
          </a:prstGeom>
          <a:noFill/>
        </p:spPr>
        <p:txBody>
          <a:bodyPr wrap="square" rtlCol="0">
            <a:spAutoFit/>
          </a:bodyPr>
          <a:lstStyle/>
          <a:p>
            <a:r>
              <a:rPr lang="en-US" dirty="0" smtClean="0"/>
              <a:t>Sensory Seeker</a:t>
            </a:r>
            <a:endParaRPr lang="en-US" dirty="0"/>
          </a:p>
        </p:txBody>
      </p:sp>
      <p:sp>
        <p:nvSpPr>
          <p:cNvPr id="8" name="TextBox 7"/>
          <p:cNvSpPr txBox="1"/>
          <p:nvPr/>
        </p:nvSpPr>
        <p:spPr>
          <a:xfrm>
            <a:off x="4758266" y="3962400"/>
            <a:ext cx="1718734" cy="369332"/>
          </a:xfrm>
          <a:prstGeom prst="rect">
            <a:avLst/>
          </a:prstGeom>
          <a:noFill/>
        </p:spPr>
        <p:txBody>
          <a:bodyPr wrap="square" rtlCol="0">
            <a:spAutoFit/>
          </a:bodyPr>
          <a:lstStyle/>
          <a:p>
            <a:r>
              <a:rPr lang="en-US" dirty="0" smtClean="0"/>
              <a:t>Hyper-focused</a:t>
            </a:r>
            <a:endParaRPr lang="en-US" dirty="0"/>
          </a:p>
        </p:txBody>
      </p:sp>
      <p:sp>
        <p:nvSpPr>
          <p:cNvPr id="9" name="TextBox 8"/>
          <p:cNvSpPr txBox="1"/>
          <p:nvPr/>
        </p:nvSpPr>
        <p:spPr>
          <a:xfrm>
            <a:off x="7821037" y="3639234"/>
            <a:ext cx="1295400" cy="646331"/>
          </a:xfrm>
          <a:prstGeom prst="rect">
            <a:avLst/>
          </a:prstGeom>
          <a:noFill/>
        </p:spPr>
        <p:txBody>
          <a:bodyPr wrap="square" rtlCol="0">
            <a:spAutoFit/>
          </a:bodyPr>
          <a:lstStyle/>
          <a:p>
            <a:r>
              <a:rPr lang="en-US" dirty="0" smtClean="0"/>
              <a:t>Temper Tantrum</a:t>
            </a:r>
            <a:endParaRPr lang="en-US" dirty="0"/>
          </a:p>
        </p:txBody>
      </p:sp>
    </p:spTree>
    <p:extLst>
      <p:ext uri="{BB962C8B-B14F-4D97-AF65-F5344CB8AC3E}">
        <p14:creationId xmlns:p14="http://schemas.microsoft.com/office/powerpoint/2010/main" val="21560416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B2897048-00E0-47FB-B07B-F36BBE8AF579}" type="slidenum">
              <a:rPr lang="en-US" smtClean="0"/>
              <a:pPr/>
              <a:t>58</a:t>
            </a:fld>
            <a:endParaRPr lang="en-US" dirty="0"/>
          </a:p>
        </p:txBody>
      </p:sp>
      <p:sp>
        <p:nvSpPr>
          <p:cNvPr id="2" name="Title 1"/>
          <p:cNvSpPr>
            <a:spLocks noGrp="1"/>
          </p:cNvSpPr>
          <p:nvPr>
            <p:ph type="title"/>
          </p:nvPr>
        </p:nvSpPr>
        <p:spPr>
          <a:xfrm>
            <a:off x="457200" y="274638"/>
            <a:ext cx="8382000" cy="1143000"/>
          </a:xfrm>
        </p:spPr>
        <p:txBody>
          <a:bodyPr>
            <a:noAutofit/>
          </a:bodyPr>
          <a:lstStyle/>
          <a:p>
            <a:r>
              <a:rPr lang="en-US" sz="3200" b="0" dirty="0" smtClean="0"/>
              <a:t>Catawba County, NC’s Local </a:t>
            </a:r>
            <a:r>
              <a:rPr lang="en-US" sz="3200" b="0" dirty="0"/>
              <a:t>Interagency Coordinating </a:t>
            </a:r>
            <a:r>
              <a:rPr lang="en-US" sz="3200" b="0" dirty="0" smtClean="0"/>
              <a:t>Council (LICC)</a:t>
            </a:r>
            <a:endParaRPr lang="en-US" sz="3200" b="0" dirty="0"/>
          </a:p>
        </p:txBody>
      </p:sp>
      <p:sp>
        <p:nvSpPr>
          <p:cNvPr id="3" name="Content Placeholder 2"/>
          <p:cNvSpPr>
            <a:spLocks noGrp="1"/>
          </p:cNvSpPr>
          <p:nvPr>
            <p:ph idx="1"/>
          </p:nvPr>
        </p:nvSpPr>
        <p:spPr>
          <a:xfrm>
            <a:off x="438150" y="1600200"/>
            <a:ext cx="8229600" cy="990600"/>
          </a:xfrm>
        </p:spPr>
        <p:txBody>
          <a:bodyPr>
            <a:normAutofit/>
          </a:bodyPr>
          <a:lstStyle/>
          <a:p>
            <a:pPr marL="0" indent="0" algn="ctr">
              <a:buNone/>
            </a:pPr>
            <a:r>
              <a:rPr lang="en-US" dirty="0" smtClean="0"/>
              <a:t>Community members and parents working together for children with special needs.</a:t>
            </a:r>
            <a:endParaRPr lang="en-US" dirty="0"/>
          </a:p>
        </p:txBody>
      </p:sp>
      <p:pic>
        <p:nvPicPr>
          <p:cNvPr id="4" name="Picture 3" descr="A sample of a Poster for event for children wih special need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743200"/>
            <a:ext cx="4572001" cy="4114800"/>
          </a:xfrm>
          <a:prstGeom prst="rect">
            <a:avLst/>
          </a:prstGeom>
        </p:spPr>
      </p:pic>
      <p:pic>
        <p:nvPicPr>
          <p:cNvPr id="5" name="Picture 4" descr="A sample of a Poster for event for children wih special need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1" y="2743200"/>
            <a:ext cx="4563340" cy="4114800"/>
          </a:xfrm>
          <a:prstGeom prst="rect">
            <a:avLst/>
          </a:prstGeom>
        </p:spPr>
      </p:pic>
    </p:spTree>
    <p:extLst>
      <p:ext uri="{BB962C8B-B14F-4D97-AF65-F5344CB8AC3E}">
        <p14:creationId xmlns:p14="http://schemas.microsoft.com/office/powerpoint/2010/main" val="16682806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59</a:t>
            </a:fld>
            <a:endParaRPr lang="en-US" dirty="0"/>
          </a:p>
        </p:txBody>
      </p:sp>
      <p:sp>
        <p:nvSpPr>
          <p:cNvPr id="3" name="Title 2"/>
          <p:cNvSpPr>
            <a:spLocks noGrp="1"/>
          </p:cNvSpPr>
          <p:nvPr>
            <p:ph type="title"/>
          </p:nvPr>
        </p:nvSpPr>
        <p:spPr/>
        <p:txBody>
          <a:bodyPr>
            <a:normAutofit/>
          </a:bodyPr>
          <a:lstStyle/>
          <a:p>
            <a:r>
              <a:rPr lang="en-US" sz="4400" b="0" dirty="0" smtClean="0"/>
              <a:t>Find Your LICC</a:t>
            </a:r>
            <a:endParaRPr lang="en-US" sz="4400" b="0" dirty="0"/>
          </a:p>
        </p:txBody>
      </p:sp>
      <p:sp>
        <p:nvSpPr>
          <p:cNvPr id="2" name="Content Placeholder 1"/>
          <p:cNvSpPr>
            <a:spLocks noGrp="1"/>
          </p:cNvSpPr>
          <p:nvPr>
            <p:ph idx="1"/>
          </p:nvPr>
        </p:nvSpPr>
        <p:spPr>
          <a:xfrm>
            <a:off x="152400" y="1600200"/>
            <a:ext cx="3429000" cy="4343400"/>
          </a:xfrm>
        </p:spPr>
        <p:txBody>
          <a:bodyPr/>
          <a:lstStyle/>
          <a:p>
            <a:pPr marL="0" indent="0" algn="ctr">
              <a:buNone/>
            </a:pPr>
            <a:r>
              <a:rPr lang="en-US" dirty="0" smtClean="0"/>
              <a:t>Ask your State </a:t>
            </a:r>
            <a:r>
              <a:rPr lang="en-US" dirty="0"/>
              <a:t>Interagency Coordinating Council (SICC) </a:t>
            </a:r>
            <a:r>
              <a:rPr lang="en-US" dirty="0" smtClean="0"/>
              <a:t>Chairperson.</a:t>
            </a:r>
          </a:p>
          <a:p>
            <a:pPr marL="0" indent="0" algn="ctr">
              <a:buNone/>
            </a:pPr>
            <a:endParaRPr lang="en-US" dirty="0"/>
          </a:p>
          <a:p>
            <a:pPr marL="0" indent="0" algn="ctr">
              <a:buNone/>
            </a:pPr>
            <a:r>
              <a:rPr lang="en-US" dirty="0" smtClean="0"/>
              <a:t> </a:t>
            </a:r>
            <a:r>
              <a:rPr lang="en-US" dirty="0"/>
              <a:t>F</a:t>
            </a:r>
            <a:r>
              <a:rPr lang="en-US" dirty="0" smtClean="0"/>
              <a:t>ind that person by visiting:</a:t>
            </a:r>
          </a:p>
          <a:p>
            <a:pPr marL="0" indent="0" algn="ctr">
              <a:buNone/>
            </a:pPr>
            <a:r>
              <a:rPr lang="en-US" dirty="0">
                <a:hlinkClick r:id="rId3"/>
              </a:rPr>
              <a:t>http://</a:t>
            </a:r>
            <a:r>
              <a:rPr lang="en-US" dirty="0" smtClean="0">
                <a:hlinkClick r:id="rId3"/>
              </a:rPr>
              <a:t>ectacenter.org/contact/iccchair.asp</a:t>
            </a:r>
            <a:r>
              <a:rPr lang="en-US" dirty="0" smtClean="0"/>
              <a:t> </a:t>
            </a:r>
            <a:endParaRPr lang="en-US" dirty="0"/>
          </a:p>
        </p:txBody>
      </p:sp>
      <p:pic>
        <p:nvPicPr>
          <p:cNvPr id="5" name="Picture 4" descr="A screenshot of the ECTA center interagency coordinating council chairs"/>
          <p:cNvPicPr>
            <a:picLocks noChangeAspect="1"/>
          </p:cNvPicPr>
          <p:nvPr/>
        </p:nvPicPr>
        <p:blipFill>
          <a:blip r:embed="rId4"/>
          <a:stretch>
            <a:fillRect/>
          </a:stretch>
        </p:blipFill>
        <p:spPr>
          <a:xfrm>
            <a:off x="3886200" y="1752600"/>
            <a:ext cx="4972833" cy="37814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369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457200" y="632764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Century Gothic" panose="020B0502020202020204" pitchFamily="34" charset="0"/>
              </a:rPr>
              <a:t>6</a:t>
            </a:r>
            <a:endParaRPr lang="en-US" dirty="0">
              <a:latin typeface="Century Gothic" panose="020B0502020202020204" pitchFamily="34" charset="0"/>
            </a:endParaRPr>
          </a:p>
        </p:txBody>
      </p:sp>
      <p:sp>
        <p:nvSpPr>
          <p:cNvPr id="15362" name="Title 1"/>
          <p:cNvSpPr>
            <a:spLocks noGrp="1"/>
          </p:cNvSpPr>
          <p:nvPr>
            <p:ph type="title"/>
            <p:custDataLst>
              <p:tags r:id="rId2"/>
            </p:custDataLst>
          </p:nvPr>
        </p:nvSpPr>
        <p:spPr>
          <a:ln>
            <a:miter lim="800000"/>
            <a:headEnd/>
            <a:tailEnd/>
          </a:ln>
        </p:spPr>
        <p:txBody>
          <a:bodyPr rtlCol="0">
            <a:normAutofit/>
          </a:bodyPr>
          <a:lstStyle/>
          <a:p>
            <a:pPr>
              <a:defRPr/>
            </a:pPr>
            <a:r>
              <a:rPr lang="en-US" sz="4400" b="0" dirty="0" smtClean="0">
                <a:solidFill>
                  <a:schemeClr val="accent1">
                    <a:lumMod val="50000"/>
                  </a:schemeClr>
                </a:solidFill>
              </a:rPr>
              <a:t>What is the DaSy Center?</a:t>
            </a:r>
          </a:p>
        </p:txBody>
      </p:sp>
      <p:sp>
        <p:nvSpPr>
          <p:cNvPr id="3" name="Content Placeholder 2"/>
          <p:cNvSpPr>
            <a:spLocks noGrp="1"/>
          </p:cNvSpPr>
          <p:nvPr>
            <p:ph idx="1"/>
            <p:custDataLst>
              <p:tags r:id="rId3"/>
            </p:custDataLst>
          </p:nvPr>
        </p:nvSpPr>
        <p:spPr>
          <a:xfrm>
            <a:off x="3248025" y="1676400"/>
            <a:ext cx="5438775" cy="4572000"/>
          </a:xfrm>
        </p:spPr>
        <p:txBody>
          <a:bodyPr rtlCol="0">
            <a:normAutofit fontScale="92500" lnSpcReduction="20000"/>
          </a:bodyPr>
          <a:lstStyle/>
          <a:p>
            <a:pPr>
              <a:defRPr/>
            </a:pPr>
            <a:r>
              <a:rPr lang="en-US" dirty="0"/>
              <a:t>The DaSy Center is a technical assistance center funded by OSEP.  </a:t>
            </a:r>
          </a:p>
          <a:p>
            <a:pPr>
              <a:defRPr/>
            </a:pPr>
            <a:r>
              <a:rPr lang="en-US" dirty="0"/>
              <a:t>The Center assists states with improving Part C and Section 619 data by:</a:t>
            </a:r>
          </a:p>
          <a:p>
            <a:pPr lvl="1">
              <a:defRPr/>
            </a:pPr>
            <a:r>
              <a:rPr lang="en-US" dirty="0"/>
              <a:t>Building better data systems </a:t>
            </a:r>
          </a:p>
          <a:p>
            <a:pPr lvl="1">
              <a:defRPr/>
            </a:pPr>
            <a:r>
              <a:rPr lang="en-US" dirty="0"/>
              <a:t>Linking data across early childhood programs</a:t>
            </a:r>
          </a:p>
          <a:p>
            <a:pPr lvl="1">
              <a:defRPr/>
            </a:pPr>
            <a:r>
              <a:rPr lang="en-US" dirty="0"/>
              <a:t>Connecting to statewide data systems that monitor children over time</a:t>
            </a:r>
          </a:p>
          <a:p>
            <a:pPr lvl="1">
              <a:defRPr/>
            </a:pPr>
            <a:r>
              <a:rPr lang="en-US" dirty="0"/>
              <a:t>Using data to improve services for children and families</a:t>
            </a:r>
          </a:p>
          <a:p>
            <a:pPr lvl="1">
              <a:defRPr/>
            </a:pPr>
            <a:r>
              <a:rPr lang="en-US" b="1" dirty="0">
                <a:solidFill>
                  <a:srgbClr val="00B050"/>
                </a:solidFill>
              </a:rPr>
              <a:t>Strengthening relationships with stakeholders</a:t>
            </a:r>
            <a:endParaRPr lang="en-US" b="1" dirty="0"/>
          </a:p>
          <a:p>
            <a:pPr marL="342900" lvl="1" indent="0">
              <a:buNone/>
              <a:defRPr/>
            </a:pPr>
            <a:endParaRPr lang="en-US" dirty="0" smtClean="0"/>
          </a:p>
        </p:txBody>
      </p:sp>
      <p:pic>
        <p:nvPicPr>
          <p:cNvPr id="37892" name="Picture 1" descr="DaSy Logo"/>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2698" y="2576513"/>
            <a:ext cx="2364581" cy="2020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757749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60</a:t>
            </a:fld>
            <a:endParaRPr lang="en-US" dirty="0"/>
          </a:p>
        </p:txBody>
      </p:sp>
      <p:sp>
        <p:nvSpPr>
          <p:cNvPr id="3" name="Title 2"/>
          <p:cNvSpPr>
            <a:spLocks noGrp="1"/>
          </p:cNvSpPr>
          <p:nvPr>
            <p:ph type="title"/>
          </p:nvPr>
        </p:nvSpPr>
        <p:spPr>
          <a:xfrm>
            <a:off x="457200" y="274638"/>
            <a:ext cx="7848600" cy="1325562"/>
          </a:xfrm>
        </p:spPr>
        <p:txBody>
          <a:bodyPr>
            <a:noAutofit/>
          </a:bodyPr>
          <a:lstStyle/>
          <a:p>
            <a:pPr algn="ctr"/>
            <a:r>
              <a:rPr lang="en-US" dirty="0" smtClean="0"/>
              <a:t>How many </a:t>
            </a:r>
            <a:r>
              <a:rPr lang="en-US" dirty="0"/>
              <a:t>people learned something new from this session? </a:t>
            </a:r>
          </a:p>
        </p:txBody>
      </p:sp>
      <p:pic>
        <p:nvPicPr>
          <p:cNvPr id="1026"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785607"/>
            <a:ext cx="6667500"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10343" y="5704815"/>
            <a:ext cx="2336800" cy="253916"/>
          </a:xfrm>
          <a:prstGeom prst="rect">
            <a:avLst/>
          </a:prstGeom>
          <a:noFill/>
        </p:spPr>
        <p:txBody>
          <a:bodyPr wrap="square" rtlCol="0">
            <a:spAutoFit/>
          </a:bodyPr>
          <a:lstStyle/>
          <a:p>
            <a:r>
              <a:rPr lang="en-US" sz="1050" dirty="0"/>
              <a:t>Image source: Google image search</a:t>
            </a:r>
          </a:p>
        </p:txBody>
      </p:sp>
    </p:spTree>
    <p:extLst>
      <p:ext uri="{BB962C8B-B14F-4D97-AF65-F5344CB8AC3E}">
        <p14:creationId xmlns:p14="http://schemas.microsoft.com/office/powerpoint/2010/main" val="17197568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61</a:t>
            </a:fld>
            <a:endParaRPr lang="en-US" dirty="0"/>
          </a:p>
        </p:txBody>
      </p:sp>
      <p:sp>
        <p:nvSpPr>
          <p:cNvPr id="3" name="Title 2"/>
          <p:cNvSpPr>
            <a:spLocks noGrp="1"/>
          </p:cNvSpPr>
          <p:nvPr>
            <p:ph type="title"/>
          </p:nvPr>
        </p:nvSpPr>
        <p:spPr/>
        <p:txBody>
          <a:bodyPr>
            <a:noAutofit/>
          </a:bodyPr>
          <a:lstStyle/>
          <a:p>
            <a:r>
              <a:rPr lang="en-US" dirty="0" smtClean="0"/>
              <a:t>Key Resource: </a:t>
            </a:r>
            <a:br>
              <a:rPr lang="en-US" dirty="0" smtClean="0"/>
            </a:br>
            <a:r>
              <a:rPr lang="en-US" dirty="0" smtClean="0"/>
              <a:t>DaSy-NCSI Data Visualization Toolkit</a:t>
            </a:r>
            <a:endParaRPr lang="en-US" dirty="0"/>
          </a:p>
        </p:txBody>
      </p:sp>
      <p:pic>
        <p:nvPicPr>
          <p:cNvPr id="5" name="Content Placeholder 4" descr="Screenshot of graphics from DaSy NCSI Data Visualization Toolkit"/>
          <p:cNvPicPr>
            <a:picLocks noGrp="1" noChangeAspect="1"/>
          </p:cNvPicPr>
          <p:nvPr>
            <p:ph idx="1"/>
          </p:nvPr>
        </p:nvPicPr>
        <p:blipFill rotWithShape="1">
          <a:blip r:embed="rId3"/>
          <a:srcRect t="7752" r="4629"/>
          <a:stretch/>
        </p:blipFill>
        <p:spPr>
          <a:xfrm>
            <a:off x="228600" y="1905000"/>
            <a:ext cx="8610600" cy="3200400"/>
          </a:xfrm>
          <a:prstGeom prst="rect">
            <a:avLst/>
          </a:prstGeom>
        </p:spPr>
      </p:pic>
      <p:sp>
        <p:nvSpPr>
          <p:cNvPr id="2" name="Rectangle 1"/>
          <p:cNvSpPr/>
          <p:nvPr/>
        </p:nvSpPr>
        <p:spPr>
          <a:xfrm>
            <a:off x="1447800" y="5269597"/>
            <a:ext cx="6477000" cy="738664"/>
          </a:xfrm>
          <a:prstGeom prst="rect">
            <a:avLst/>
          </a:prstGeom>
        </p:spPr>
        <p:txBody>
          <a:bodyPr wrap="square">
            <a:spAutoFit/>
          </a:bodyPr>
          <a:lstStyle/>
          <a:p>
            <a:r>
              <a:rPr lang="en-US" sz="2400" dirty="0">
                <a:hlinkClick r:id="rId4"/>
              </a:rPr>
              <a:t>http://dasycenter.org/data-visualization-toolkit</a:t>
            </a:r>
            <a:r>
              <a:rPr lang="en-US" sz="2400" dirty="0" smtClean="0">
                <a:hlinkClick r:id="rId4"/>
              </a:rPr>
              <a:t>/</a:t>
            </a:r>
            <a:endParaRPr lang="en-US" sz="2400" dirty="0" smtClean="0"/>
          </a:p>
          <a:p>
            <a:endParaRPr lang="en-US" dirty="0"/>
          </a:p>
        </p:txBody>
      </p:sp>
    </p:spTree>
    <p:extLst>
      <p:ext uri="{BB962C8B-B14F-4D97-AF65-F5344CB8AC3E}">
        <p14:creationId xmlns:p14="http://schemas.microsoft.com/office/powerpoint/2010/main" val="18056558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62</a:t>
            </a:fld>
            <a:endParaRPr lang="en-US" dirty="0"/>
          </a:p>
        </p:txBody>
      </p:sp>
      <p:sp>
        <p:nvSpPr>
          <p:cNvPr id="2" name="Title 1"/>
          <p:cNvSpPr>
            <a:spLocks noGrp="1"/>
          </p:cNvSpPr>
          <p:nvPr>
            <p:ph type="title"/>
          </p:nvPr>
        </p:nvSpPr>
        <p:spPr/>
        <p:txBody>
          <a:bodyPr/>
          <a:lstStyle/>
          <a:p>
            <a:r>
              <a:rPr lang="en-US" sz="4400" b="0" dirty="0" smtClean="0"/>
              <a:t>Other Resources</a:t>
            </a:r>
            <a:r>
              <a:rPr lang="en-US" dirty="0"/>
              <a:t>	</a:t>
            </a:r>
          </a:p>
        </p:txBody>
      </p:sp>
      <p:sp>
        <p:nvSpPr>
          <p:cNvPr id="3" name="Content Placeholder 2"/>
          <p:cNvSpPr>
            <a:spLocks noGrp="1"/>
          </p:cNvSpPr>
          <p:nvPr>
            <p:ph idx="1"/>
          </p:nvPr>
        </p:nvSpPr>
        <p:spPr/>
        <p:txBody>
          <a:bodyPr/>
          <a:lstStyle/>
          <a:p>
            <a:r>
              <a:rPr lang="en-US" dirty="0" smtClean="0">
                <a:hlinkClick r:id="rId3"/>
              </a:rPr>
              <a:t>DaSy Center website</a:t>
            </a:r>
          </a:p>
          <a:p>
            <a:pPr lvl="1"/>
            <a:r>
              <a:rPr lang="en-US" dirty="0" smtClean="0">
                <a:hlinkClick r:id="rId3"/>
              </a:rPr>
              <a:t>For </a:t>
            </a:r>
            <a:r>
              <a:rPr lang="en-US" dirty="0">
                <a:hlinkClick r:id="rId3"/>
              </a:rPr>
              <a:t>Families Page</a:t>
            </a:r>
            <a:endParaRPr lang="en-US" dirty="0"/>
          </a:p>
          <a:p>
            <a:pPr lvl="1"/>
            <a:r>
              <a:rPr lang="en-US" dirty="0">
                <a:hlinkClick r:id="rId4"/>
              </a:rPr>
              <a:t>Data Visualization </a:t>
            </a:r>
            <a:r>
              <a:rPr lang="en-US" dirty="0" smtClean="0">
                <a:hlinkClick r:id="rId4"/>
              </a:rPr>
              <a:t>Toolkit</a:t>
            </a:r>
            <a:endParaRPr lang="en-US" dirty="0"/>
          </a:p>
          <a:p>
            <a:r>
              <a:rPr lang="en-US" dirty="0">
                <a:hlinkClick r:id="rId5"/>
              </a:rPr>
              <a:t>A Family Guide to Participating in the Child Outcomes Measurement </a:t>
            </a:r>
            <a:r>
              <a:rPr lang="en-US" dirty="0" smtClean="0">
                <a:hlinkClick r:id="rId5"/>
              </a:rPr>
              <a:t>Process</a:t>
            </a:r>
            <a:endParaRPr lang="en-US" dirty="0"/>
          </a:p>
          <a:p>
            <a:r>
              <a:rPr lang="en-US" dirty="0">
                <a:hlinkClick r:id="rId6"/>
              </a:rPr>
              <a:t>Serving on Groups That Make Decisions: A Guide for Families</a:t>
            </a:r>
            <a:endParaRPr lang="en-US" dirty="0"/>
          </a:p>
          <a:p>
            <a:endParaRPr lang="en-US" dirty="0"/>
          </a:p>
          <a:p>
            <a:endParaRPr lang="en-US" dirty="0"/>
          </a:p>
        </p:txBody>
      </p:sp>
    </p:spTree>
    <p:extLst>
      <p:ext uri="{BB962C8B-B14F-4D97-AF65-F5344CB8AC3E}">
        <p14:creationId xmlns:p14="http://schemas.microsoft.com/office/powerpoint/2010/main" val="10335728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2"/>
          <p:cNvSpPr>
            <a:spLocks noGrp="1"/>
          </p:cNvSpPr>
          <p:nvPr>
            <p:ph idx="4294967295"/>
          </p:nvPr>
        </p:nvSpPr>
        <p:spPr bwMode="auto">
          <a:xfrm>
            <a:off x="1066800" y="1828800"/>
            <a:ext cx="7315200" cy="403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eaLnBrk="1" hangingPunct="1">
              <a:buFont typeface="Arial" panose="020B0604020202020204" pitchFamily="34" charset="0"/>
              <a:buNone/>
            </a:pPr>
            <a:r>
              <a:rPr lang="en-US" altLang="en-US" sz="1800" smtClean="0"/>
              <a:t>The contents of this presentation were developed under a grant from the U.S. Department of Education, # H373Z120002. However, those contents do not necessarily represent the policy of the U.S. Department of Education, and you should not assume endorsement by the Federal Government.                                                                                     Project Officers, Meredith Miceli and Richelle Davis.</a:t>
            </a:r>
          </a:p>
        </p:txBody>
      </p:sp>
      <p:pic>
        <p:nvPicPr>
          <p:cNvPr id="70660" name="Picture 10" descr="Logo of the U.S. Office of Special Education Program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267200"/>
            <a:ext cx="1371600" cy="114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0019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B2897048-00E0-47FB-B07B-F36BBE8AF579}" type="slidenum">
              <a:rPr lang="en-US" smtClean="0"/>
              <a:pPr/>
              <a:t>7</a:t>
            </a:fld>
            <a:endParaRPr lang="en-US" dirty="0"/>
          </a:p>
        </p:txBody>
      </p:sp>
      <p:sp>
        <p:nvSpPr>
          <p:cNvPr id="3" name="Title 2"/>
          <p:cNvSpPr>
            <a:spLocks noGrp="1"/>
          </p:cNvSpPr>
          <p:nvPr>
            <p:ph type="title"/>
          </p:nvPr>
        </p:nvSpPr>
        <p:spPr/>
        <p:txBody>
          <a:bodyPr>
            <a:normAutofit/>
          </a:bodyPr>
          <a:lstStyle/>
          <a:p>
            <a:r>
              <a:rPr lang="en-US" sz="4400" b="0" dirty="0"/>
              <a:t>Review of </a:t>
            </a:r>
            <a:r>
              <a:rPr lang="en-US" sz="4400" b="0" dirty="0" smtClean="0"/>
              <a:t>Session</a:t>
            </a:r>
            <a:endParaRPr lang="en-US" sz="4400" b="0" dirty="0"/>
          </a:p>
        </p:txBody>
      </p:sp>
      <p:sp>
        <p:nvSpPr>
          <p:cNvPr id="2" name="Content Placeholder 1"/>
          <p:cNvSpPr>
            <a:spLocks noGrp="1"/>
          </p:cNvSpPr>
          <p:nvPr>
            <p:ph idx="1"/>
          </p:nvPr>
        </p:nvSpPr>
        <p:spPr>
          <a:xfrm>
            <a:off x="457200" y="1600200"/>
            <a:ext cx="5105400" cy="4571999"/>
          </a:xfrm>
        </p:spPr>
        <p:txBody>
          <a:bodyPr/>
          <a:lstStyle/>
          <a:p>
            <a:r>
              <a:rPr lang="en-US" dirty="0" smtClean="0"/>
              <a:t>Role of Families in EI/ECSE Data Conversations</a:t>
            </a:r>
          </a:p>
          <a:p>
            <a:r>
              <a:rPr lang="en-US" dirty="0" smtClean="0"/>
              <a:t>Purpose and Principles of Effective Data Visualization </a:t>
            </a:r>
          </a:p>
          <a:p>
            <a:r>
              <a:rPr lang="en-US" dirty="0" smtClean="0"/>
              <a:t>Using </a:t>
            </a:r>
            <a:r>
              <a:rPr lang="en-US" i="1" dirty="0" smtClean="0"/>
              <a:t>Data Pictures</a:t>
            </a:r>
            <a:r>
              <a:rPr lang="en-US" dirty="0" smtClean="0"/>
              <a:t> to Facilitate Meaning</a:t>
            </a:r>
          </a:p>
          <a:p>
            <a:r>
              <a:rPr lang="en-US" dirty="0" smtClean="0"/>
              <a:t>A Parent’s Perspective</a:t>
            </a:r>
            <a:endParaRPr lang="en-US" dirty="0"/>
          </a:p>
        </p:txBody>
      </p:sp>
      <p:pic>
        <p:nvPicPr>
          <p:cNvPr id="4" name="Picture 3"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2438400"/>
            <a:ext cx="3216413" cy="2219325"/>
          </a:xfrm>
          <a:prstGeom prst="rect">
            <a:avLst/>
          </a:prstGeom>
        </p:spPr>
      </p:pic>
      <p:sp>
        <p:nvSpPr>
          <p:cNvPr id="5" name="TextBox 4"/>
          <p:cNvSpPr txBox="1"/>
          <p:nvPr/>
        </p:nvSpPr>
        <p:spPr>
          <a:xfrm>
            <a:off x="2372096" y="6524497"/>
            <a:ext cx="2895600" cy="307777"/>
          </a:xfrm>
          <a:prstGeom prst="rect">
            <a:avLst/>
          </a:prstGeom>
          <a:noFill/>
        </p:spPr>
        <p:txBody>
          <a:bodyPr wrap="square" rtlCol="0">
            <a:spAutoFit/>
          </a:bodyPr>
          <a:lstStyle/>
          <a:p>
            <a:r>
              <a:rPr lang="en-US" sz="1400" dirty="0" smtClean="0"/>
              <a:t>Photo Source: Google Image Search</a:t>
            </a:r>
            <a:endParaRPr lang="en-US" sz="1400" dirty="0"/>
          </a:p>
        </p:txBody>
      </p:sp>
    </p:spTree>
    <p:extLst>
      <p:ext uri="{BB962C8B-B14F-4D97-AF65-F5344CB8AC3E}">
        <p14:creationId xmlns:p14="http://schemas.microsoft.com/office/powerpoint/2010/main" val="4192964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8</a:t>
            </a:fld>
            <a:endParaRPr lang="en-US" dirty="0"/>
          </a:p>
        </p:txBody>
      </p:sp>
      <p:sp>
        <p:nvSpPr>
          <p:cNvPr id="2" name="Title 1"/>
          <p:cNvSpPr>
            <a:spLocks noGrp="1"/>
          </p:cNvSpPr>
          <p:nvPr>
            <p:ph type="title"/>
          </p:nvPr>
        </p:nvSpPr>
        <p:spPr/>
        <p:txBody>
          <a:bodyPr>
            <a:normAutofit fontScale="90000"/>
          </a:bodyPr>
          <a:lstStyle/>
          <a:p>
            <a:r>
              <a:rPr lang="en-US" sz="8000" b="1" dirty="0" smtClean="0"/>
              <a:t>CLOSE YOUR EYES</a:t>
            </a:r>
            <a:endParaRPr lang="en-US" sz="8000" b="1" dirty="0"/>
          </a:p>
        </p:txBody>
      </p:sp>
      <p:sp>
        <p:nvSpPr>
          <p:cNvPr id="3" name="Subtitle 2"/>
          <p:cNvSpPr>
            <a:spLocks noGrp="1"/>
          </p:cNvSpPr>
          <p:nvPr>
            <p:ph idx="1"/>
          </p:nvPr>
        </p:nvSpPr>
        <p:spPr/>
        <p:txBody>
          <a:bodyPr>
            <a:normAutofit/>
          </a:bodyPr>
          <a:lstStyle/>
          <a:p>
            <a:pPr marL="0" indent="0" algn="ctr">
              <a:buNone/>
            </a:pPr>
            <a:r>
              <a:rPr lang="en-US" dirty="0" smtClean="0"/>
              <a:t>Ignore the thought of numbers for a second.                      Instead, try to picture the story!</a:t>
            </a:r>
            <a:endParaRPr lang="en-US" dirty="0"/>
          </a:p>
        </p:txBody>
      </p:sp>
      <p:pic>
        <p:nvPicPr>
          <p:cNvPr id="1028" name="Picture 4"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590800"/>
            <a:ext cx="4038600" cy="28674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57400" y="6517566"/>
            <a:ext cx="3124200" cy="307777"/>
          </a:xfrm>
          <a:prstGeom prst="rect">
            <a:avLst/>
          </a:prstGeom>
          <a:noFill/>
        </p:spPr>
        <p:txBody>
          <a:bodyPr wrap="square" rtlCol="0">
            <a:spAutoFit/>
          </a:bodyPr>
          <a:lstStyle/>
          <a:p>
            <a:r>
              <a:rPr lang="en-US" sz="1400" dirty="0" smtClean="0"/>
              <a:t>Photo Source: Google Image Search</a:t>
            </a:r>
            <a:endParaRPr lang="en-US" sz="1400" dirty="0"/>
          </a:p>
        </p:txBody>
      </p:sp>
    </p:spTree>
    <p:extLst>
      <p:ext uri="{BB962C8B-B14F-4D97-AF65-F5344CB8AC3E}">
        <p14:creationId xmlns:p14="http://schemas.microsoft.com/office/powerpoint/2010/main" val="2689213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9</a:t>
            </a:fld>
            <a:endParaRPr lang="en-US" dirty="0"/>
          </a:p>
        </p:txBody>
      </p:sp>
      <p:sp>
        <p:nvSpPr>
          <p:cNvPr id="2" name="Title 1"/>
          <p:cNvSpPr>
            <a:spLocks noGrp="1"/>
          </p:cNvSpPr>
          <p:nvPr>
            <p:ph type="title"/>
          </p:nvPr>
        </p:nvSpPr>
        <p:spPr/>
        <p:txBody>
          <a:bodyPr>
            <a:normAutofit/>
          </a:bodyPr>
          <a:lstStyle/>
          <a:p>
            <a:r>
              <a:rPr lang="en-US" sz="4400" b="0" dirty="0" smtClean="0"/>
              <a:t>Recognize this?</a:t>
            </a:r>
            <a:endParaRPr lang="en-US" sz="4400" b="0" dirty="0"/>
          </a:p>
        </p:txBody>
      </p:sp>
      <p:pic>
        <p:nvPicPr>
          <p:cNvPr id="4" name="Content Placeholder 3" descr="This is a CDC Growth Chart regarding weight for age percentiles, specifically for girls birth to 36 months.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05000" y="1524000"/>
            <a:ext cx="5562599" cy="4525963"/>
          </a:xfrm>
        </p:spPr>
      </p:pic>
      <p:sp>
        <p:nvSpPr>
          <p:cNvPr id="6" name="TextBox 5"/>
          <p:cNvSpPr txBox="1"/>
          <p:nvPr/>
        </p:nvSpPr>
        <p:spPr>
          <a:xfrm>
            <a:off x="2286000" y="6550223"/>
            <a:ext cx="3124200" cy="307777"/>
          </a:xfrm>
          <a:prstGeom prst="rect">
            <a:avLst/>
          </a:prstGeom>
          <a:noFill/>
        </p:spPr>
        <p:txBody>
          <a:bodyPr wrap="square" rtlCol="0">
            <a:spAutoFit/>
          </a:bodyPr>
          <a:lstStyle/>
          <a:p>
            <a:r>
              <a:rPr lang="en-US" sz="1400" dirty="0" smtClean="0"/>
              <a:t>Photo Source: Google Image Search</a:t>
            </a:r>
            <a:endParaRPr lang="en-US" sz="1400" dirty="0"/>
          </a:p>
        </p:txBody>
      </p:sp>
    </p:spTree>
    <p:extLst>
      <p:ext uri="{BB962C8B-B14F-4D97-AF65-F5344CB8AC3E}">
        <p14:creationId xmlns:p14="http://schemas.microsoft.com/office/powerpoint/2010/main" val="28749444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C5CBBEA5-6A21-4CEF-B40A-8148BBF99BC3}&quot;/&gt;&lt;isInvalidForFieldText val=&quot;0&quot;/&gt;&lt;Image&gt;&lt;filename val=&quot;C:\Users\calexa26\AppData\Local\Temp\PR\data\asimages\{C5CBBEA5-6A21-4CEF-B40A-8148BBF99BC3}_3.png&quot;/&gt;&lt;left val=&quot;173&quot;/&gt;&lt;top val=&quot;95&quot;/&gt;&lt;width val=&quot;371&quot;/&gt;&lt;height val=&quot;263&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8&quot;/&gt;&lt;lineCharCount val=&quot;23&quot;/&gt;&lt;lineCharCount val=&quot;57&quot;/&gt;&lt;lineCharCount val=&quot;50&quot;/&gt;&lt;lineCharCount val=&quot;55&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1A00BE83-0D90-402B-975B-C437BCCCB423}&quot;/&gt;&lt;isInvalidForFieldText val=&quot;0&quot;/&gt;&lt;Image&gt;&lt;filename val=&quot;C:\Users\calexa26\AppData\Local\Temp\PR\data\asimages\{1A00BE83-0D90-402B-975B-C437BCCCB423}_5.png&quot;/&gt;&lt;left val=&quot;6&quot;/&gt;&lt;top val=&quot;290&quot;/&gt;&lt;width val=&quot;150&quot;/&gt;&lt;height val=&quot;149&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PSNARRATION" val="1,204460348,C:\Users\asargen1\Documents\DaSy Center\Stakeholder Engagement Topical\Topical meeting\DaSy_Family_Data_Inst_Overview_pptx\Media.ppcx"/>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quot;/&gt;&lt;lineCharCount val=&quot;1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9&quot;/&gt;&lt;lineCharCount val=&quot;33&quot;/&gt;&lt;lineCharCount val=&quot;15&quot;/&gt;&lt;lineCharCount val=&quot;25&quot;/&gt;&lt;lineCharCount val=&quot;21&quot;/&gt;&lt;lineCharCount val=&quot;11&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3&quot;/&gt;&lt;lineCharCount val=&quot;22&quot;/&gt;&lt;lineCharCount val=&quot;18&quot;/&gt;&lt;lineCharCount val=&quot;22&quot;/&gt;&lt;lineCharCount val=&quot;11&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7&quot;/&gt;&lt;lineCharCount val=&quot;28&quot;/&gt;&lt;lineCharCount val=&quot;29&quot;/&gt;&lt;lineCharCount val=&quot;17&quot;/&gt;&lt;lineCharCount val=&quot;24&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819F7048-8B15-411C-BFE4-7EAC4E90ABB9}&quot;/&gt;&lt;isInvalidForFieldText val=&quot;0&quot;/&gt;&lt;Image&gt;&lt;filename val=&quot;C:\Users\calexa26\AppData\Local\Temp\PR\data\asimages\{819F7048-8B15-411C-BFE4-7EAC4E90ABB9}_13.png&quot;/&gt;&lt;left val=&quot;273&quot;/&gt;&lt;top val=&quot;78&quot;/&gt;&lt;width val=&quot;166&quot;/&gt;&lt;height val=&quot;17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588C0E6-5D39-4ACC-A6D8-31DFA4440AE5}&quot;/&gt;&lt;isInvalidForFieldText val=&quot;0&quot;/&gt;&lt;Image&gt;&lt;filename val=&quot;C:\Users\calexa26\AppData\Local\Temp\PR\data\asimages\{7588C0E6-5D39-4ACC-A6D8-31DFA4440AE5}_13.png&quot;/&gt;&lt;left val=&quot;222&quot;/&gt;&lt;top val=&quot;166&quot;/&gt;&lt;width val=&quot;143&quot;/&gt;&lt;height val=&quot;17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5D71AE1-BFCB-469A-A5FE-E48EE4225CCA}&quot;/&gt;&lt;isInvalidForFieldText val=&quot;0&quot;/&gt;&lt;Image&gt;&lt;filename val=&quot;C:\Users\calexa26\AppData\Local\Temp\PR\data\asimages\{75D71AE1-BFCB-469A-A5FE-E48EE4225CCA}_13.png&quot;/&gt;&lt;left val=&quot;273&quot;/&gt;&lt;top val=&quot;252&quot;/&gt;&lt;width val=&quot;191&quot;/&gt;&lt;height val=&quot;190&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9&quot;/&gt;&lt;lineCharCount val=&quot;47&quot;/&gt;&lt;lineCharCount val=&quot;19&quot;/&gt;&lt;lineCharCount val=&quot;49&quot;/&gt;&lt;lineCharCount val=&quot;48&quot;/&gt;&lt;lineCharCount val=&quot;20&quot;/&gt;&lt;lineCharCount val=&quot;30&quot;/&gt;&lt;lineCharCount val=&quot;45&quot;/&gt;&lt;lineCharCount val=&quot;57&quot;/&gt;&lt;lineCharCount val=&quot;57&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3285</TotalTime>
  <Words>2333</Words>
  <Application>Microsoft Office PowerPoint</Application>
  <PresentationFormat>On-screen Show (4:3)</PresentationFormat>
  <Paragraphs>426</Paragraphs>
  <Slides>63</Slides>
  <Notes>62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Calibri</vt:lpstr>
      <vt:lpstr>Century Gothic</vt:lpstr>
      <vt:lpstr>Century Schoolbook</vt:lpstr>
      <vt:lpstr>Copperplate Gothic Bold</vt:lpstr>
      <vt:lpstr>Segoe UI</vt:lpstr>
      <vt:lpstr>Office Theme</vt:lpstr>
      <vt:lpstr>Demystifying the “D” Word: Making Data Meaningful for Families</vt:lpstr>
      <vt:lpstr>Presentation Team</vt:lpstr>
      <vt:lpstr>PowerPoint Presentation</vt:lpstr>
      <vt:lpstr>Who’s in the room?</vt:lpstr>
      <vt:lpstr>Comfort Level with Data</vt:lpstr>
      <vt:lpstr>What is the DaSy Center?</vt:lpstr>
      <vt:lpstr>Review of Session</vt:lpstr>
      <vt:lpstr>CLOSE YOUR EYES</vt:lpstr>
      <vt:lpstr>Recognize this?</vt:lpstr>
      <vt:lpstr>Infant/Toddler Growth Chart</vt:lpstr>
      <vt:lpstr>In EI/ECSE, what types of data are we talking about?</vt:lpstr>
      <vt:lpstr>Where do families fit into                     all of this?</vt:lpstr>
      <vt:lpstr>Purpose and Principles of Effective Data Visualization</vt:lpstr>
      <vt:lpstr>What is data visualization?</vt:lpstr>
      <vt:lpstr>What is data visualization?</vt:lpstr>
      <vt:lpstr>Good data visualization…</vt:lpstr>
      <vt:lpstr>1. Portrays Data Accurately and Clearly</vt:lpstr>
      <vt:lpstr>2. Facilitates Understanding</vt:lpstr>
      <vt:lpstr>Is (Not So) Engaging and Attractive</vt:lpstr>
      <vt:lpstr>3. Is Engaging and Attractive</vt:lpstr>
      <vt:lpstr>4. Is Accessible </vt:lpstr>
      <vt:lpstr>5. Promotes Data Use</vt:lpstr>
      <vt:lpstr>A picture is worth a 1,000 words!</vt:lpstr>
      <vt:lpstr>Data Picture 1: Families and professionals working together to help children achieve good outcomes.</vt:lpstr>
      <vt:lpstr>What is an outcome?</vt:lpstr>
      <vt:lpstr>Three Child Outcomes</vt:lpstr>
      <vt:lpstr>Learn More About Child and Family Outcomes Data</vt:lpstr>
      <vt:lpstr>Understanding the Data</vt:lpstr>
      <vt:lpstr>Connecting Family Engagement to Child Outcomes</vt:lpstr>
      <vt:lpstr>A Family’s Story</vt:lpstr>
      <vt:lpstr>Families Asking Questions About Child-Level Data</vt:lpstr>
      <vt:lpstr>Data Picture 2: Families helping local programs improve their services. </vt:lpstr>
      <vt:lpstr>The Flow of EI/ECSE Data</vt:lpstr>
      <vt:lpstr>Uses of EI/ECSE Data at the Local Program Level</vt:lpstr>
      <vt:lpstr>Local Interagency                         Coordinating Council (LICC)</vt:lpstr>
      <vt:lpstr>Let’s sneak into an LICC meeting!</vt:lpstr>
      <vt:lpstr>Families Asking Questions About Program-Level Data</vt:lpstr>
      <vt:lpstr>Child and Family Questions</vt:lpstr>
      <vt:lpstr>Practitioner Questions</vt:lpstr>
      <vt:lpstr>Program Questions</vt:lpstr>
      <vt:lpstr>Data Picture 3: Families showing state policymakers that services make a difference. </vt:lpstr>
      <vt:lpstr>Parent Involvement at the State Level</vt:lpstr>
      <vt:lpstr>Reporting</vt:lpstr>
      <vt:lpstr>Types of Data:                                Quality Assurance </vt:lpstr>
      <vt:lpstr>Types of Data:                                           Program Operations</vt:lpstr>
      <vt:lpstr>Types of Data:                               Accountability for Results</vt:lpstr>
      <vt:lpstr>Data Product for Policymakers</vt:lpstr>
      <vt:lpstr>Families Asking Questions About State-Level Data</vt:lpstr>
      <vt:lpstr>A Parent’s Perspective</vt:lpstr>
      <vt:lpstr>Be an Accurate Guide</vt:lpstr>
      <vt:lpstr>PowerPoint Presentation</vt:lpstr>
      <vt:lpstr>Shape Your Role</vt:lpstr>
      <vt:lpstr>What if….</vt:lpstr>
      <vt:lpstr>PowerPoint Presentation</vt:lpstr>
      <vt:lpstr>PowerPoint Presentation</vt:lpstr>
      <vt:lpstr>PowerPoint Presentation</vt:lpstr>
      <vt:lpstr>PowerPoint Presentation</vt:lpstr>
      <vt:lpstr>Catawba County, NC’s Local Interagency Coordinating Council (LICC)</vt:lpstr>
      <vt:lpstr>Find Your LICC</vt:lpstr>
      <vt:lpstr>How many people learned something new from this session? </vt:lpstr>
      <vt:lpstr>Key Resource:  DaSy-NCSI Data Visualization Toolkit</vt:lpstr>
      <vt:lpstr>Other Resources </vt:lpstr>
      <vt:lpstr>PowerPoint Presentation</vt:lpstr>
    </vt:vector>
  </TitlesOfParts>
  <Manager/>
  <Company>The DaSy Center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Demystifying the “D” Word: Making Data Meaningful for Families</dc:title>
  <dc:subject>Demystifying the “D” Word: Making Data Meaningful for Families</dc:subject>
  <dc:creator>Kerry Belodoff, Darla Gundler, Amy Nicholas, and Elizabeth Wise</dc:creator>
  <cp:keywords>Data Literacy, Family</cp:keywords>
  <dc:description/>
  <cp:lastModifiedBy>Roxanne Jones</cp:lastModifiedBy>
  <cp:revision>207</cp:revision>
  <cp:lastPrinted>2016-10-11T21:04:45Z</cp:lastPrinted>
  <dcterms:created xsi:type="dcterms:W3CDTF">2013-02-06T21:54:43Z</dcterms:created>
  <dcterms:modified xsi:type="dcterms:W3CDTF">2017-01-13T19:43:03Z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