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21"/>
  </p:notesMasterIdLst>
  <p:handoutMasterIdLst>
    <p:handoutMasterId r:id="rId22"/>
  </p:handoutMasterIdLst>
  <p:sldIdLst>
    <p:sldId id="258" r:id="rId3"/>
    <p:sldId id="278" r:id="rId4"/>
    <p:sldId id="277" r:id="rId5"/>
    <p:sldId id="270" r:id="rId6"/>
    <p:sldId id="273" r:id="rId7"/>
    <p:sldId id="272" r:id="rId8"/>
    <p:sldId id="282" r:id="rId9"/>
    <p:sldId id="283" r:id="rId10"/>
    <p:sldId id="284" r:id="rId11"/>
    <p:sldId id="285" r:id="rId12"/>
    <p:sldId id="286" r:id="rId13"/>
    <p:sldId id="287" r:id="rId14"/>
    <p:sldId id="279" r:id="rId15"/>
    <p:sldId id="281" r:id="rId16"/>
    <p:sldId id="280" r:id="rId17"/>
    <p:sldId id="274" r:id="rId18"/>
    <p:sldId id="267" r:id="rId19"/>
    <p:sldId id="269" r:id="rId20"/>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52" userDrawn="1">
          <p15:clr>
            <a:srgbClr val="A4A3A4"/>
          </p15:clr>
        </p15:guide>
        <p15:guide id="2" pos="2976"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Hebbeler" initials="K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a:srgbClr val="104579"/>
    <a:srgbClr val="EB3234"/>
    <a:srgbClr val="39B54A"/>
    <a:srgbClr val="000000"/>
    <a:srgbClr val="FFFFCC"/>
    <a:srgbClr val="FED2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2765" autoAdjust="0"/>
  </p:normalViewPr>
  <p:slideViewPr>
    <p:cSldViewPr>
      <p:cViewPr>
        <p:scale>
          <a:sx n="60" d="100"/>
          <a:sy n="60" d="100"/>
        </p:scale>
        <p:origin x="-2358" y="-576"/>
      </p:cViewPr>
      <p:guideLst>
        <p:guide orient="horz" pos="2352"/>
        <p:guide pos="297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45ED2-BEAA-404F-B7D4-E5B4F5834CFE}" type="doc">
      <dgm:prSet loTypeId="urn:microsoft.com/office/officeart/2005/8/layout/radial1" loCatId="relationship" qsTypeId="urn:microsoft.com/office/officeart/2005/8/quickstyle/simple2" qsCatId="simple" csTypeId="urn:microsoft.com/office/officeart/2005/8/colors/accent0_3" csCatId="mainScheme" phldr="1"/>
      <dgm:spPr/>
      <dgm:t>
        <a:bodyPr/>
        <a:lstStyle/>
        <a:p>
          <a:endParaRPr lang="en-US"/>
        </a:p>
      </dgm:t>
    </dgm:pt>
    <dgm:pt modelId="{BA475509-8D3F-4C0D-B074-4CE8E7818F71}">
      <dgm:prSet/>
      <dgm:spPr>
        <a:solidFill>
          <a:schemeClr val="bg1"/>
        </a:solidFill>
        <a:ln>
          <a:solidFill>
            <a:schemeClr val="tx1"/>
          </a:solidFill>
        </a:ln>
      </dgm:spPr>
      <dgm:t>
        <a:bodyPr/>
        <a:lstStyle/>
        <a:p>
          <a:pPr rtl="0"/>
          <a:r>
            <a:rPr lang="en-US" dirty="0" smtClean="0">
              <a:solidFill>
                <a:schemeClr val="tx1"/>
              </a:solidFill>
            </a:rPr>
            <a:t>What does DaSy do?</a:t>
          </a:r>
          <a:endParaRPr lang="en-US" dirty="0">
            <a:solidFill>
              <a:schemeClr val="tx1"/>
            </a:solidFill>
          </a:endParaRPr>
        </a:p>
      </dgm:t>
      <dgm:extLst>
        <a:ext uri="{E40237B7-FDA0-4F09-8148-C483321AD2D9}">
          <dgm14:cNvPr xmlns:dgm14="http://schemas.microsoft.com/office/drawing/2010/diagram" id="0" name="" descr="This image is explaining the different types of cross-state TA DaSy provides. What does DaSy do? Webinars, Data briefs, Individual TA, Website (DaSycenter.org), Videos, Online learning modules&#10;"/>
        </a:ext>
      </dgm:extLst>
    </dgm:pt>
    <dgm:pt modelId="{C43B8047-9697-4A6A-AA5F-453FDED74327}" type="parTrans" cxnId="{179ECE4E-7AD7-4F56-AFB5-3FD1E947D6E5}">
      <dgm:prSet/>
      <dgm:spPr/>
      <dgm:t>
        <a:bodyPr/>
        <a:lstStyle/>
        <a:p>
          <a:endParaRPr lang="en-US">
            <a:solidFill>
              <a:schemeClr val="bg1"/>
            </a:solidFill>
          </a:endParaRPr>
        </a:p>
      </dgm:t>
    </dgm:pt>
    <dgm:pt modelId="{6513A311-EC8E-497B-BBC9-E03E32D5C90C}" type="sibTrans" cxnId="{179ECE4E-7AD7-4F56-AFB5-3FD1E947D6E5}">
      <dgm:prSet/>
      <dgm:spPr/>
      <dgm:t>
        <a:bodyPr/>
        <a:lstStyle/>
        <a:p>
          <a:endParaRPr lang="en-US">
            <a:solidFill>
              <a:schemeClr val="bg1"/>
            </a:solidFill>
          </a:endParaRPr>
        </a:p>
      </dgm:t>
    </dgm:pt>
    <dgm:pt modelId="{2B140755-062D-46D9-8BD2-D768303792F5}">
      <dgm:prSet custT="1"/>
      <dgm:spPr/>
      <dgm:t>
        <a:bodyPr/>
        <a:lstStyle/>
        <a:p>
          <a:pPr rtl="0"/>
          <a:r>
            <a:rPr lang="en-US" sz="1600" dirty="0" smtClean="0"/>
            <a:t>Data briefs</a:t>
          </a:r>
          <a:endParaRPr lang="en-US" sz="1600" dirty="0"/>
        </a:p>
      </dgm:t>
      <dgm:extLst>
        <a:ext uri="{E40237B7-FDA0-4F09-8148-C483321AD2D9}">
          <dgm14:cNvPr xmlns:dgm14="http://schemas.microsoft.com/office/drawing/2010/diagram" id="0" name="" descr="This image is explaining the different types of cross-state TA DaSy provides. What does DaSy do? Webinars, Data briefs, Individual TA, Website (DaSycenter.org), Videos, Online learning modules&#10;"/>
        </a:ext>
      </dgm:extLst>
    </dgm:pt>
    <dgm:pt modelId="{E21265B9-ED47-4260-8E2C-B3842B38A2C3}" type="parTrans" cxnId="{0AA4F4DF-FC6D-4E4E-9425-20F8ABF8887C}">
      <dgm:prSet/>
      <dgm:spPr/>
      <dgm:t>
        <a:bodyPr/>
        <a:lstStyle/>
        <a:p>
          <a:endParaRPr lang="en-US">
            <a:solidFill>
              <a:schemeClr val="bg1"/>
            </a:solidFill>
          </a:endParaRPr>
        </a:p>
      </dgm:t>
    </dgm:pt>
    <dgm:pt modelId="{4F1D5E02-46C4-4CF1-95A7-08720497774F}" type="sibTrans" cxnId="{0AA4F4DF-FC6D-4E4E-9425-20F8ABF8887C}">
      <dgm:prSet/>
      <dgm:spPr/>
      <dgm:t>
        <a:bodyPr/>
        <a:lstStyle/>
        <a:p>
          <a:endParaRPr lang="en-US">
            <a:solidFill>
              <a:schemeClr val="bg1"/>
            </a:solidFill>
          </a:endParaRPr>
        </a:p>
      </dgm:t>
    </dgm:pt>
    <dgm:pt modelId="{83ACF3AA-8EDD-4EAB-B455-7957784E4D87}">
      <dgm:prSet custT="1"/>
      <dgm:spPr/>
      <dgm:t>
        <a:bodyPr/>
        <a:lstStyle/>
        <a:p>
          <a:pPr rtl="0"/>
          <a:r>
            <a:rPr lang="en-US" sz="1600" dirty="0" smtClean="0"/>
            <a:t>Individual TA</a:t>
          </a:r>
          <a:endParaRPr lang="en-US" sz="1600" dirty="0"/>
        </a:p>
      </dgm:t>
      <dgm:extLst>
        <a:ext uri="{E40237B7-FDA0-4F09-8148-C483321AD2D9}">
          <dgm14:cNvPr xmlns:dgm14="http://schemas.microsoft.com/office/drawing/2010/diagram" id="0" name="" descr="This image is explaining the different types of cross-state TA DaSy provides. What does DaSy do? Webinars, Data briefs, Individual TA, Website (DaSycenter.org), Videos, Online learning modules&#10;"/>
        </a:ext>
      </dgm:extLst>
    </dgm:pt>
    <dgm:pt modelId="{A2290273-21AA-4884-9A16-425A3CEE879A}" type="parTrans" cxnId="{447CF95A-5565-4C8E-A95D-FDB22B7249AA}">
      <dgm:prSet/>
      <dgm:spPr/>
      <dgm:t>
        <a:bodyPr/>
        <a:lstStyle/>
        <a:p>
          <a:endParaRPr lang="en-US">
            <a:solidFill>
              <a:schemeClr val="bg1"/>
            </a:solidFill>
          </a:endParaRPr>
        </a:p>
      </dgm:t>
    </dgm:pt>
    <dgm:pt modelId="{6BA41D0D-7A1F-4750-ACCC-C91587CE2BA8}" type="sibTrans" cxnId="{447CF95A-5565-4C8E-A95D-FDB22B7249AA}">
      <dgm:prSet/>
      <dgm:spPr/>
      <dgm:t>
        <a:bodyPr/>
        <a:lstStyle/>
        <a:p>
          <a:endParaRPr lang="en-US">
            <a:solidFill>
              <a:schemeClr val="bg1"/>
            </a:solidFill>
          </a:endParaRPr>
        </a:p>
      </dgm:t>
    </dgm:pt>
    <dgm:pt modelId="{6560D7C6-E119-4CA6-A61E-0705B03806C3}">
      <dgm:prSet custT="1"/>
      <dgm:spPr/>
      <dgm:t>
        <a:bodyPr/>
        <a:lstStyle/>
        <a:p>
          <a:pPr rtl="0"/>
          <a:r>
            <a:rPr lang="en-US" sz="1600" dirty="0" smtClean="0"/>
            <a:t>Website </a:t>
          </a:r>
          <a:r>
            <a:rPr lang="en-US" sz="1100" dirty="0" smtClean="0">
              <a:solidFill>
                <a:schemeClr val="bg1"/>
              </a:solidFill>
            </a:rPr>
            <a:t>(DaSycenter.org</a:t>
          </a:r>
          <a:r>
            <a:rPr lang="en-US" sz="1400" dirty="0" smtClean="0">
              <a:solidFill>
                <a:schemeClr val="bg1"/>
              </a:solidFill>
            </a:rPr>
            <a:t>)</a:t>
          </a:r>
          <a:endParaRPr lang="en-US" sz="1400" dirty="0">
            <a:solidFill>
              <a:schemeClr val="bg1"/>
            </a:solidFill>
          </a:endParaRPr>
        </a:p>
      </dgm:t>
      <dgm:extLst>
        <a:ext uri="{E40237B7-FDA0-4F09-8148-C483321AD2D9}">
          <dgm14:cNvPr xmlns:dgm14="http://schemas.microsoft.com/office/drawing/2010/diagram" id="0" name="" descr="This image is explaining the different types of cross-state TA DaSy provides. What does DaSy do? Webinars, Data briefs, Individual TA, Website (DaSycenter.org), Videos, Online learning modules&#10;"/>
        </a:ext>
      </dgm:extLst>
    </dgm:pt>
    <dgm:pt modelId="{4F51BA88-F06D-479D-983D-122DA2A9FC9B}" type="parTrans" cxnId="{67D74DDD-CBE3-4F76-A35C-D407257433D5}">
      <dgm:prSet/>
      <dgm:spPr/>
      <dgm:t>
        <a:bodyPr/>
        <a:lstStyle/>
        <a:p>
          <a:endParaRPr lang="en-US">
            <a:solidFill>
              <a:schemeClr val="bg1"/>
            </a:solidFill>
          </a:endParaRPr>
        </a:p>
      </dgm:t>
    </dgm:pt>
    <dgm:pt modelId="{A6F26856-B116-44D3-8E21-1C07CE2258DE}" type="sibTrans" cxnId="{67D74DDD-CBE3-4F76-A35C-D407257433D5}">
      <dgm:prSet/>
      <dgm:spPr/>
      <dgm:t>
        <a:bodyPr/>
        <a:lstStyle/>
        <a:p>
          <a:endParaRPr lang="en-US">
            <a:solidFill>
              <a:schemeClr val="bg1"/>
            </a:solidFill>
          </a:endParaRPr>
        </a:p>
      </dgm:t>
    </dgm:pt>
    <dgm:pt modelId="{41309052-2CC6-4AAA-8C3C-50398A3EA2B9}">
      <dgm:prSet custT="1"/>
      <dgm:spPr/>
      <dgm:t>
        <a:bodyPr/>
        <a:lstStyle/>
        <a:p>
          <a:pPr rtl="0"/>
          <a:r>
            <a:rPr lang="en-US" sz="1600" dirty="0" smtClean="0"/>
            <a:t>Videos</a:t>
          </a:r>
          <a:endParaRPr lang="en-US" sz="1400" dirty="0"/>
        </a:p>
      </dgm:t>
      <dgm:extLst>
        <a:ext uri="{E40237B7-FDA0-4F09-8148-C483321AD2D9}">
          <dgm14:cNvPr xmlns:dgm14="http://schemas.microsoft.com/office/drawing/2010/diagram" id="0" name="" descr="This image is explaining the different types of cross-state TA DaSy provides. What does DaSy do? Webinars, Data briefs, Individual TA, Website (DaSycenter.org), Videos, Online learning modules&#10;"/>
        </a:ext>
      </dgm:extLst>
    </dgm:pt>
    <dgm:pt modelId="{B7E317C7-C0CF-4A87-B4A5-DD3AC57E5A26}" type="parTrans" cxnId="{15D91168-97A2-4DD9-8F45-AF69399A687E}">
      <dgm:prSet/>
      <dgm:spPr/>
      <dgm:t>
        <a:bodyPr/>
        <a:lstStyle/>
        <a:p>
          <a:endParaRPr lang="en-US">
            <a:solidFill>
              <a:schemeClr val="bg1"/>
            </a:solidFill>
          </a:endParaRPr>
        </a:p>
      </dgm:t>
    </dgm:pt>
    <dgm:pt modelId="{63319722-6310-43AB-9CB5-C0B7AA3B02BB}" type="sibTrans" cxnId="{15D91168-97A2-4DD9-8F45-AF69399A687E}">
      <dgm:prSet/>
      <dgm:spPr/>
      <dgm:t>
        <a:bodyPr/>
        <a:lstStyle/>
        <a:p>
          <a:endParaRPr lang="en-US">
            <a:solidFill>
              <a:schemeClr val="bg1"/>
            </a:solidFill>
          </a:endParaRPr>
        </a:p>
      </dgm:t>
    </dgm:pt>
    <dgm:pt modelId="{93F0351D-D4E2-4568-BE70-1173179A3EB8}">
      <dgm:prSet custT="1"/>
      <dgm:spPr/>
      <dgm:t>
        <a:bodyPr/>
        <a:lstStyle/>
        <a:p>
          <a:pPr rtl="0"/>
          <a:r>
            <a:rPr lang="en-US" sz="1600" dirty="0" smtClean="0"/>
            <a:t>Online learning modules</a:t>
          </a:r>
          <a:endParaRPr lang="en-US" sz="1600" dirty="0"/>
        </a:p>
      </dgm:t>
      <dgm:extLst>
        <a:ext uri="{E40237B7-FDA0-4F09-8148-C483321AD2D9}">
          <dgm14:cNvPr xmlns:dgm14="http://schemas.microsoft.com/office/drawing/2010/diagram" id="0" name="" descr="This image is explaining the different types of cross-state TA DaSy provides. What does DaSy do? Webinars, Data briefs, Individual TA, Website (DaSycenter.org), Videos, Online learning modules&#10;"/>
        </a:ext>
      </dgm:extLst>
    </dgm:pt>
    <dgm:pt modelId="{4E72EE64-31C6-4FF8-B59C-257F577A925E}" type="parTrans" cxnId="{ADA605BE-EEB6-4050-A63C-E82C5D7ADA74}">
      <dgm:prSet/>
      <dgm:spPr/>
      <dgm:t>
        <a:bodyPr/>
        <a:lstStyle/>
        <a:p>
          <a:endParaRPr lang="en-US">
            <a:solidFill>
              <a:schemeClr val="bg1"/>
            </a:solidFill>
          </a:endParaRPr>
        </a:p>
      </dgm:t>
    </dgm:pt>
    <dgm:pt modelId="{54C626C2-56F9-46AD-B2A0-AB1178260EE9}" type="sibTrans" cxnId="{ADA605BE-EEB6-4050-A63C-E82C5D7ADA74}">
      <dgm:prSet/>
      <dgm:spPr/>
      <dgm:t>
        <a:bodyPr/>
        <a:lstStyle/>
        <a:p>
          <a:endParaRPr lang="en-US">
            <a:solidFill>
              <a:schemeClr val="bg1"/>
            </a:solidFill>
          </a:endParaRPr>
        </a:p>
      </dgm:t>
    </dgm:pt>
    <dgm:pt modelId="{E7B019BC-178D-4A4E-AC25-EDDAD31E0F10}">
      <dgm:prSet custT="1"/>
      <dgm:spPr/>
      <dgm:t>
        <a:bodyPr/>
        <a:lstStyle/>
        <a:p>
          <a:pPr rtl="0"/>
          <a:r>
            <a:rPr lang="en-US" sz="1600" dirty="0" smtClean="0"/>
            <a:t>Webinars</a:t>
          </a:r>
          <a:endParaRPr lang="en-US" sz="1100" dirty="0"/>
        </a:p>
      </dgm:t>
      <dgm:extLst>
        <a:ext uri="{E40237B7-FDA0-4F09-8148-C483321AD2D9}">
          <dgm14:cNvPr xmlns:dgm14="http://schemas.microsoft.com/office/drawing/2010/diagram" id="0" name="" descr="This image is explaining the different types of cross-state TA DaSy provides. What does DaSy do? Webinars, Data briefs, Individual TA, Website (DaSycenter.org), Videos, Online learning modules&#10;"/>
        </a:ext>
      </dgm:extLst>
    </dgm:pt>
    <dgm:pt modelId="{BF2C3401-ADA0-4386-89E6-4408F7DE5C4C}" type="parTrans" cxnId="{228365FF-7A29-4859-B838-8DC1C0F9E3BD}">
      <dgm:prSet/>
      <dgm:spPr/>
      <dgm:t>
        <a:bodyPr/>
        <a:lstStyle/>
        <a:p>
          <a:endParaRPr lang="en-US">
            <a:solidFill>
              <a:schemeClr val="bg1"/>
            </a:solidFill>
          </a:endParaRPr>
        </a:p>
      </dgm:t>
    </dgm:pt>
    <dgm:pt modelId="{7AC123A8-245F-4AB5-AA89-8DA30540CF94}" type="sibTrans" cxnId="{228365FF-7A29-4859-B838-8DC1C0F9E3BD}">
      <dgm:prSet/>
      <dgm:spPr/>
      <dgm:t>
        <a:bodyPr/>
        <a:lstStyle/>
        <a:p>
          <a:endParaRPr lang="en-US">
            <a:solidFill>
              <a:schemeClr val="bg1"/>
            </a:solidFill>
          </a:endParaRPr>
        </a:p>
      </dgm:t>
    </dgm:pt>
    <dgm:pt modelId="{F7DBC78A-4C9A-4FDB-995F-F627ABF1EA63}" type="pres">
      <dgm:prSet presAssocID="{9B245ED2-BEAA-404F-B7D4-E5B4F5834CFE}" presName="cycle" presStyleCnt="0">
        <dgm:presLayoutVars>
          <dgm:chMax val="1"/>
          <dgm:dir/>
          <dgm:animLvl val="ctr"/>
          <dgm:resizeHandles val="exact"/>
        </dgm:presLayoutVars>
      </dgm:prSet>
      <dgm:spPr/>
      <dgm:t>
        <a:bodyPr/>
        <a:lstStyle/>
        <a:p>
          <a:endParaRPr lang="en-US"/>
        </a:p>
      </dgm:t>
    </dgm:pt>
    <dgm:pt modelId="{734C44D9-A075-47BF-8D71-964A3D2B812B}" type="pres">
      <dgm:prSet presAssocID="{BA475509-8D3F-4C0D-B074-4CE8E7818F71}" presName="centerShape" presStyleLbl="node0" presStyleIdx="0" presStyleCnt="1" custScaleX="126453" custScaleY="126453"/>
      <dgm:spPr/>
      <dgm:t>
        <a:bodyPr/>
        <a:lstStyle/>
        <a:p>
          <a:endParaRPr lang="en-US"/>
        </a:p>
      </dgm:t>
    </dgm:pt>
    <dgm:pt modelId="{368ED341-1EBC-4444-ADB8-01F8AE4110E2}" type="pres">
      <dgm:prSet presAssocID="{BF2C3401-ADA0-4386-89E6-4408F7DE5C4C}" presName="Name9" presStyleLbl="parChTrans1D2" presStyleIdx="0" presStyleCnt="6"/>
      <dgm:spPr/>
      <dgm:t>
        <a:bodyPr/>
        <a:lstStyle/>
        <a:p>
          <a:endParaRPr lang="en-US"/>
        </a:p>
      </dgm:t>
    </dgm:pt>
    <dgm:pt modelId="{ADD7A671-473C-4547-A579-9D59900786D2}" type="pres">
      <dgm:prSet presAssocID="{BF2C3401-ADA0-4386-89E6-4408F7DE5C4C}" presName="connTx" presStyleLbl="parChTrans1D2" presStyleIdx="0" presStyleCnt="6"/>
      <dgm:spPr/>
      <dgm:t>
        <a:bodyPr/>
        <a:lstStyle/>
        <a:p>
          <a:endParaRPr lang="en-US"/>
        </a:p>
      </dgm:t>
    </dgm:pt>
    <dgm:pt modelId="{328DD4CE-0930-4ABA-9697-B900DCBB3099}" type="pres">
      <dgm:prSet presAssocID="{E7B019BC-178D-4A4E-AC25-EDDAD31E0F10}" presName="node" presStyleLbl="node1" presStyleIdx="0" presStyleCnt="6">
        <dgm:presLayoutVars>
          <dgm:bulletEnabled val="1"/>
        </dgm:presLayoutVars>
      </dgm:prSet>
      <dgm:spPr/>
      <dgm:t>
        <a:bodyPr/>
        <a:lstStyle/>
        <a:p>
          <a:endParaRPr lang="en-US"/>
        </a:p>
      </dgm:t>
    </dgm:pt>
    <dgm:pt modelId="{E692BFF2-9404-417F-AD4B-54350F980236}" type="pres">
      <dgm:prSet presAssocID="{E21265B9-ED47-4260-8E2C-B3842B38A2C3}" presName="Name9" presStyleLbl="parChTrans1D2" presStyleIdx="1" presStyleCnt="6"/>
      <dgm:spPr/>
      <dgm:t>
        <a:bodyPr/>
        <a:lstStyle/>
        <a:p>
          <a:endParaRPr lang="en-US"/>
        </a:p>
      </dgm:t>
    </dgm:pt>
    <dgm:pt modelId="{A5420FA7-8D87-456D-9FFF-6361734A8471}" type="pres">
      <dgm:prSet presAssocID="{E21265B9-ED47-4260-8E2C-B3842B38A2C3}" presName="connTx" presStyleLbl="parChTrans1D2" presStyleIdx="1" presStyleCnt="6"/>
      <dgm:spPr/>
      <dgm:t>
        <a:bodyPr/>
        <a:lstStyle/>
        <a:p>
          <a:endParaRPr lang="en-US"/>
        </a:p>
      </dgm:t>
    </dgm:pt>
    <dgm:pt modelId="{AFF6323C-D9A7-4072-8336-EB7EA4B336A2}" type="pres">
      <dgm:prSet presAssocID="{2B140755-062D-46D9-8BD2-D768303792F5}" presName="node" presStyleLbl="node1" presStyleIdx="1" presStyleCnt="6">
        <dgm:presLayoutVars>
          <dgm:bulletEnabled val="1"/>
        </dgm:presLayoutVars>
      </dgm:prSet>
      <dgm:spPr/>
      <dgm:t>
        <a:bodyPr/>
        <a:lstStyle/>
        <a:p>
          <a:endParaRPr lang="en-US"/>
        </a:p>
      </dgm:t>
    </dgm:pt>
    <dgm:pt modelId="{9AC6FFAE-FFF1-4D2C-878B-476D7C0FCB8B}" type="pres">
      <dgm:prSet presAssocID="{A2290273-21AA-4884-9A16-425A3CEE879A}" presName="Name9" presStyleLbl="parChTrans1D2" presStyleIdx="2" presStyleCnt="6"/>
      <dgm:spPr/>
      <dgm:t>
        <a:bodyPr/>
        <a:lstStyle/>
        <a:p>
          <a:endParaRPr lang="en-US"/>
        </a:p>
      </dgm:t>
    </dgm:pt>
    <dgm:pt modelId="{D7358666-7CEC-46B1-90BA-839DA8E11089}" type="pres">
      <dgm:prSet presAssocID="{A2290273-21AA-4884-9A16-425A3CEE879A}" presName="connTx" presStyleLbl="parChTrans1D2" presStyleIdx="2" presStyleCnt="6"/>
      <dgm:spPr/>
      <dgm:t>
        <a:bodyPr/>
        <a:lstStyle/>
        <a:p>
          <a:endParaRPr lang="en-US"/>
        </a:p>
      </dgm:t>
    </dgm:pt>
    <dgm:pt modelId="{4A4B99CC-A795-4166-8D9C-D26ADB2386E7}" type="pres">
      <dgm:prSet presAssocID="{83ACF3AA-8EDD-4EAB-B455-7957784E4D87}" presName="node" presStyleLbl="node1" presStyleIdx="2" presStyleCnt="6">
        <dgm:presLayoutVars>
          <dgm:bulletEnabled val="1"/>
        </dgm:presLayoutVars>
      </dgm:prSet>
      <dgm:spPr/>
      <dgm:t>
        <a:bodyPr/>
        <a:lstStyle/>
        <a:p>
          <a:endParaRPr lang="en-US"/>
        </a:p>
      </dgm:t>
    </dgm:pt>
    <dgm:pt modelId="{C5B42BB1-C330-4C8C-A094-05620B9B5C4D}" type="pres">
      <dgm:prSet presAssocID="{4F51BA88-F06D-479D-983D-122DA2A9FC9B}" presName="Name9" presStyleLbl="parChTrans1D2" presStyleIdx="3" presStyleCnt="6"/>
      <dgm:spPr/>
      <dgm:t>
        <a:bodyPr/>
        <a:lstStyle/>
        <a:p>
          <a:endParaRPr lang="en-US"/>
        </a:p>
      </dgm:t>
    </dgm:pt>
    <dgm:pt modelId="{5F7127D1-09BC-4C3C-A499-550BA6AC6774}" type="pres">
      <dgm:prSet presAssocID="{4F51BA88-F06D-479D-983D-122DA2A9FC9B}" presName="connTx" presStyleLbl="parChTrans1D2" presStyleIdx="3" presStyleCnt="6"/>
      <dgm:spPr/>
      <dgm:t>
        <a:bodyPr/>
        <a:lstStyle/>
        <a:p>
          <a:endParaRPr lang="en-US"/>
        </a:p>
      </dgm:t>
    </dgm:pt>
    <dgm:pt modelId="{5A417D38-4E73-400B-81D9-74C841F18B7E}" type="pres">
      <dgm:prSet presAssocID="{6560D7C6-E119-4CA6-A61E-0705B03806C3}" presName="node" presStyleLbl="node1" presStyleIdx="3" presStyleCnt="6">
        <dgm:presLayoutVars>
          <dgm:bulletEnabled val="1"/>
        </dgm:presLayoutVars>
      </dgm:prSet>
      <dgm:spPr/>
      <dgm:t>
        <a:bodyPr/>
        <a:lstStyle/>
        <a:p>
          <a:endParaRPr lang="en-US"/>
        </a:p>
      </dgm:t>
    </dgm:pt>
    <dgm:pt modelId="{1A0874CC-0A6C-4B4B-BDD2-301BFDF5E8FC}" type="pres">
      <dgm:prSet presAssocID="{B7E317C7-C0CF-4A87-B4A5-DD3AC57E5A26}" presName="Name9" presStyleLbl="parChTrans1D2" presStyleIdx="4" presStyleCnt="6"/>
      <dgm:spPr/>
      <dgm:t>
        <a:bodyPr/>
        <a:lstStyle/>
        <a:p>
          <a:endParaRPr lang="en-US"/>
        </a:p>
      </dgm:t>
    </dgm:pt>
    <dgm:pt modelId="{4DAC2359-7E7D-4187-9C66-17A73797A37C}" type="pres">
      <dgm:prSet presAssocID="{B7E317C7-C0CF-4A87-B4A5-DD3AC57E5A26}" presName="connTx" presStyleLbl="parChTrans1D2" presStyleIdx="4" presStyleCnt="6"/>
      <dgm:spPr/>
      <dgm:t>
        <a:bodyPr/>
        <a:lstStyle/>
        <a:p>
          <a:endParaRPr lang="en-US"/>
        </a:p>
      </dgm:t>
    </dgm:pt>
    <dgm:pt modelId="{82B65993-5427-4542-AB05-BF919ED091A0}" type="pres">
      <dgm:prSet presAssocID="{41309052-2CC6-4AAA-8C3C-50398A3EA2B9}" presName="node" presStyleLbl="node1" presStyleIdx="4" presStyleCnt="6">
        <dgm:presLayoutVars>
          <dgm:bulletEnabled val="1"/>
        </dgm:presLayoutVars>
      </dgm:prSet>
      <dgm:spPr/>
      <dgm:t>
        <a:bodyPr/>
        <a:lstStyle/>
        <a:p>
          <a:endParaRPr lang="en-US"/>
        </a:p>
      </dgm:t>
    </dgm:pt>
    <dgm:pt modelId="{7256489E-D565-4A31-809A-837A343A76A1}" type="pres">
      <dgm:prSet presAssocID="{4E72EE64-31C6-4FF8-B59C-257F577A925E}" presName="Name9" presStyleLbl="parChTrans1D2" presStyleIdx="5" presStyleCnt="6"/>
      <dgm:spPr/>
      <dgm:t>
        <a:bodyPr/>
        <a:lstStyle/>
        <a:p>
          <a:endParaRPr lang="en-US"/>
        </a:p>
      </dgm:t>
    </dgm:pt>
    <dgm:pt modelId="{1DC83F5D-A12C-4FDF-8E0F-0EACAE3487BD}" type="pres">
      <dgm:prSet presAssocID="{4E72EE64-31C6-4FF8-B59C-257F577A925E}" presName="connTx" presStyleLbl="parChTrans1D2" presStyleIdx="5" presStyleCnt="6"/>
      <dgm:spPr/>
      <dgm:t>
        <a:bodyPr/>
        <a:lstStyle/>
        <a:p>
          <a:endParaRPr lang="en-US"/>
        </a:p>
      </dgm:t>
    </dgm:pt>
    <dgm:pt modelId="{1B887D25-98DA-4DB2-984A-FE3C481520E7}" type="pres">
      <dgm:prSet presAssocID="{93F0351D-D4E2-4568-BE70-1173179A3EB8}" presName="node" presStyleLbl="node1" presStyleIdx="5" presStyleCnt="6">
        <dgm:presLayoutVars>
          <dgm:bulletEnabled val="1"/>
        </dgm:presLayoutVars>
      </dgm:prSet>
      <dgm:spPr/>
      <dgm:t>
        <a:bodyPr/>
        <a:lstStyle/>
        <a:p>
          <a:endParaRPr lang="en-US"/>
        </a:p>
      </dgm:t>
    </dgm:pt>
  </dgm:ptLst>
  <dgm:cxnLst>
    <dgm:cxn modelId="{0AA4F4DF-FC6D-4E4E-9425-20F8ABF8887C}" srcId="{BA475509-8D3F-4C0D-B074-4CE8E7818F71}" destId="{2B140755-062D-46D9-8BD2-D768303792F5}" srcOrd="1" destOrd="0" parTransId="{E21265B9-ED47-4260-8E2C-B3842B38A2C3}" sibTransId="{4F1D5E02-46C4-4CF1-95A7-08720497774F}"/>
    <dgm:cxn modelId="{ADA605BE-EEB6-4050-A63C-E82C5D7ADA74}" srcId="{BA475509-8D3F-4C0D-B074-4CE8E7818F71}" destId="{93F0351D-D4E2-4568-BE70-1173179A3EB8}" srcOrd="5" destOrd="0" parTransId="{4E72EE64-31C6-4FF8-B59C-257F577A925E}" sibTransId="{54C626C2-56F9-46AD-B2A0-AB1178260EE9}"/>
    <dgm:cxn modelId="{228365FF-7A29-4859-B838-8DC1C0F9E3BD}" srcId="{BA475509-8D3F-4C0D-B074-4CE8E7818F71}" destId="{E7B019BC-178D-4A4E-AC25-EDDAD31E0F10}" srcOrd="0" destOrd="0" parTransId="{BF2C3401-ADA0-4386-89E6-4408F7DE5C4C}" sibTransId="{7AC123A8-245F-4AB5-AA89-8DA30540CF94}"/>
    <dgm:cxn modelId="{15D91168-97A2-4DD9-8F45-AF69399A687E}" srcId="{BA475509-8D3F-4C0D-B074-4CE8E7818F71}" destId="{41309052-2CC6-4AAA-8C3C-50398A3EA2B9}" srcOrd="4" destOrd="0" parTransId="{B7E317C7-C0CF-4A87-B4A5-DD3AC57E5A26}" sibTransId="{63319722-6310-43AB-9CB5-C0B7AA3B02BB}"/>
    <dgm:cxn modelId="{53A5BB4F-C2CF-4758-B746-BF1FD4DC5A5A}" type="presOf" srcId="{E7B019BC-178D-4A4E-AC25-EDDAD31E0F10}" destId="{328DD4CE-0930-4ABA-9697-B900DCBB3099}" srcOrd="0" destOrd="0" presId="urn:microsoft.com/office/officeart/2005/8/layout/radial1"/>
    <dgm:cxn modelId="{D95F96DF-51DB-4051-B3F2-F615496D9366}" type="presOf" srcId="{4E72EE64-31C6-4FF8-B59C-257F577A925E}" destId="{1DC83F5D-A12C-4FDF-8E0F-0EACAE3487BD}" srcOrd="1" destOrd="0" presId="urn:microsoft.com/office/officeart/2005/8/layout/radial1"/>
    <dgm:cxn modelId="{36F53724-A48D-4B79-8F74-F2242723DAFC}" type="presOf" srcId="{E21265B9-ED47-4260-8E2C-B3842B38A2C3}" destId="{A5420FA7-8D87-456D-9FFF-6361734A8471}" srcOrd="1" destOrd="0" presId="urn:microsoft.com/office/officeart/2005/8/layout/radial1"/>
    <dgm:cxn modelId="{C3BDB871-9F8F-42B6-AF71-5108EB9635E1}" type="presOf" srcId="{BA475509-8D3F-4C0D-B074-4CE8E7818F71}" destId="{734C44D9-A075-47BF-8D71-964A3D2B812B}" srcOrd="0" destOrd="0" presId="urn:microsoft.com/office/officeart/2005/8/layout/radial1"/>
    <dgm:cxn modelId="{179ECE4E-7AD7-4F56-AFB5-3FD1E947D6E5}" srcId="{9B245ED2-BEAA-404F-B7D4-E5B4F5834CFE}" destId="{BA475509-8D3F-4C0D-B074-4CE8E7818F71}" srcOrd="0" destOrd="0" parTransId="{C43B8047-9697-4A6A-AA5F-453FDED74327}" sibTransId="{6513A311-EC8E-497B-BBC9-E03E32D5C90C}"/>
    <dgm:cxn modelId="{A577FD18-4B27-4DFC-89C0-D9D612D8F87B}" type="presOf" srcId="{B7E317C7-C0CF-4A87-B4A5-DD3AC57E5A26}" destId="{1A0874CC-0A6C-4B4B-BDD2-301BFDF5E8FC}" srcOrd="0" destOrd="0" presId="urn:microsoft.com/office/officeart/2005/8/layout/radial1"/>
    <dgm:cxn modelId="{81CB981F-6B42-45E8-AF02-5312E4CE976E}" type="presOf" srcId="{6560D7C6-E119-4CA6-A61E-0705B03806C3}" destId="{5A417D38-4E73-400B-81D9-74C841F18B7E}" srcOrd="0" destOrd="0" presId="urn:microsoft.com/office/officeart/2005/8/layout/radial1"/>
    <dgm:cxn modelId="{FF091859-52AB-4B5F-9F84-539ED88140E1}" type="presOf" srcId="{4F51BA88-F06D-479D-983D-122DA2A9FC9B}" destId="{C5B42BB1-C330-4C8C-A094-05620B9B5C4D}" srcOrd="0" destOrd="0" presId="urn:microsoft.com/office/officeart/2005/8/layout/radial1"/>
    <dgm:cxn modelId="{1FDDB59D-7086-42E1-AE51-87D4E1EC1ABF}" type="presOf" srcId="{4E72EE64-31C6-4FF8-B59C-257F577A925E}" destId="{7256489E-D565-4A31-809A-837A343A76A1}" srcOrd="0" destOrd="0" presId="urn:microsoft.com/office/officeart/2005/8/layout/radial1"/>
    <dgm:cxn modelId="{5DE03046-8553-4CDA-B662-5DAE687AE391}" type="presOf" srcId="{A2290273-21AA-4884-9A16-425A3CEE879A}" destId="{9AC6FFAE-FFF1-4D2C-878B-476D7C0FCB8B}" srcOrd="0" destOrd="0" presId="urn:microsoft.com/office/officeart/2005/8/layout/radial1"/>
    <dgm:cxn modelId="{C938D27D-379A-43DE-930F-2B0340759BF5}" type="presOf" srcId="{B7E317C7-C0CF-4A87-B4A5-DD3AC57E5A26}" destId="{4DAC2359-7E7D-4187-9C66-17A73797A37C}" srcOrd="1" destOrd="0" presId="urn:microsoft.com/office/officeart/2005/8/layout/radial1"/>
    <dgm:cxn modelId="{B1D47A96-4C79-45D6-AF54-80C23F8271D5}" type="presOf" srcId="{BF2C3401-ADA0-4386-89E6-4408F7DE5C4C}" destId="{ADD7A671-473C-4547-A579-9D59900786D2}" srcOrd="1" destOrd="0" presId="urn:microsoft.com/office/officeart/2005/8/layout/radial1"/>
    <dgm:cxn modelId="{2DB94369-96BF-440A-8E9A-6F1F1511C6E8}" type="presOf" srcId="{E21265B9-ED47-4260-8E2C-B3842B38A2C3}" destId="{E692BFF2-9404-417F-AD4B-54350F980236}" srcOrd="0" destOrd="0" presId="urn:microsoft.com/office/officeart/2005/8/layout/radial1"/>
    <dgm:cxn modelId="{E4FA2946-95AF-47E8-9782-1F0BC925925A}" type="presOf" srcId="{2B140755-062D-46D9-8BD2-D768303792F5}" destId="{AFF6323C-D9A7-4072-8336-EB7EA4B336A2}" srcOrd="0" destOrd="0" presId="urn:microsoft.com/office/officeart/2005/8/layout/radial1"/>
    <dgm:cxn modelId="{4B5FD6C4-4965-4759-85BC-1FC85EBFD713}" type="presOf" srcId="{4F51BA88-F06D-479D-983D-122DA2A9FC9B}" destId="{5F7127D1-09BC-4C3C-A499-550BA6AC6774}" srcOrd="1" destOrd="0" presId="urn:microsoft.com/office/officeart/2005/8/layout/radial1"/>
    <dgm:cxn modelId="{FC23E2F4-A0E9-4F80-935B-05CD3C017A78}" type="presOf" srcId="{93F0351D-D4E2-4568-BE70-1173179A3EB8}" destId="{1B887D25-98DA-4DB2-984A-FE3C481520E7}" srcOrd="0" destOrd="0" presId="urn:microsoft.com/office/officeart/2005/8/layout/radial1"/>
    <dgm:cxn modelId="{44031C95-FF1E-4EA9-A71B-3CC11EB7A8B3}" type="presOf" srcId="{41309052-2CC6-4AAA-8C3C-50398A3EA2B9}" destId="{82B65993-5427-4542-AB05-BF919ED091A0}" srcOrd="0" destOrd="0" presId="urn:microsoft.com/office/officeart/2005/8/layout/radial1"/>
    <dgm:cxn modelId="{69C359CB-21FA-45B6-ACC9-81BCB412F7A9}" type="presOf" srcId="{BF2C3401-ADA0-4386-89E6-4408F7DE5C4C}" destId="{368ED341-1EBC-4444-ADB8-01F8AE4110E2}" srcOrd="0" destOrd="0" presId="urn:microsoft.com/office/officeart/2005/8/layout/radial1"/>
    <dgm:cxn modelId="{9CBAB08A-4A3B-4E03-8E9F-9782EC4E4C65}" type="presOf" srcId="{9B245ED2-BEAA-404F-B7D4-E5B4F5834CFE}" destId="{F7DBC78A-4C9A-4FDB-995F-F627ABF1EA63}" srcOrd="0" destOrd="0" presId="urn:microsoft.com/office/officeart/2005/8/layout/radial1"/>
    <dgm:cxn modelId="{447CF95A-5565-4C8E-A95D-FDB22B7249AA}" srcId="{BA475509-8D3F-4C0D-B074-4CE8E7818F71}" destId="{83ACF3AA-8EDD-4EAB-B455-7957784E4D87}" srcOrd="2" destOrd="0" parTransId="{A2290273-21AA-4884-9A16-425A3CEE879A}" sibTransId="{6BA41D0D-7A1F-4750-ACCC-C91587CE2BA8}"/>
    <dgm:cxn modelId="{5E5703B8-0316-4A92-A683-A898E6378470}" type="presOf" srcId="{83ACF3AA-8EDD-4EAB-B455-7957784E4D87}" destId="{4A4B99CC-A795-4166-8D9C-D26ADB2386E7}" srcOrd="0" destOrd="0" presId="urn:microsoft.com/office/officeart/2005/8/layout/radial1"/>
    <dgm:cxn modelId="{272ACB17-C65D-4B48-AB06-45C03823C86B}" type="presOf" srcId="{A2290273-21AA-4884-9A16-425A3CEE879A}" destId="{D7358666-7CEC-46B1-90BA-839DA8E11089}" srcOrd="1" destOrd="0" presId="urn:microsoft.com/office/officeart/2005/8/layout/radial1"/>
    <dgm:cxn modelId="{67D74DDD-CBE3-4F76-A35C-D407257433D5}" srcId="{BA475509-8D3F-4C0D-B074-4CE8E7818F71}" destId="{6560D7C6-E119-4CA6-A61E-0705B03806C3}" srcOrd="3" destOrd="0" parTransId="{4F51BA88-F06D-479D-983D-122DA2A9FC9B}" sibTransId="{A6F26856-B116-44D3-8E21-1C07CE2258DE}"/>
    <dgm:cxn modelId="{BB1FB865-A5F5-4370-B071-0D44C4AF2DFF}" type="presParOf" srcId="{F7DBC78A-4C9A-4FDB-995F-F627ABF1EA63}" destId="{734C44D9-A075-47BF-8D71-964A3D2B812B}" srcOrd="0" destOrd="0" presId="urn:microsoft.com/office/officeart/2005/8/layout/radial1"/>
    <dgm:cxn modelId="{A0EDF975-13F7-44E5-B7CC-2ABD5A22E363}" type="presParOf" srcId="{F7DBC78A-4C9A-4FDB-995F-F627ABF1EA63}" destId="{368ED341-1EBC-4444-ADB8-01F8AE4110E2}" srcOrd="1" destOrd="0" presId="urn:microsoft.com/office/officeart/2005/8/layout/radial1"/>
    <dgm:cxn modelId="{2F474009-5810-4AB9-ADBE-65607BD5D542}" type="presParOf" srcId="{368ED341-1EBC-4444-ADB8-01F8AE4110E2}" destId="{ADD7A671-473C-4547-A579-9D59900786D2}" srcOrd="0" destOrd="0" presId="urn:microsoft.com/office/officeart/2005/8/layout/radial1"/>
    <dgm:cxn modelId="{3F575428-9F4E-4FD8-928D-E3A6C7B5470C}" type="presParOf" srcId="{F7DBC78A-4C9A-4FDB-995F-F627ABF1EA63}" destId="{328DD4CE-0930-4ABA-9697-B900DCBB3099}" srcOrd="2" destOrd="0" presId="urn:microsoft.com/office/officeart/2005/8/layout/radial1"/>
    <dgm:cxn modelId="{9010F9D8-940B-4E1F-9037-1EFCEF8E4A8A}" type="presParOf" srcId="{F7DBC78A-4C9A-4FDB-995F-F627ABF1EA63}" destId="{E692BFF2-9404-417F-AD4B-54350F980236}" srcOrd="3" destOrd="0" presId="urn:microsoft.com/office/officeart/2005/8/layout/radial1"/>
    <dgm:cxn modelId="{EDD7C4DB-90BA-4345-B370-100292149B42}" type="presParOf" srcId="{E692BFF2-9404-417F-AD4B-54350F980236}" destId="{A5420FA7-8D87-456D-9FFF-6361734A8471}" srcOrd="0" destOrd="0" presId="urn:microsoft.com/office/officeart/2005/8/layout/radial1"/>
    <dgm:cxn modelId="{24A9CA76-549B-402B-BDA1-F43298A57848}" type="presParOf" srcId="{F7DBC78A-4C9A-4FDB-995F-F627ABF1EA63}" destId="{AFF6323C-D9A7-4072-8336-EB7EA4B336A2}" srcOrd="4" destOrd="0" presId="urn:microsoft.com/office/officeart/2005/8/layout/radial1"/>
    <dgm:cxn modelId="{EC91EBD7-5083-498E-9C5E-1C17443B3EB2}" type="presParOf" srcId="{F7DBC78A-4C9A-4FDB-995F-F627ABF1EA63}" destId="{9AC6FFAE-FFF1-4D2C-878B-476D7C0FCB8B}" srcOrd="5" destOrd="0" presId="urn:microsoft.com/office/officeart/2005/8/layout/radial1"/>
    <dgm:cxn modelId="{A0FBC703-5CAA-449E-A41A-05DB12572AF7}" type="presParOf" srcId="{9AC6FFAE-FFF1-4D2C-878B-476D7C0FCB8B}" destId="{D7358666-7CEC-46B1-90BA-839DA8E11089}" srcOrd="0" destOrd="0" presId="urn:microsoft.com/office/officeart/2005/8/layout/radial1"/>
    <dgm:cxn modelId="{9E0A4902-64E0-484F-B279-A9B3680DFE5D}" type="presParOf" srcId="{F7DBC78A-4C9A-4FDB-995F-F627ABF1EA63}" destId="{4A4B99CC-A795-4166-8D9C-D26ADB2386E7}" srcOrd="6" destOrd="0" presId="urn:microsoft.com/office/officeart/2005/8/layout/radial1"/>
    <dgm:cxn modelId="{C22618C3-6237-4824-B866-DAC8F16B88FC}" type="presParOf" srcId="{F7DBC78A-4C9A-4FDB-995F-F627ABF1EA63}" destId="{C5B42BB1-C330-4C8C-A094-05620B9B5C4D}" srcOrd="7" destOrd="0" presId="urn:microsoft.com/office/officeart/2005/8/layout/radial1"/>
    <dgm:cxn modelId="{4E62291F-47D8-4B22-A06E-8A5191F71E5D}" type="presParOf" srcId="{C5B42BB1-C330-4C8C-A094-05620B9B5C4D}" destId="{5F7127D1-09BC-4C3C-A499-550BA6AC6774}" srcOrd="0" destOrd="0" presId="urn:microsoft.com/office/officeart/2005/8/layout/radial1"/>
    <dgm:cxn modelId="{EA7CE7B4-D0C1-4A81-9747-B89020D9D2F4}" type="presParOf" srcId="{F7DBC78A-4C9A-4FDB-995F-F627ABF1EA63}" destId="{5A417D38-4E73-400B-81D9-74C841F18B7E}" srcOrd="8" destOrd="0" presId="urn:microsoft.com/office/officeart/2005/8/layout/radial1"/>
    <dgm:cxn modelId="{1707C59C-26BB-486F-965C-4EE976EEFBAB}" type="presParOf" srcId="{F7DBC78A-4C9A-4FDB-995F-F627ABF1EA63}" destId="{1A0874CC-0A6C-4B4B-BDD2-301BFDF5E8FC}" srcOrd="9" destOrd="0" presId="urn:microsoft.com/office/officeart/2005/8/layout/radial1"/>
    <dgm:cxn modelId="{FCD7327B-239E-40CF-8FEB-95407DB7D583}" type="presParOf" srcId="{1A0874CC-0A6C-4B4B-BDD2-301BFDF5E8FC}" destId="{4DAC2359-7E7D-4187-9C66-17A73797A37C}" srcOrd="0" destOrd="0" presId="urn:microsoft.com/office/officeart/2005/8/layout/radial1"/>
    <dgm:cxn modelId="{D18EA1C0-E33E-46AC-ABD0-4249EF66B91D}" type="presParOf" srcId="{F7DBC78A-4C9A-4FDB-995F-F627ABF1EA63}" destId="{82B65993-5427-4542-AB05-BF919ED091A0}" srcOrd="10" destOrd="0" presId="urn:microsoft.com/office/officeart/2005/8/layout/radial1"/>
    <dgm:cxn modelId="{C40E5657-880F-46E1-A7A9-8986AF37D06D}" type="presParOf" srcId="{F7DBC78A-4C9A-4FDB-995F-F627ABF1EA63}" destId="{7256489E-D565-4A31-809A-837A343A76A1}" srcOrd="11" destOrd="0" presId="urn:microsoft.com/office/officeart/2005/8/layout/radial1"/>
    <dgm:cxn modelId="{3A5421E8-F19F-4A9D-A34B-7A691973D09A}" type="presParOf" srcId="{7256489E-D565-4A31-809A-837A343A76A1}" destId="{1DC83F5D-A12C-4FDF-8E0F-0EACAE3487BD}" srcOrd="0" destOrd="0" presId="urn:microsoft.com/office/officeart/2005/8/layout/radial1"/>
    <dgm:cxn modelId="{A3C13818-8C0D-4E90-9966-8A4A3ED1E7BD}" type="presParOf" srcId="{F7DBC78A-4C9A-4FDB-995F-F627ABF1EA63}" destId="{1B887D25-98DA-4DB2-984A-FE3C481520E7}"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C44D9-A075-47BF-8D71-964A3D2B812B}">
      <dsp:nvSpPr>
        <dsp:cNvPr id="0" name=""/>
        <dsp:cNvSpPr/>
      </dsp:nvSpPr>
      <dsp:spPr>
        <a:xfrm>
          <a:off x="3581396" y="1711070"/>
          <a:ext cx="1828807" cy="1828807"/>
        </a:xfrm>
        <a:prstGeom prst="ellipse">
          <a:avLst/>
        </a:prstGeom>
        <a:solidFill>
          <a:schemeClr val="bg1"/>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solidFill>
                <a:schemeClr val="tx1"/>
              </a:solidFill>
            </a:rPr>
            <a:t>What does DaSy do?</a:t>
          </a:r>
          <a:endParaRPr lang="en-US" sz="2500" kern="1200" dirty="0">
            <a:solidFill>
              <a:schemeClr val="tx1"/>
            </a:solidFill>
          </a:endParaRPr>
        </a:p>
      </dsp:txBody>
      <dsp:txXfrm>
        <a:off x="3849219" y="1978893"/>
        <a:ext cx="1293161" cy="1293161"/>
      </dsp:txXfrm>
    </dsp:sp>
    <dsp:sp modelId="{368ED341-1EBC-4444-ADB8-01F8AE4110E2}">
      <dsp:nvSpPr>
        <dsp:cNvPr id="0" name=""/>
        <dsp:cNvSpPr/>
      </dsp:nvSpPr>
      <dsp:spPr>
        <a:xfrm rot="16200000">
          <a:off x="4372876" y="1573671"/>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4489653" y="1582001"/>
        <a:ext cx="12292" cy="12292"/>
      </dsp:txXfrm>
    </dsp:sp>
    <dsp:sp modelId="{328DD4CE-0930-4ABA-9697-B900DCBB3099}">
      <dsp:nvSpPr>
        <dsp:cNvPr id="0" name=""/>
        <dsp:cNvSpPr/>
      </dsp:nvSpPr>
      <dsp:spPr>
        <a:xfrm>
          <a:off x="3772682" y="18988"/>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Webinars</a:t>
          </a:r>
          <a:endParaRPr lang="en-US" sz="1100" kern="1200" dirty="0"/>
        </a:p>
      </dsp:txBody>
      <dsp:txXfrm>
        <a:off x="3984478" y="230784"/>
        <a:ext cx="1022642" cy="1022642"/>
      </dsp:txXfrm>
    </dsp:sp>
    <dsp:sp modelId="{E692BFF2-9404-417F-AD4B-54350F980236}">
      <dsp:nvSpPr>
        <dsp:cNvPr id="0" name=""/>
        <dsp:cNvSpPr/>
      </dsp:nvSpPr>
      <dsp:spPr>
        <a:xfrm rot="19800000">
          <a:off x="5271228" y="2092334"/>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5388005" y="2100664"/>
        <a:ext cx="12292" cy="12292"/>
      </dsp:txXfrm>
    </dsp:sp>
    <dsp:sp modelId="{AFF6323C-D9A7-4072-8336-EB7EA4B336A2}">
      <dsp:nvSpPr>
        <dsp:cNvPr id="0" name=""/>
        <dsp:cNvSpPr/>
      </dsp:nvSpPr>
      <dsp:spPr>
        <a:xfrm>
          <a:off x="5403727" y="960672"/>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Data briefs</a:t>
          </a:r>
          <a:endParaRPr lang="en-US" sz="1600" kern="1200" dirty="0"/>
        </a:p>
      </dsp:txBody>
      <dsp:txXfrm>
        <a:off x="5615523" y="1172468"/>
        <a:ext cx="1022642" cy="1022642"/>
      </dsp:txXfrm>
    </dsp:sp>
    <dsp:sp modelId="{9AC6FFAE-FFF1-4D2C-878B-476D7C0FCB8B}">
      <dsp:nvSpPr>
        <dsp:cNvPr id="0" name=""/>
        <dsp:cNvSpPr/>
      </dsp:nvSpPr>
      <dsp:spPr>
        <a:xfrm rot="1800000">
          <a:off x="5271228" y="3129662"/>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5388005" y="3137991"/>
        <a:ext cx="12292" cy="12292"/>
      </dsp:txXfrm>
    </dsp:sp>
    <dsp:sp modelId="{4A4B99CC-A795-4166-8D9C-D26ADB2386E7}">
      <dsp:nvSpPr>
        <dsp:cNvPr id="0" name=""/>
        <dsp:cNvSpPr/>
      </dsp:nvSpPr>
      <dsp:spPr>
        <a:xfrm>
          <a:off x="5403727" y="2844041"/>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Individual TA</a:t>
          </a:r>
          <a:endParaRPr lang="en-US" sz="1600" kern="1200" dirty="0"/>
        </a:p>
      </dsp:txBody>
      <dsp:txXfrm>
        <a:off x="5615523" y="3055837"/>
        <a:ext cx="1022642" cy="1022642"/>
      </dsp:txXfrm>
    </dsp:sp>
    <dsp:sp modelId="{C5B42BB1-C330-4C8C-A094-05620B9B5C4D}">
      <dsp:nvSpPr>
        <dsp:cNvPr id="0" name=""/>
        <dsp:cNvSpPr/>
      </dsp:nvSpPr>
      <dsp:spPr>
        <a:xfrm rot="5400000">
          <a:off x="4372876" y="3648325"/>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4489653" y="3656655"/>
        <a:ext cx="12292" cy="12292"/>
      </dsp:txXfrm>
    </dsp:sp>
    <dsp:sp modelId="{5A417D38-4E73-400B-81D9-74C841F18B7E}">
      <dsp:nvSpPr>
        <dsp:cNvPr id="0" name=""/>
        <dsp:cNvSpPr/>
      </dsp:nvSpPr>
      <dsp:spPr>
        <a:xfrm>
          <a:off x="3772682" y="3785725"/>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Website </a:t>
          </a:r>
          <a:r>
            <a:rPr lang="en-US" sz="1100" kern="1200" dirty="0" smtClean="0">
              <a:solidFill>
                <a:schemeClr val="bg1"/>
              </a:solidFill>
            </a:rPr>
            <a:t>(DaSycenter.org</a:t>
          </a:r>
          <a:r>
            <a:rPr lang="en-US" sz="1400" kern="1200" dirty="0" smtClean="0">
              <a:solidFill>
                <a:schemeClr val="bg1"/>
              </a:solidFill>
            </a:rPr>
            <a:t>)</a:t>
          </a:r>
          <a:endParaRPr lang="en-US" sz="1400" kern="1200" dirty="0">
            <a:solidFill>
              <a:schemeClr val="bg1"/>
            </a:solidFill>
          </a:endParaRPr>
        </a:p>
      </dsp:txBody>
      <dsp:txXfrm>
        <a:off x="3984478" y="3997521"/>
        <a:ext cx="1022642" cy="1022642"/>
      </dsp:txXfrm>
    </dsp:sp>
    <dsp:sp modelId="{1A0874CC-0A6C-4B4B-BDD2-301BFDF5E8FC}">
      <dsp:nvSpPr>
        <dsp:cNvPr id="0" name=""/>
        <dsp:cNvSpPr/>
      </dsp:nvSpPr>
      <dsp:spPr>
        <a:xfrm rot="9000000">
          <a:off x="3474524" y="3129662"/>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rot="10800000">
        <a:off x="3591302" y="3137991"/>
        <a:ext cx="12292" cy="12292"/>
      </dsp:txXfrm>
    </dsp:sp>
    <dsp:sp modelId="{82B65993-5427-4542-AB05-BF919ED091A0}">
      <dsp:nvSpPr>
        <dsp:cNvPr id="0" name=""/>
        <dsp:cNvSpPr/>
      </dsp:nvSpPr>
      <dsp:spPr>
        <a:xfrm>
          <a:off x="2141637" y="2844041"/>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Videos</a:t>
          </a:r>
          <a:endParaRPr lang="en-US" sz="1400" kern="1200" dirty="0"/>
        </a:p>
      </dsp:txBody>
      <dsp:txXfrm>
        <a:off x="2353433" y="3055837"/>
        <a:ext cx="1022642" cy="1022642"/>
      </dsp:txXfrm>
    </dsp:sp>
    <dsp:sp modelId="{7256489E-D565-4A31-809A-837A343A76A1}">
      <dsp:nvSpPr>
        <dsp:cNvPr id="0" name=""/>
        <dsp:cNvSpPr/>
      </dsp:nvSpPr>
      <dsp:spPr>
        <a:xfrm rot="12600000">
          <a:off x="3474524" y="2092334"/>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rot="10800000">
        <a:off x="3591302" y="2100664"/>
        <a:ext cx="12292" cy="12292"/>
      </dsp:txXfrm>
    </dsp:sp>
    <dsp:sp modelId="{1B887D25-98DA-4DB2-984A-FE3C481520E7}">
      <dsp:nvSpPr>
        <dsp:cNvPr id="0" name=""/>
        <dsp:cNvSpPr/>
      </dsp:nvSpPr>
      <dsp:spPr>
        <a:xfrm>
          <a:off x="2141637" y="960672"/>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Online learning modules</a:t>
          </a:r>
          <a:endParaRPr lang="en-US" sz="1600" kern="1200" dirty="0"/>
        </a:p>
      </dsp:txBody>
      <dsp:txXfrm>
        <a:off x="2353433" y="1172468"/>
        <a:ext cx="1022642" cy="102264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3/11/2016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3/11/2016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Kathy Hebbeler.  Donna Spiker and I direct the DaSy Center which is shorthand for the Center for IDEA Early Childhood Data Systems.  Thanks for joining us today to hear about how DaSy supports cross state learning.  A little later in the presentation you are going to hear from Sharon Walsh who is going to talk to you a new kind of cross state learning opportunity that we at DaSy are especially excited about.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622533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189780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8BCD1EE-A568-4AA8-8098-0661AB7FF95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4801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8BCD1EE-A568-4AA8-8098-0661AB7FF95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7889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8BCD1EE-A568-4AA8-8098-0661AB7FF95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651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Finally, we hope to see you later this summer when you will have the opportunity to hear from many other states about how they are using data to improve their system, practices, and ultimately outcomes for children and families.  Start thinking now about something that you would like to share.  We know you want to hear what your colleagues are doing and your colleagues are looking forward to learning about what is happening in your state.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209081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joining us.  Watch our web site and follow us on social media for new</a:t>
            </a:r>
            <a:r>
              <a:rPr lang="en-US" baseline="0" dirty="0" smtClean="0"/>
              <a:t> ways to share and learn about data.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39286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talk about cross-state learning, I want to spend a few seconds reminding you what DaSy is.  We are a TA Center focused on high quality early childhood data for Part C and 619.  We help states with new or enhanced data systems either within the program or linking program data to other data systems.  We can help with issues like data quality, data collection, and using data.  We can help with APR data and data for SSIP implementation and evaluation.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88332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all OSEP</a:t>
            </a:r>
            <a:r>
              <a:rPr lang="en-US" baseline="0" dirty="0" smtClean="0"/>
              <a:t> funded TA Centers, DaSy supports states in many different ways that you are probably familiar with.  We maintain a web site that is full of great resources.   Do visit our web site to see these resources.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27848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Today, we want to talk with you about some of the ways in which DaSy has and will continue to promote states coming together to learn from each other.  Sometimes, it is useful for a state to work one on one with a TA provider.  But there also are many common issues facing states where states can learn a lot from each other.  [Animation 1] We have seen over and over how much collective knowledge exists across states. [ANIMATION 2]  DaSy is working to create meaningful ways for states to come together to share what they know.  Let take a look at some ways states are learning from each other.</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259538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DaSy</a:t>
            </a:r>
            <a:r>
              <a:rPr lang="en-US" baseline="0" dirty="0" smtClean="0"/>
              <a:t> has supported and will continue to support topical meetings.  These meetings involve a small number of states come together to learn from national experts and each other about an important data issue.  At our recent meeting on Data Use, for example, teams of state and local staff came together to build their capacity to use data to answer critical policy and programmatic questions.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311831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DaSy also has supported</a:t>
            </a:r>
            <a:r>
              <a:rPr lang="en-US" baseline="0" dirty="0" smtClean="0"/>
              <a:t> several learning communities.  These learning communities bring together states repeatedly to pursue a particular topic in more depth.  Most of these meetings are by phone.  Our ECIDS Learning Community, for example, consists of Part C and 619 staff that are interested in participating in their state’s effort to build an integrated early childhood data system.  This community evolved as a follow up for state participants who attended a topical meeting on the same subject.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Sharon Walsh is going to talk with you about a new kind of cross-state learning opportunity that we are especially excited about called “Topic Cohorts.”</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8918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9986" eaLnBrk="0" fontAlgn="base" hangingPunct="0">
              <a:spcBef>
                <a:spcPct val="30000"/>
              </a:spcBef>
              <a:spcAft>
                <a:spcPct val="0"/>
              </a:spcAft>
              <a:defRPr/>
            </a:pPr>
            <a:r>
              <a:rPr lang="en-US" dirty="0" smtClean="0"/>
              <a:t>ECTA has brough</a:t>
            </a:r>
            <a:r>
              <a:rPr lang="en-US" baseline="0" dirty="0" smtClean="0"/>
              <a:t>t states together, in collaboration with other Centers, around particular topics. These are called topic cohorts. </a:t>
            </a:r>
            <a:r>
              <a:rPr lang="en-US" dirty="0">
                <a:latin typeface="Arial"/>
                <a:ea typeface="ＭＳ Ｐゴシック" charset="0"/>
                <a:cs typeface="Arial"/>
              </a:rPr>
              <a:t>The topic cohorts are provided intensive TA with a small group of states who share a mutual objective (i.e., making progress on the topic) to help them make measureable progress toward their intended outcomes. While the TA involves cross state learning opportunities such as conference calls, webinars, resource documents, and F2F meetings, there is also an individualized component where the state receives intensive individualized TA to support the achievement of their individual goals. The topic cohorts are designed to involve extensive work with a state, result in measurable systemic change, and span a duration of months. The topic cohorts are also guided by a written TA agreement that has been developed jointly by the TA team and the state. This agreement includes a timeline, intended outcomes, and a statement of commitment from the state and the TA providers involved. </a:t>
            </a:r>
          </a:p>
          <a:p>
            <a:pPr defTabSz="889986" eaLnBrk="0" fontAlgn="base" hangingPunct="0">
              <a:spcBef>
                <a:spcPct val="30000"/>
              </a:spcBef>
              <a:spcAft>
                <a:spcPct val="0"/>
              </a:spcAft>
              <a:defRPr/>
            </a:pPr>
            <a:endParaRPr lang="en-US" dirty="0">
              <a:latin typeface="Arial"/>
              <a:ea typeface="ＭＳ Ｐゴシック" charset="0"/>
              <a:cs typeface="Arial"/>
            </a:endParaRPr>
          </a:p>
          <a:p>
            <a:pPr lvl="0"/>
            <a:r>
              <a:rPr lang="en-US" dirty="0">
                <a:latin typeface="Arial"/>
                <a:ea typeface="ＭＳ Ｐゴシック" charset="0"/>
                <a:cs typeface="Arial"/>
              </a:rPr>
              <a:t>The underlying assumption and reason for topic cohorts is that there are commonalities across some states and that bringing states together with a common interest can support them in learning from and sharing with each other to make measurable progress toward a system change goal.</a:t>
            </a:r>
          </a:p>
        </p:txBody>
      </p:sp>
      <p:sp>
        <p:nvSpPr>
          <p:cNvPr id="4" name="Footer Placeholder 3"/>
          <p:cNvSpPr>
            <a:spLocks noGrp="1"/>
          </p:cNvSpPr>
          <p:nvPr>
            <p:ph type="ftr" sz="quarter" idx="10"/>
          </p:nvPr>
        </p:nvSpPr>
        <p:spPr/>
        <p:txBody>
          <a:bodyPr/>
          <a:lstStyle/>
          <a:p>
            <a:pPr>
              <a:defRPr/>
            </a:pPr>
            <a:r>
              <a:rPr lang="en-US" dirty="0" smtClean="0"/>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7</a:t>
            </a:fld>
            <a:endParaRPr lang="en-US" dirty="0"/>
          </a:p>
        </p:txBody>
      </p:sp>
    </p:spTree>
    <p:extLst>
      <p:ext uri="{BB962C8B-B14F-4D97-AF65-F5344CB8AC3E}">
        <p14:creationId xmlns:p14="http://schemas.microsoft.com/office/powerpoint/2010/main" val="264945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339440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0797786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66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79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17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053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777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11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rotWithShape="1">
          <a:blip r:embed="rId2"/>
          <a:srcRect b="11259"/>
          <a:stretch/>
        </p:blipFill>
        <p:spPr>
          <a:xfrm>
            <a:off x="-116005" y="0"/>
            <a:ext cx="9335068" cy="5438137"/>
          </a:xfrm>
          <a:prstGeom prst="rect">
            <a:avLst/>
          </a:prstGeom>
        </p:spPr>
      </p:pic>
    </p:spTree>
    <p:extLst>
      <p:ext uri="{BB962C8B-B14F-4D97-AF65-F5344CB8AC3E}">
        <p14:creationId xmlns:p14="http://schemas.microsoft.com/office/powerpoint/2010/main" val="1962518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186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66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55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39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i="0" u="none"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BA69F-6E38-41F2-BE7C-ADD007BF9906}"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9778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11.xml"/><Relationship Id="rId7" Type="http://schemas.openxmlformats.org/officeDocument/2006/relationships/image" Target="../media/image18.emf"/><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wmf"/><Relationship Id="rId10" Type="http://schemas.openxmlformats.org/officeDocument/2006/relationships/image" Target="../media/image21.emf"/><Relationship Id="rId4" Type="http://schemas.openxmlformats.org/officeDocument/2006/relationships/oleObject" Target="../embeddings/oleObject1.bin"/><Relationship Id="rId9" Type="http://schemas.openxmlformats.org/officeDocument/2006/relationships/image" Target="../media/image20.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2.xml"/><Relationship Id="rId7" Type="http://schemas.openxmlformats.org/officeDocument/2006/relationships/image" Target="../media/image21.emf"/><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20.emf"/><Relationship Id="rId4" Type="http://schemas.openxmlformats.org/officeDocument/2006/relationships/image" Target="../media/image18.emf"/><Relationship Id="rId9"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twitter.com/DaSyCenter" TargetMode="External"/><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acebook.com/dasycenter" TargetMode="External"/><Relationship Id="rId5" Type="http://schemas.openxmlformats.org/officeDocument/2006/relationships/image" Target="../media/image26.png"/><Relationship Id="rId4" Type="http://schemas.openxmlformats.org/officeDocument/2006/relationships/hyperlink" Target="http://dasycenter.org/" TargetMode="External"/><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0"/>
          </p:nvPr>
        </p:nvSpPr>
        <p:spPr>
          <a:xfrm>
            <a:off x="723900" y="2743200"/>
            <a:ext cx="5715000" cy="1524000"/>
          </a:xfrm>
          <a:solidFill>
            <a:srgbClr val="104579"/>
          </a:solidFill>
        </p:spPr>
        <p:txBody>
          <a:bodyPr/>
          <a:lstStyle/>
          <a:p>
            <a:r>
              <a:rPr lang="en-US" sz="3600" smtClean="0">
                <a:solidFill>
                  <a:schemeClr val="bg1"/>
                </a:solidFill>
              </a:rPr>
              <a:t>Cross-State Learning and Good Data</a:t>
            </a:r>
          </a:p>
          <a:p>
            <a:endParaRPr lang="en-US" sz="1800" dirty="0" smtClean="0">
              <a:solidFill>
                <a:schemeClr val="bg1"/>
              </a:solidFill>
            </a:endParaRPr>
          </a:p>
        </p:txBody>
      </p:sp>
      <p:sp>
        <p:nvSpPr>
          <p:cNvPr id="6" name="Subtitle 2"/>
          <p:cNvSpPr>
            <a:spLocks noGrp="1"/>
          </p:cNvSpPr>
          <p:nvPr>
            <p:ph type="subTitle" idx="1"/>
          </p:nvPr>
        </p:nvSpPr>
        <p:spPr>
          <a:xfrm>
            <a:off x="730317" y="4648200"/>
            <a:ext cx="5708583" cy="1602767"/>
          </a:xfrm>
        </p:spPr>
        <p:txBody>
          <a:bodyPr>
            <a:normAutofit/>
          </a:bodyPr>
          <a:lstStyle/>
          <a:p>
            <a:pPr lvl="1" indent="-457200" algn="l"/>
            <a:r>
              <a:rPr lang="en-US" b="1" smtClean="0">
                <a:solidFill>
                  <a:srgbClr val="154578"/>
                </a:solidFill>
                <a:latin typeface="Century Gothic" panose="020B0502020202020204" pitchFamily="34" charset="0"/>
              </a:rPr>
              <a:t>Kathy Hebbeler</a:t>
            </a:r>
          </a:p>
          <a:p>
            <a:pPr lvl="1" indent="-457200" algn="l"/>
            <a:r>
              <a:rPr lang="en-US" b="1" smtClean="0">
                <a:solidFill>
                  <a:srgbClr val="154578"/>
                </a:solidFill>
                <a:latin typeface="Century Gothic" panose="020B0502020202020204" pitchFamily="34" charset="0"/>
              </a:rPr>
              <a:t>SRI International</a:t>
            </a:r>
          </a:p>
          <a:p>
            <a:pPr algn="l"/>
            <a:r>
              <a:rPr lang="en-US" sz="2400" smtClean="0"/>
              <a:t>OSEP Leadership Meeting 2016</a:t>
            </a:r>
            <a:endParaRPr lang="en-US" sz="24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p:cNvSpPr>
            <a:spLocks noGrp="1"/>
          </p:cNvSpPr>
          <p:nvPr>
            <p:ph type="title"/>
          </p:nvPr>
        </p:nvSpPr>
        <p:spPr/>
        <p:txBody>
          <a:bodyPr>
            <a:normAutofit fontScale="90000"/>
          </a:bodyPr>
          <a:lstStyle/>
          <a:p>
            <a:r>
              <a:rPr lang="en-US" dirty="0"/>
              <a:t>Including the IFSP in your Data </a:t>
            </a:r>
            <a:r>
              <a:rPr lang="en-US" dirty="0" smtClean="0"/>
              <a:t>System Cohort’s Areas of Focus</a:t>
            </a:r>
            <a:endParaRPr lang="en-US" dirty="0"/>
          </a:p>
        </p:txBody>
      </p:sp>
      <p:sp>
        <p:nvSpPr>
          <p:cNvPr id="2" name="Content Placeholder 1"/>
          <p:cNvSpPr>
            <a:spLocks noGrp="1"/>
          </p:cNvSpPr>
          <p:nvPr>
            <p:ph idx="1"/>
          </p:nvPr>
        </p:nvSpPr>
        <p:spPr/>
        <p:txBody>
          <a:bodyPr/>
          <a:lstStyle/>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Identify critical questions involving the use of IFSP data</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Develop business requirements for data system enhancements or new data system</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Develop or revise state policies related to the IFSP  </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Enhance reporting capabilities</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Revise statewide IFSP form</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Explore integrated IFSP/child outcomes and/or family outcomes processes </a:t>
            </a:r>
            <a:r>
              <a:rPr lang="en-US" sz="1800" dirty="0">
                <a:solidFill>
                  <a:schemeClr val="tx2">
                    <a:lumMod val="60000"/>
                    <a:lumOff val="40000"/>
                  </a:schemeClr>
                </a:solidFill>
                <a:latin typeface="Arial" panose="020B0604020202020204" pitchFamily="34" charset="0"/>
                <a:cs typeface="Arial" panose="020B0604020202020204" pitchFamily="34" charset="0"/>
              </a:rPr>
              <a:t>(including with goal of refining existing policies/procedures)</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Examine &amp; improve IFSP workflow</a:t>
            </a:r>
            <a:r>
              <a:rPr lang="en-US" sz="1800" dirty="0">
                <a:solidFill>
                  <a:schemeClr val="tx2">
                    <a:lumMod val="60000"/>
                    <a:lumOff val="40000"/>
                  </a:schemeClr>
                </a:solidFill>
                <a:latin typeface="Arial" panose="020B0604020202020204" pitchFamily="34" charset="0"/>
                <a:cs typeface="Arial" panose="020B0604020202020204" pitchFamily="34" charset="0"/>
              </a:rPr>
              <a:t> (including integrated IFSP/child outcomes)</a:t>
            </a:r>
            <a:endParaRPr lang="en-US" sz="1600" dirty="0">
              <a:solidFill>
                <a:schemeClr val="tx2">
                  <a:lumMod val="60000"/>
                  <a:lumOff val="40000"/>
                </a:schemeClr>
              </a:solidFill>
              <a:latin typeface="Arial" panose="020B0604020202020204" pitchFamily="34" charset="0"/>
              <a:cs typeface="Arial" panose="020B0604020202020204" pitchFamily="34" charset="0"/>
            </a:endParaRP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Engage stakeholders</a:t>
            </a:r>
          </a:p>
          <a:p>
            <a:endParaRPr lang="en-US" dirty="0"/>
          </a:p>
        </p:txBody>
      </p:sp>
    </p:spTree>
    <p:extLst>
      <p:ext uri="{BB962C8B-B14F-4D97-AF65-F5344CB8AC3E}">
        <p14:creationId xmlns:p14="http://schemas.microsoft.com/office/powerpoint/2010/main" val="327301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pPr/>
              <a:t>11</a:t>
            </a:fld>
            <a:endParaRPr lang="en-US" dirty="0"/>
          </a:p>
        </p:txBody>
      </p:sp>
      <p:sp>
        <p:nvSpPr>
          <p:cNvPr id="2" name="Title 1"/>
          <p:cNvSpPr>
            <a:spLocks noGrp="1"/>
          </p:cNvSpPr>
          <p:nvPr>
            <p:ph type="title"/>
          </p:nvPr>
        </p:nvSpPr>
        <p:spPr>
          <a:ln>
            <a:solidFill>
              <a:srgbClr val="00B050"/>
            </a:solidFill>
          </a:ln>
        </p:spPr>
        <p:txBody>
          <a:bodyPr>
            <a:normAutofit/>
          </a:bodyPr>
          <a:lstStyle/>
          <a:p>
            <a:r>
              <a:rPr lang="en-US" dirty="0"/>
              <a:t>Powerful 619 Data Cohort </a:t>
            </a:r>
            <a:r>
              <a:rPr lang="en-US" dirty="0" smtClean="0"/>
              <a:t>‘s Focus</a:t>
            </a:r>
            <a:endParaRPr lang="en-US" dirty="0"/>
          </a:p>
        </p:txBody>
      </p:sp>
      <p:sp>
        <p:nvSpPr>
          <p:cNvPr id="3" name="Content Placeholder 2"/>
          <p:cNvSpPr>
            <a:spLocks noGrp="1"/>
          </p:cNvSpPr>
          <p:nvPr>
            <p:ph idx="1"/>
          </p:nvPr>
        </p:nvSpPr>
        <p:spPr>
          <a:xfrm>
            <a:off x="457200" y="1600200"/>
            <a:ext cx="8229600" cy="4419600"/>
          </a:xfrm>
        </p:spPr>
        <p:txBody>
          <a:bodyPr/>
          <a:lstStyle/>
          <a:p>
            <a:pPr lvl="0"/>
            <a:r>
              <a:rPr lang="en-US" sz="2400" dirty="0"/>
              <a:t>Sharing of data across systems  </a:t>
            </a:r>
            <a:endParaRPr lang="en-US" sz="2400" dirty="0" smtClean="0"/>
          </a:p>
          <a:p>
            <a:pPr lvl="0"/>
            <a:r>
              <a:rPr lang="en-US" sz="2400" dirty="0" smtClean="0"/>
              <a:t>Integrating </a:t>
            </a:r>
            <a:r>
              <a:rPr lang="en-US" sz="2400" dirty="0"/>
              <a:t>data into longitudinal data </a:t>
            </a:r>
            <a:r>
              <a:rPr lang="en-US" sz="2400" dirty="0" smtClean="0"/>
              <a:t>systems </a:t>
            </a:r>
          </a:p>
          <a:p>
            <a:pPr lvl="0"/>
            <a:r>
              <a:rPr lang="en-US" sz="2400" dirty="0" smtClean="0"/>
              <a:t>Data </a:t>
            </a:r>
            <a:r>
              <a:rPr lang="en-US" sz="2400" dirty="0"/>
              <a:t>analysis, visualization and </a:t>
            </a:r>
            <a:r>
              <a:rPr lang="en-US" sz="2400" dirty="0" smtClean="0"/>
              <a:t>reports </a:t>
            </a:r>
          </a:p>
          <a:p>
            <a:pPr marL="0" lvl="0" indent="0">
              <a:buNone/>
            </a:pPr>
            <a:r>
              <a:rPr lang="en-US" sz="2400" dirty="0"/>
              <a:t>	</a:t>
            </a:r>
            <a:r>
              <a:rPr lang="en-US" sz="2400" dirty="0" smtClean="0"/>
              <a:t>(</a:t>
            </a:r>
            <a:r>
              <a:rPr lang="en-US" sz="2400" dirty="0"/>
              <a:t>Indicator 6, Indicator 7) </a:t>
            </a:r>
          </a:p>
          <a:p>
            <a:pPr lvl="0"/>
            <a:r>
              <a:rPr lang="en-US" sz="2400" dirty="0"/>
              <a:t>Data quality and </a:t>
            </a:r>
            <a:r>
              <a:rPr lang="en-US" sz="2400" dirty="0" smtClean="0"/>
              <a:t>integrity </a:t>
            </a:r>
            <a:endParaRPr lang="en-US" sz="2400" dirty="0"/>
          </a:p>
          <a:p>
            <a:pPr lvl="0"/>
            <a:r>
              <a:rPr lang="en-US" sz="2400" dirty="0" smtClean="0"/>
              <a:t>Transition </a:t>
            </a:r>
            <a:r>
              <a:rPr lang="en-US" sz="2400" dirty="0"/>
              <a:t>notification/referral processes</a:t>
            </a:r>
          </a:p>
          <a:p>
            <a:pPr lvl="0"/>
            <a:r>
              <a:rPr lang="en-US" sz="2400" dirty="0"/>
              <a:t>Data governance and </a:t>
            </a:r>
            <a:r>
              <a:rPr lang="en-US" sz="2400" dirty="0" smtClean="0"/>
              <a:t>privacy </a:t>
            </a:r>
            <a:endParaRPr lang="en-US" sz="2400" dirty="0"/>
          </a:p>
          <a:p>
            <a:pPr lvl="0"/>
            <a:r>
              <a:rPr lang="en-US" sz="2400" dirty="0"/>
              <a:t>Data </a:t>
            </a:r>
            <a:r>
              <a:rPr lang="en-US" sz="2400" dirty="0" smtClean="0"/>
              <a:t>use </a:t>
            </a:r>
            <a:endParaRPr lang="en-US" sz="2400" dirty="0"/>
          </a:p>
          <a:p>
            <a:pPr lvl="0"/>
            <a:r>
              <a:rPr lang="en-US" sz="2400" dirty="0"/>
              <a:t>Communication and messaging about 619</a:t>
            </a:r>
          </a:p>
          <a:p>
            <a:pPr marL="0" indent="0">
              <a:buNone/>
            </a:pPr>
            <a:endParaRPr lang="en-US" dirty="0"/>
          </a:p>
        </p:txBody>
      </p:sp>
    </p:spTree>
    <p:extLst>
      <p:ext uri="{BB962C8B-B14F-4D97-AF65-F5344CB8AC3E}">
        <p14:creationId xmlns:p14="http://schemas.microsoft.com/office/powerpoint/2010/main" val="1023472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12</a:t>
            </a:fld>
            <a:endParaRPr lang="en-US" dirty="0">
              <a:solidFill>
                <a:prstClr val="black"/>
              </a:solidFill>
            </a:endParaRPr>
          </a:p>
        </p:txBody>
      </p:sp>
      <p:sp>
        <p:nvSpPr>
          <p:cNvPr id="3" name="Title 2"/>
          <p:cNvSpPr>
            <a:spLocks noGrp="1"/>
          </p:cNvSpPr>
          <p:nvPr>
            <p:ph type="title"/>
          </p:nvPr>
        </p:nvSpPr>
        <p:spPr/>
        <p:txBody>
          <a:bodyPr/>
          <a:lstStyle/>
          <a:p>
            <a:r>
              <a:rPr lang="en-US" dirty="0" smtClean="0"/>
              <a:t>Linking Data Between C and 619</a:t>
            </a:r>
            <a:endParaRPr lang="en-US" dirty="0"/>
          </a:p>
        </p:txBody>
      </p:sp>
      <p:sp>
        <p:nvSpPr>
          <p:cNvPr id="2" name="Content Placeholder 1"/>
          <p:cNvSpPr>
            <a:spLocks noGrp="1"/>
          </p:cNvSpPr>
          <p:nvPr>
            <p:ph idx="1"/>
          </p:nvPr>
        </p:nvSpPr>
        <p:spPr>
          <a:xfrm>
            <a:off x="457200" y="1600200"/>
            <a:ext cx="8229600" cy="4419599"/>
          </a:xfrm>
        </p:spPr>
        <p:txBody>
          <a:bodyPr/>
          <a:lstStyle/>
          <a:p>
            <a:r>
              <a:rPr lang="en-US" dirty="0" smtClean="0"/>
              <a:t>New cohort being planned</a:t>
            </a:r>
          </a:p>
          <a:p>
            <a:r>
              <a:rPr lang="en-US" dirty="0" smtClean="0"/>
              <a:t>States have been invited to participate</a:t>
            </a:r>
          </a:p>
          <a:p>
            <a:r>
              <a:rPr lang="en-US" dirty="0" smtClean="0"/>
              <a:t>Kick-off in early February 2016</a:t>
            </a:r>
          </a:p>
          <a:p>
            <a:r>
              <a:rPr lang="en-US" dirty="0" smtClean="0"/>
              <a:t>Topics to be explored:</a:t>
            </a:r>
          </a:p>
          <a:p>
            <a:pPr lvl="1"/>
            <a:r>
              <a:rPr lang="en-US" sz="2000" dirty="0"/>
              <a:t>Identifying and answering critical policy and program questions</a:t>
            </a:r>
          </a:p>
          <a:p>
            <a:pPr lvl="1"/>
            <a:r>
              <a:rPr lang="en-US" sz="2000" dirty="0"/>
              <a:t>Establishing data sharing agreements</a:t>
            </a:r>
          </a:p>
          <a:p>
            <a:pPr lvl="1"/>
            <a:r>
              <a:rPr lang="en-US" sz="2000" dirty="0"/>
              <a:t>Writing business requirements </a:t>
            </a:r>
          </a:p>
          <a:p>
            <a:pPr lvl="1"/>
            <a:r>
              <a:rPr lang="en-US" sz="2000" dirty="0"/>
              <a:t>Identifying and addressing privacy, confidentiality, and technical aspects</a:t>
            </a:r>
          </a:p>
          <a:p>
            <a:pPr lvl="1"/>
            <a:r>
              <a:rPr lang="en-US" sz="2000" dirty="0"/>
              <a:t>Other topics of interest to the cohort</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523850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36" name="TextBox 335"/>
          <p:cNvSpPr txBox="1"/>
          <p:nvPr/>
        </p:nvSpPr>
        <p:spPr>
          <a:xfrm>
            <a:off x="1196641" y="73123"/>
            <a:ext cx="7551477" cy="707886"/>
          </a:xfrm>
          <a:prstGeom prst="rect">
            <a:avLst/>
          </a:prstGeom>
          <a:noFill/>
        </p:spPr>
        <p:txBody>
          <a:bodyPr wrap="square" rtlCol="0">
            <a:spAutoFit/>
          </a:bodyPr>
          <a:lstStyle/>
          <a:p>
            <a:pPr algn="ctr"/>
            <a:r>
              <a:rPr lang="en-US" sz="2000" b="1" dirty="0"/>
              <a:t>State Participation in </a:t>
            </a:r>
            <a:r>
              <a:rPr lang="en-US" sz="2000" b="1" dirty="0" err="1"/>
              <a:t>DaSy</a:t>
            </a:r>
            <a:r>
              <a:rPr lang="en-US" sz="2000" b="1" dirty="0"/>
              <a:t> Cross-State Learning Opportunities: </a:t>
            </a:r>
            <a:r>
              <a:rPr lang="en-US" sz="2000" b="1" dirty="0" smtClean="0"/>
              <a:t/>
            </a:r>
            <a:br>
              <a:rPr lang="en-US" sz="2000" b="1" dirty="0" smtClean="0"/>
            </a:br>
            <a:r>
              <a:rPr lang="en-US" sz="2000" b="1" dirty="0" smtClean="0"/>
              <a:t>Part </a:t>
            </a:r>
            <a:r>
              <a:rPr lang="en-US" sz="2000" b="1" dirty="0"/>
              <a:t>C and 619</a:t>
            </a:r>
            <a:endParaRPr lang="en-US" sz="2000" b="1" dirty="0">
              <a:solidFill>
                <a:prstClr val="black"/>
              </a:solidFill>
              <a:latin typeface="Century Gothic" panose="020B0502020202020204" pitchFamily="34" charset="0"/>
            </a:endParaRPr>
          </a:p>
        </p:txBody>
      </p:sp>
      <p:grpSp>
        <p:nvGrpSpPr>
          <p:cNvPr id="3" name="Group 2" descr="This is a map of the United States that shows which states are participating in Part C and 619 Cross State learning opportunities. States are marked with pins of different colors to denote which Part C cross-state learning opportunity they are participating in.  States are marked with flags of different colors to denote which 619 cross-state learning opportunity they are participating in.  Some states have multiple flags, multiple pins or both flags and pins depending on how many different learning opportunities they are involved in. "/>
          <p:cNvGrpSpPr/>
          <p:nvPr/>
        </p:nvGrpSpPr>
        <p:grpSpPr>
          <a:xfrm>
            <a:off x="1411027" y="531653"/>
            <a:ext cx="7859047" cy="4645846"/>
            <a:chOff x="1314753" y="611954"/>
            <a:chExt cx="7859047" cy="4645846"/>
          </a:xfrm>
        </p:grpSpPr>
        <p:graphicFrame>
          <p:nvGraphicFramePr>
            <p:cNvPr id="27" name="Object 26"/>
            <p:cNvGraphicFramePr>
              <a:graphicFrameLocks noChangeAspect="1"/>
            </p:cNvGraphicFramePr>
            <p:nvPr>
              <p:extLst>
                <p:ext uri="{D42A27DB-BD31-4B8C-83A1-F6EECF244321}">
                  <p14:modId xmlns:p14="http://schemas.microsoft.com/office/powerpoint/2010/main" val="517886527"/>
                </p:ext>
              </p:extLst>
            </p:nvPr>
          </p:nvGraphicFramePr>
          <p:xfrm>
            <a:off x="7678281" y="647553"/>
            <a:ext cx="309881" cy="555245"/>
          </p:xfrm>
          <a:graphic>
            <a:graphicData uri="http://schemas.openxmlformats.org/presentationml/2006/ole">
              <mc:AlternateContent xmlns:mc="http://schemas.openxmlformats.org/markup-compatibility/2006">
                <mc:Choice xmlns:v="urn:schemas-microsoft-com:vml" Requires="v">
                  <p:oleObj spid="_x0000_s1092" name="Image" r:id="rId4" imgW="502920" imgH="902160" progId="Photoshop.Image.16">
                    <p:embed/>
                  </p:oleObj>
                </mc:Choice>
                <mc:Fallback>
                  <p:oleObj name="Image" r:id="rId4" imgW="502920" imgH="902160" progId="Photoshop.Image.16">
                    <p:embed/>
                    <p:pic>
                      <p:nvPicPr>
                        <p:cNvPr id="0" name=""/>
                        <p:cNvPicPr/>
                        <p:nvPr/>
                      </p:nvPicPr>
                      <p:blipFill>
                        <a:blip r:embed="rId5"/>
                        <a:stretch>
                          <a:fillRect/>
                        </a:stretch>
                      </p:blipFill>
                      <p:spPr>
                        <a:xfrm>
                          <a:off x="7678281" y="647553"/>
                          <a:ext cx="309881" cy="555245"/>
                        </a:xfrm>
                        <a:prstGeom prst="rect">
                          <a:avLst/>
                        </a:prstGeom>
                      </p:spPr>
                    </p:pic>
                  </p:oleObj>
                </mc:Fallback>
              </mc:AlternateContent>
            </a:graphicData>
          </a:graphic>
        </p:graphicFrame>
        <p:grpSp>
          <p:nvGrpSpPr>
            <p:cNvPr id="187" name="Group 186"/>
            <p:cNvGrpSpPr/>
            <p:nvPr/>
          </p:nvGrpSpPr>
          <p:grpSpPr>
            <a:xfrm>
              <a:off x="7702259" y="611954"/>
              <a:ext cx="136384" cy="234684"/>
              <a:chOff x="5382493" y="5259978"/>
              <a:chExt cx="202175" cy="347894"/>
            </a:xfrm>
          </p:grpSpPr>
          <p:sp>
            <p:nvSpPr>
              <p:cNvPr id="188" name="Oval 187"/>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9" name="Straight Connector 18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417" name="TextBox 416"/>
            <p:cNvSpPr txBox="1"/>
            <p:nvPr/>
          </p:nvSpPr>
          <p:spPr>
            <a:xfrm>
              <a:off x="3395316" y="4938780"/>
              <a:ext cx="677602" cy="261610"/>
            </a:xfrm>
            <a:prstGeom prst="rect">
              <a:avLst/>
            </a:prstGeom>
            <a:noFill/>
          </p:spPr>
          <p:txBody>
            <a:bodyPr wrap="square" rtlCol="0">
              <a:spAutoFit/>
            </a:bodyPr>
            <a:lstStyle/>
            <a:p>
              <a:r>
                <a:rPr lang="en-US" sz="1100" dirty="0" smtClean="0"/>
                <a:t>Hawaii</a:t>
              </a:r>
              <a:endParaRPr lang="en-US" sz="1100" dirty="0"/>
            </a:p>
          </p:txBody>
        </p:sp>
        <p:grpSp>
          <p:nvGrpSpPr>
            <p:cNvPr id="461" name="Group 460"/>
            <p:cNvGrpSpPr/>
            <p:nvPr/>
          </p:nvGrpSpPr>
          <p:grpSpPr>
            <a:xfrm>
              <a:off x="1727772" y="740011"/>
              <a:ext cx="241837" cy="197555"/>
              <a:chOff x="4117702" y="5497956"/>
              <a:chExt cx="241837" cy="197555"/>
            </a:xfrm>
          </p:grpSpPr>
          <p:sp>
            <p:nvSpPr>
              <p:cNvPr id="462" name="Pentagon 52" descr="&quot; &quot;"/>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3" name="Straight Connector 462" descr="&quot; &quot;"/>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7706359" y="741744"/>
              <a:ext cx="136384" cy="234684"/>
              <a:chOff x="5382493" y="5259978"/>
              <a:chExt cx="202175" cy="347894"/>
            </a:xfrm>
          </p:grpSpPr>
          <p:sp>
            <p:nvSpPr>
              <p:cNvPr id="565" name="Oval 564" descr="&quot; &quot;"/>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6" name="Straight Connector 565" descr="&quot; &quot;"/>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21" name="Group 620"/>
            <p:cNvGrpSpPr/>
            <p:nvPr/>
          </p:nvGrpSpPr>
          <p:grpSpPr>
            <a:xfrm>
              <a:off x="1982274" y="727532"/>
              <a:ext cx="241837" cy="197555"/>
              <a:chOff x="4270102" y="5650356"/>
              <a:chExt cx="241837" cy="197555"/>
            </a:xfrm>
          </p:grpSpPr>
          <p:sp>
            <p:nvSpPr>
              <p:cNvPr id="622" name="Pentagon 52" descr="&quot; &quot;"/>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23" name="Straight Connector 622" descr="&quot; &quot;"/>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314753" y="810160"/>
              <a:ext cx="7859047" cy="4447640"/>
              <a:chOff x="1314753" y="810160"/>
              <a:chExt cx="7859047" cy="4447640"/>
            </a:xfrm>
          </p:grpSpPr>
          <p:grpSp>
            <p:nvGrpSpPr>
              <p:cNvPr id="7" name="Group 6"/>
              <p:cNvGrpSpPr/>
              <p:nvPr/>
            </p:nvGrpSpPr>
            <p:grpSpPr>
              <a:xfrm>
                <a:off x="7846811" y="4481370"/>
                <a:ext cx="1147056" cy="776430"/>
                <a:chOff x="8178766" y="3637389"/>
                <a:chExt cx="3076807" cy="1881048"/>
              </a:xfrm>
            </p:grpSpPr>
            <p:pic>
              <p:nvPicPr>
                <p:cNvPr id="5" name="Picture 4" descr="&quot; &quot;"/>
                <p:cNvPicPr>
                  <a:picLocks noChangeAspect="1"/>
                </p:cNvPicPr>
                <p:nvPr/>
              </p:nvPicPr>
              <p:blipFill>
                <a:blip r:embed="rId6">
                  <a:duotone>
                    <a:schemeClr val="accent3">
                      <a:shade val="45000"/>
                      <a:satMod val="135000"/>
                    </a:schemeClr>
                    <a:prstClr val="white"/>
                  </a:duotone>
                </a:blip>
                <a:stretch>
                  <a:fillRect/>
                </a:stretch>
              </p:blipFill>
              <p:spPr>
                <a:xfrm>
                  <a:off x="8178766" y="3637389"/>
                  <a:ext cx="3076807" cy="1881048"/>
                </a:xfrm>
                <a:prstGeom prst="rect">
                  <a:avLst/>
                </a:prstGeom>
              </p:spPr>
            </p:pic>
            <p:sp>
              <p:nvSpPr>
                <p:cNvPr id="6" name="Rectangle 5" descr="&quot; &quot;"/>
                <p:cNvSpPr/>
                <p:nvPr/>
              </p:nvSpPr>
              <p:spPr>
                <a:xfrm>
                  <a:off x="10101943" y="3902550"/>
                  <a:ext cx="1043257" cy="24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0" name="Rectangle 399" descr="&quot; &quot;"/>
                <p:cNvSpPr/>
                <p:nvPr/>
              </p:nvSpPr>
              <p:spPr>
                <a:xfrm>
                  <a:off x="10101943" y="4522429"/>
                  <a:ext cx="595183" cy="20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1" name="Rectangle 400" descr="&quot; &quot;"/>
                <p:cNvSpPr/>
                <p:nvPr/>
              </p:nvSpPr>
              <p:spPr>
                <a:xfrm>
                  <a:off x="10498725" y="4441927"/>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Rectangle 401" descr="&quot; &quot;"/>
                <p:cNvSpPr/>
                <p:nvPr/>
              </p:nvSpPr>
              <p:spPr>
                <a:xfrm>
                  <a:off x="10713490" y="4087876"/>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3" name="Rectangle 402" descr="&quot; &quot;"/>
                <p:cNvSpPr/>
                <p:nvPr/>
              </p:nvSpPr>
              <p:spPr>
                <a:xfrm>
                  <a:off x="10445608" y="4083183"/>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6" name="TextBox 415" descr="&quot; &quot;"/>
              <p:cNvSpPr txBox="1"/>
              <p:nvPr/>
            </p:nvSpPr>
            <p:spPr>
              <a:xfrm>
                <a:off x="8235791" y="4808277"/>
                <a:ext cx="677602" cy="430887"/>
              </a:xfrm>
              <a:prstGeom prst="rect">
                <a:avLst/>
              </a:prstGeom>
              <a:noFill/>
            </p:spPr>
            <p:txBody>
              <a:bodyPr wrap="square" rtlCol="0">
                <a:spAutoFit/>
              </a:bodyPr>
              <a:lstStyle/>
              <a:p>
                <a:r>
                  <a:rPr lang="en-US" sz="1100" dirty="0" smtClean="0"/>
                  <a:t>Virgin Islands</a:t>
                </a:r>
                <a:endParaRPr lang="en-US" sz="1100" dirty="0"/>
              </a:p>
            </p:txBody>
          </p:sp>
          <p:grpSp>
            <p:nvGrpSpPr>
              <p:cNvPr id="2" name="Group 1" descr="This image is a map of the United States, depicting state participation in DaSy Part C cand 619 Cross- State Learning Opportunities. " title="Map of United States"/>
              <p:cNvGrpSpPr/>
              <p:nvPr/>
            </p:nvGrpSpPr>
            <p:grpSpPr>
              <a:xfrm>
                <a:off x="1314753" y="810160"/>
                <a:ext cx="7859047" cy="4336946"/>
                <a:chOff x="1314753" y="810160"/>
                <a:chExt cx="7859047" cy="4336946"/>
              </a:xfrm>
            </p:grpSpPr>
            <p:pic>
              <p:nvPicPr>
                <p:cNvPr id="713" name="Picture 712" descr="&quot; &quot;"/>
                <p:cNvPicPr>
                  <a:picLocks noChangeAspect="1"/>
                </p:cNvPicPr>
                <p:nvPr/>
              </p:nvPicPr>
              <p:blipFill>
                <a:blip r:embed="rId7"/>
                <a:stretch>
                  <a:fillRect/>
                </a:stretch>
              </p:blipFill>
              <p:spPr>
                <a:xfrm>
                  <a:off x="7182177" y="925956"/>
                  <a:ext cx="300971" cy="494696"/>
                </a:xfrm>
                <a:prstGeom prst="rect">
                  <a:avLst/>
                </a:prstGeom>
              </p:spPr>
            </p:pic>
            <p:cxnSp>
              <p:nvCxnSpPr>
                <p:cNvPr id="659" name="Straight Connector 658" descr="&quot; &quot;"/>
                <p:cNvCxnSpPr/>
                <p:nvPr/>
              </p:nvCxnSpPr>
              <p:spPr>
                <a:xfrm flipH="1" flipV="1">
                  <a:off x="7862437" y="1170071"/>
                  <a:ext cx="152133" cy="266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25" descr="&quot; &quot;"/>
                <p:cNvSpPr/>
                <p:nvPr/>
              </p:nvSpPr>
              <p:spPr>
                <a:xfrm>
                  <a:off x="7905307" y="1804536"/>
                  <a:ext cx="462639" cy="167804"/>
                </a:xfrm>
                <a:custGeom>
                  <a:avLst/>
                  <a:gdLst>
                    <a:gd name="connsiteX0" fmla="*/ 0 w 462639"/>
                    <a:gd name="connsiteY0" fmla="*/ 79744 h 202019"/>
                    <a:gd name="connsiteX1" fmla="*/ 58479 w 462639"/>
                    <a:gd name="connsiteY1" fmla="*/ 58479 h 202019"/>
                    <a:gd name="connsiteX2" fmla="*/ 164805 w 462639"/>
                    <a:gd name="connsiteY2" fmla="*/ 47846 h 202019"/>
                    <a:gd name="connsiteX3" fmla="*/ 212651 w 462639"/>
                    <a:gd name="connsiteY3" fmla="*/ 31898 h 202019"/>
                    <a:gd name="connsiteX4" fmla="*/ 228600 w 462639"/>
                    <a:gd name="connsiteY4" fmla="*/ 26581 h 202019"/>
                    <a:gd name="connsiteX5" fmla="*/ 244549 w 462639"/>
                    <a:gd name="connsiteY5" fmla="*/ 21265 h 202019"/>
                    <a:gd name="connsiteX6" fmla="*/ 260498 w 462639"/>
                    <a:gd name="connsiteY6" fmla="*/ 10632 h 202019"/>
                    <a:gd name="connsiteX7" fmla="*/ 292395 w 462639"/>
                    <a:gd name="connsiteY7" fmla="*/ 0 h 202019"/>
                    <a:gd name="connsiteX8" fmla="*/ 313660 w 462639"/>
                    <a:gd name="connsiteY8" fmla="*/ 31898 h 202019"/>
                    <a:gd name="connsiteX9" fmla="*/ 324293 w 462639"/>
                    <a:gd name="connsiteY9" fmla="*/ 47846 h 202019"/>
                    <a:gd name="connsiteX10" fmla="*/ 329609 w 462639"/>
                    <a:gd name="connsiteY10" fmla="*/ 63795 h 202019"/>
                    <a:gd name="connsiteX11" fmla="*/ 334926 w 462639"/>
                    <a:gd name="connsiteY11" fmla="*/ 85060 h 202019"/>
                    <a:gd name="connsiteX12" fmla="*/ 350874 w 462639"/>
                    <a:gd name="connsiteY12" fmla="*/ 95693 h 202019"/>
                    <a:gd name="connsiteX13" fmla="*/ 398721 w 462639"/>
                    <a:gd name="connsiteY13" fmla="*/ 111642 h 202019"/>
                    <a:gd name="connsiteX14" fmla="*/ 414670 w 462639"/>
                    <a:gd name="connsiteY14" fmla="*/ 116958 h 202019"/>
                    <a:gd name="connsiteX15" fmla="*/ 457200 w 462639"/>
                    <a:gd name="connsiteY15" fmla="*/ 154172 h 202019"/>
                    <a:gd name="connsiteX16" fmla="*/ 462516 w 462639"/>
                    <a:gd name="connsiteY16" fmla="*/ 170121 h 202019"/>
                    <a:gd name="connsiteX17" fmla="*/ 451884 w 462639"/>
                    <a:gd name="connsiteY17" fmla="*/ 186070 h 202019"/>
                    <a:gd name="connsiteX18" fmla="*/ 419986 w 462639"/>
                    <a:gd name="connsiteY18" fmla="*/ 202019 h 202019"/>
                    <a:gd name="connsiteX19" fmla="*/ 393405 w 462639"/>
                    <a:gd name="connsiteY19" fmla="*/ 196702 h 202019"/>
                    <a:gd name="connsiteX20" fmla="*/ 377456 w 462639"/>
                    <a:gd name="connsiteY20" fmla="*/ 186070 h 202019"/>
                    <a:gd name="connsiteX21" fmla="*/ 361507 w 462639"/>
                    <a:gd name="connsiteY21" fmla="*/ 191386 h 202019"/>
                    <a:gd name="connsiteX22" fmla="*/ 329609 w 462639"/>
                    <a:gd name="connsiteY22" fmla="*/ 186070 h 202019"/>
                    <a:gd name="connsiteX23" fmla="*/ 313660 w 462639"/>
                    <a:gd name="connsiteY23" fmla="*/ 170121 h 202019"/>
                    <a:gd name="connsiteX24" fmla="*/ 303028 w 462639"/>
                    <a:gd name="connsiteY24" fmla="*/ 138223 h 202019"/>
                    <a:gd name="connsiteX25" fmla="*/ 287079 w 462639"/>
                    <a:gd name="connsiteY25" fmla="*/ 132907 h 202019"/>
                    <a:gd name="connsiteX26" fmla="*/ 186070 w 462639"/>
                    <a:gd name="connsiteY26" fmla="*/ 138223 h 202019"/>
                    <a:gd name="connsiteX27" fmla="*/ 154172 w 462639"/>
                    <a:gd name="connsiteY27" fmla="*/ 148856 h 202019"/>
                    <a:gd name="connsiteX28" fmla="*/ 138223 w 462639"/>
                    <a:gd name="connsiteY28" fmla="*/ 154172 h 202019"/>
                    <a:gd name="connsiteX29" fmla="*/ 122274 w 462639"/>
                    <a:gd name="connsiteY29" fmla="*/ 159488 h 202019"/>
                    <a:gd name="connsiteX30" fmla="*/ 106326 w 462639"/>
                    <a:gd name="connsiteY30" fmla="*/ 170121 h 202019"/>
                    <a:gd name="connsiteX31" fmla="*/ 53163 w 462639"/>
                    <a:gd name="connsiteY31" fmla="*/ 186070 h 202019"/>
                    <a:gd name="connsiteX32" fmla="*/ 5316 w 462639"/>
                    <a:gd name="connsiteY32" fmla="*/ 196702 h 202019"/>
                    <a:gd name="connsiteX33" fmla="*/ 10633 w 462639"/>
                    <a:gd name="connsiteY33" fmla="*/ 175437 h 202019"/>
                    <a:gd name="connsiteX34" fmla="*/ 21265 w 462639"/>
                    <a:gd name="connsiteY34" fmla="*/ 143539 h 202019"/>
                    <a:gd name="connsiteX35" fmla="*/ 5316 w 462639"/>
                    <a:gd name="connsiteY35" fmla="*/ 95693 h 202019"/>
                    <a:gd name="connsiteX36" fmla="*/ 0 w 462639"/>
                    <a:gd name="connsiteY36" fmla="*/ 79744 h 2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2639" h="202019">
                      <a:moveTo>
                        <a:pt x="0" y="79744"/>
                      </a:moveTo>
                      <a:cubicBezTo>
                        <a:pt x="9312" y="76019"/>
                        <a:pt x="50032" y="59129"/>
                        <a:pt x="58479" y="58479"/>
                      </a:cubicBezTo>
                      <a:cubicBezTo>
                        <a:pt x="140085" y="52202"/>
                        <a:pt x="104718" y="56431"/>
                        <a:pt x="164805" y="47846"/>
                      </a:cubicBezTo>
                      <a:lnTo>
                        <a:pt x="212651" y="31898"/>
                      </a:lnTo>
                      <a:lnTo>
                        <a:pt x="228600" y="26581"/>
                      </a:lnTo>
                      <a:lnTo>
                        <a:pt x="244549" y="21265"/>
                      </a:lnTo>
                      <a:cubicBezTo>
                        <a:pt x="249865" y="17721"/>
                        <a:pt x="254659" y="13227"/>
                        <a:pt x="260498" y="10632"/>
                      </a:cubicBezTo>
                      <a:cubicBezTo>
                        <a:pt x="270739" y="6080"/>
                        <a:pt x="292395" y="0"/>
                        <a:pt x="292395" y="0"/>
                      </a:cubicBezTo>
                      <a:lnTo>
                        <a:pt x="313660" y="31898"/>
                      </a:lnTo>
                      <a:lnTo>
                        <a:pt x="324293" y="47846"/>
                      </a:lnTo>
                      <a:cubicBezTo>
                        <a:pt x="326065" y="53162"/>
                        <a:pt x="328069" y="58407"/>
                        <a:pt x="329609" y="63795"/>
                      </a:cubicBezTo>
                      <a:cubicBezTo>
                        <a:pt x="331616" y="70820"/>
                        <a:pt x="330873" y="78981"/>
                        <a:pt x="334926" y="85060"/>
                      </a:cubicBezTo>
                      <a:cubicBezTo>
                        <a:pt x="338470" y="90376"/>
                        <a:pt x="345036" y="93098"/>
                        <a:pt x="350874" y="95693"/>
                      </a:cubicBezTo>
                      <a:cubicBezTo>
                        <a:pt x="350884" y="95698"/>
                        <a:pt x="390741" y="108982"/>
                        <a:pt x="398721" y="111642"/>
                      </a:cubicBezTo>
                      <a:lnTo>
                        <a:pt x="414670" y="116958"/>
                      </a:lnTo>
                      <a:cubicBezTo>
                        <a:pt x="451883" y="141767"/>
                        <a:pt x="439479" y="127591"/>
                        <a:pt x="457200" y="154172"/>
                      </a:cubicBezTo>
                      <a:cubicBezTo>
                        <a:pt x="458972" y="159488"/>
                        <a:pt x="463437" y="164593"/>
                        <a:pt x="462516" y="170121"/>
                      </a:cubicBezTo>
                      <a:cubicBezTo>
                        <a:pt x="461466" y="176423"/>
                        <a:pt x="456402" y="181552"/>
                        <a:pt x="451884" y="186070"/>
                      </a:cubicBezTo>
                      <a:cubicBezTo>
                        <a:pt x="441580" y="196374"/>
                        <a:pt x="432955" y="197695"/>
                        <a:pt x="419986" y="202019"/>
                      </a:cubicBezTo>
                      <a:cubicBezTo>
                        <a:pt x="411126" y="200247"/>
                        <a:pt x="401866" y="199875"/>
                        <a:pt x="393405" y="196702"/>
                      </a:cubicBezTo>
                      <a:cubicBezTo>
                        <a:pt x="387423" y="194459"/>
                        <a:pt x="383758" y="187120"/>
                        <a:pt x="377456" y="186070"/>
                      </a:cubicBezTo>
                      <a:cubicBezTo>
                        <a:pt x="371928" y="185149"/>
                        <a:pt x="366823" y="189614"/>
                        <a:pt x="361507" y="191386"/>
                      </a:cubicBezTo>
                      <a:cubicBezTo>
                        <a:pt x="350874" y="189614"/>
                        <a:pt x="339459" y="190448"/>
                        <a:pt x="329609" y="186070"/>
                      </a:cubicBezTo>
                      <a:cubicBezTo>
                        <a:pt x="322739" y="183017"/>
                        <a:pt x="317311" y="176693"/>
                        <a:pt x="313660" y="170121"/>
                      </a:cubicBezTo>
                      <a:cubicBezTo>
                        <a:pt x="308217" y="160324"/>
                        <a:pt x="313661" y="141767"/>
                        <a:pt x="303028" y="138223"/>
                      </a:cubicBezTo>
                      <a:lnTo>
                        <a:pt x="287079" y="132907"/>
                      </a:lnTo>
                      <a:cubicBezTo>
                        <a:pt x="253409" y="134679"/>
                        <a:pt x="219546" y="134206"/>
                        <a:pt x="186070" y="138223"/>
                      </a:cubicBezTo>
                      <a:cubicBezTo>
                        <a:pt x="174942" y="139558"/>
                        <a:pt x="164805" y="145312"/>
                        <a:pt x="154172" y="148856"/>
                      </a:cubicBezTo>
                      <a:lnTo>
                        <a:pt x="138223" y="154172"/>
                      </a:lnTo>
                      <a:lnTo>
                        <a:pt x="122274" y="159488"/>
                      </a:lnTo>
                      <a:cubicBezTo>
                        <a:pt x="116958" y="163032"/>
                        <a:pt x="112165" y="167526"/>
                        <a:pt x="106326" y="170121"/>
                      </a:cubicBezTo>
                      <a:cubicBezTo>
                        <a:pt x="95240" y="175048"/>
                        <a:pt x="67215" y="183260"/>
                        <a:pt x="53163" y="186070"/>
                      </a:cubicBezTo>
                      <a:cubicBezTo>
                        <a:pt x="6374" y="195428"/>
                        <a:pt x="36359" y="186355"/>
                        <a:pt x="5316" y="196702"/>
                      </a:cubicBezTo>
                      <a:cubicBezTo>
                        <a:pt x="7088" y="189614"/>
                        <a:pt x="8533" y="182435"/>
                        <a:pt x="10633" y="175437"/>
                      </a:cubicBezTo>
                      <a:cubicBezTo>
                        <a:pt x="13854" y="164702"/>
                        <a:pt x="21265" y="143539"/>
                        <a:pt x="21265" y="143539"/>
                      </a:cubicBezTo>
                      <a:lnTo>
                        <a:pt x="5316" y="95693"/>
                      </a:lnTo>
                      <a:lnTo>
                        <a:pt x="0" y="79744"/>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ot; &quot;"/>
                <p:cNvPicPr>
                  <a:picLocks noChangeAspect="1"/>
                </p:cNvPicPr>
                <p:nvPr/>
              </p:nvPicPr>
              <p:blipFill rotWithShape="1">
                <a:blip r:embed="rId8">
                  <a:duotone>
                    <a:schemeClr val="accent3">
                      <a:shade val="45000"/>
                      <a:satMod val="135000"/>
                    </a:schemeClr>
                    <a:prstClr val="white"/>
                  </a:duotone>
                </a:blip>
                <a:srcRect t="22494"/>
                <a:stretch/>
              </p:blipFill>
              <p:spPr>
                <a:xfrm>
                  <a:off x="8487952" y="1447799"/>
                  <a:ext cx="616458" cy="233321"/>
                </a:xfrm>
                <a:prstGeom prst="rect">
                  <a:avLst/>
                </a:prstGeom>
              </p:spPr>
            </p:pic>
            <p:pic>
              <p:nvPicPr>
                <p:cNvPr id="13" name="Picture 12" descr="&quot; &quot;"/>
                <p:cNvPicPr>
                  <a:picLocks noChangeAspect="1"/>
                </p:cNvPicPr>
                <p:nvPr/>
              </p:nvPicPr>
              <p:blipFill>
                <a:blip r:embed="rId9">
                  <a:duotone>
                    <a:schemeClr val="accent3">
                      <a:shade val="45000"/>
                      <a:satMod val="135000"/>
                    </a:schemeClr>
                    <a:prstClr val="white"/>
                  </a:duotone>
                </a:blip>
                <a:stretch>
                  <a:fillRect/>
                </a:stretch>
              </p:blipFill>
              <p:spPr>
                <a:xfrm>
                  <a:off x="8479657" y="1911534"/>
                  <a:ext cx="484712" cy="402406"/>
                </a:xfrm>
                <a:prstGeom prst="rect">
                  <a:avLst/>
                </a:prstGeom>
              </p:spPr>
            </p:pic>
            <p:pic>
              <p:nvPicPr>
                <p:cNvPr id="8" name="Picture 7" descr="&quot; &quot;"/>
                <p:cNvPicPr>
                  <a:picLocks noChangeAspect="1"/>
                </p:cNvPicPr>
                <p:nvPr/>
              </p:nvPicPr>
              <p:blipFill>
                <a:blip r:embed="rId10">
                  <a:duotone>
                    <a:schemeClr val="accent3">
                      <a:shade val="45000"/>
                      <a:satMod val="135000"/>
                    </a:schemeClr>
                    <a:prstClr val="white"/>
                  </a:duotone>
                </a:blip>
                <a:stretch>
                  <a:fillRect/>
                </a:stretch>
              </p:blipFill>
              <p:spPr>
                <a:xfrm>
                  <a:off x="8157450" y="2340511"/>
                  <a:ext cx="444281" cy="1130300"/>
                </a:xfrm>
                <a:prstGeom prst="rect">
                  <a:avLst/>
                </a:prstGeom>
              </p:spPr>
            </p:pic>
            <p:grpSp>
              <p:nvGrpSpPr>
                <p:cNvPr id="82" name="Group 81"/>
                <p:cNvGrpSpPr/>
                <p:nvPr/>
              </p:nvGrpSpPr>
              <p:grpSpPr>
                <a:xfrm>
                  <a:off x="3986202" y="2092947"/>
                  <a:ext cx="136384" cy="234684"/>
                  <a:chOff x="5382493" y="5259978"/>
                  <a:chExt cx="202175" cy="347894"/>
                </a:xfrm>
              </p:grpSpPr>
              <p:sp>
                <p:nvSpPr>
                  <p:cNvPr id="83" name="Oval 82" descr="&quot; &quot;"/>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4" name="Straight Connector 83" descr="&quot; &quot;"/>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3724043" y="4544178"/>
                  <a:ext cx="136384" cy="234684"/>
                  <a:chOff x="5382493" y="5259978"/>
                  <a:chExt cx="202175" cy="347894"/>
                </a:xfrm>
              </p:grpSpPr>
              <p:sp>
                <p:nvSpPr>
                  <p:cNvPr id="89" name="Oval 88" descr="&quot; &quot;"/>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0" name="Straight Connector 89" descr="&quot; &quot;"/>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6395280" y="1605707"/>
                  <a:ext cx="136384" cy="234684"/>
                  <a:chOff x="5382493" y="5259978"/>
                  <a:chExt cx="202175" cy="347894"/>
                </a:xfrm>
                <a:solidFill>
                  <a:srgbClr val="FF99FF"/>
                </a:solidFill>
              </p:grpSpPr>
              <p:sp>
                <p:nvSpPr>
                  <p:cNvPr id="95" name="Oval 94" descr="&quot; &quot;"/>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descr="&quot; &quot;"/>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4494751" y="2358746"/>
                  <a:ext cx="241837" cy="197555"/>
                  <a:chOff x="4574902" y="5955156"/>
                  <a:chExt cx="241837" cy="197555"/>
                </a:xfrm>
              </p:grpSpPr>
              <p:sp>
                <p:nvSpPr>
                  <p:cNvPr id="133" name="Pentagon 52" descr="&quot; &quot;"/>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4" name="Straight Connector 133" descr="&quot; &quot;"/>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4677419" y="2876565"/>
                  <a:ext cx="241837" cy="197555"/>
                  <a:chOff x="4422502" y="5802756"/>
                  <a:chExt cx="241837" cy="197555"/>
                </a:xfrm>
              </p:grpSpPr>
              <p:sp>
                <p:nvSpPr>
                  <p:cNvPr id="148" name="Pentagon 52" descr="&quot; &quot;"/>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9" name="Straight Connector 148" descr="&quot; &quot;"/>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6943299" y="3748011"/>
                  <a:ext cx="241837" cy="197555"/>
                  <a:chOff x="4270102" y="5650356"/>
                  <a:chExt cx="241837" cy="197555"/>
                </a:xfrm>
              </p:grpSpPr>
              <p:sp>
                <p:nvSpPr>
                  <p:cNvPr id="151" name="Pentagon 52" descr="&quot; &quot;"/>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2" name="Straight Connector 151" descr="&quot; &quot;"/>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8403637" y="3151386"/>
                  <a:ext cx="241837" cy="197555"/>
                  <a:chOff x="4117702" y="5497956"/>
                  <a:chExt cx="241837" cy="197555"/>
                </a:xfrm>
              </p:grpSpPr>
              <p:sp>
                <p:nvSpPr>
                  <p:cNvPr id="154" name="Pentagon 52" descr="&quot; &quot;"/>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5" name="Straight Connector 154" descr="&quot; &quot;"/>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316205" y="3198001"/>
                  <a:ext cx="136384" cy="240660"/>
                  <a:chOff x="5382493" y="5259978"/>
                  <a:chExt cx="202175" cy="356753"/>
                </a:xfrm>
              </p:grpSpPr>
              <p:sp>
                <p:nvSpPr>
                  <p:cNvPr id="56" name="Oval 55" descr="&quot; &quot;"/>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 name="Straight Connector 56" descr="&quot; &quot;"/>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477354" y="3219371"/>
                  <a:ext cx="136384" cy="234684"/>
                  <a:chOff x="5382493" y="5259978"/>
                  <a:chExt cx="202175" cy="347894"/>
                </a:xfrm>
                <a:solidFill>
                  <a:srgbClr val="FF99FF"/>
                </a:solidFill>
              </p:grpSpPr>
              <p:sp>
                <p:nvSpPr>
                  <p:cNvPr id="65" name="Oval 64" descr="&quot; &quot;"/>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6" name="Straight Connector 65" descr="&quot; &quot;"/>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67357" y="3529472"/>
                  <a:ext cx="235691" cy="184622"/>
                  <a:chOff x="4432006" y="5565214"/>
                  <a:chExt cx="235691" cy="184622"/>
                </a:xfrm>
              </p:grpSpPr>
              <p:sp>
                <p:nvSpPr>
                  <p:cNvPr id="72" name="Pentagon 52" descr="&quot; &quot;"/>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3" name="Straight Connector 72" descr="&quot; &quot;"/>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452489" y="3084111"/>
                  <a:ext cx="136384" cy="234684"/>
                  <a:chOff x="5382493" y="5259978"/>
                  <a:chExt cx="202175" cy="347894"/>
                </a:xfrm>
              </p:grpSpPr>
              <p:sp>
                <p:nvSpPr>
                  <p:cNvPr id="97" name="Oval 96" descr="&quot; &quot;"/>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8" name="Straight Connector 97" descr="&quot; &quot;"/>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3375615" y="2687816"/>
                  <a:ext cx="241837" cy="197555"/>
                  <a:chOff x="4574902" y="5955156"/>
                  <a:chExt cx="241837" cy="197555"/>
                </a:xfrm>
              </p:grpSpPr>
              <p:sp>
                <p:nvSpPr>
                  <p:cNvPr id="100" name="Pentagon 52" descr="&quot; &quot;"/>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1" name="Straight Connector 100" descr="&quot; &quot;"/>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3574761" y="2687816"/>
                  <a:ext cx="241837" cy="197555"/>
                  <a:chOff x="5429101" y="5712528"/>
                  <a:chExt cx="241837" cy="197555"/>
                </a:xfrm>
              </p:grpSpPr>
              <p:sp>
                <p:nvSpPr>
                  <p:cNvPr id="103" name="Pentagon 52" descr="&quot; &quot;"/>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4" name="Straight Connector 103" descr="&quot; &quot;"/>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3782516" y="2687816"/>
                  <a:ext cx="241837" cy="197555"/>
                  <a:chOff x="5140062" y="5642836"/>
                  <a:chExt cx="241837" cy="197555"/>
                </a:xfrm>
              </p:grpSpPr>
              <p:sp>
                <p:nvSpPr>
                  <p:cNvPr id="106" name="Pentagon 52" descr="&quot; &quot;"/>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7" name="Straight Connector 106" descr="&quot; &quot;"/>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3229343" y="2352165"/>
                  <a:ext cx="136384" cy="240660"/>
                  <a:chOff x="5382493" y="5259978"/>
                  <a:chExt cx="202175" cy="356753"/>
                </a:xfrm>
              </p:grpSpPr>
              <p:sp>
                <p:nvSpPr>
                  <p:cNvPr id="109" name="Oval 108" descr="&quot; &quot;"/>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0" name="Straight Connector 109" descr="&quot; &quot;"/>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3403590" y="2383246"/>
                  <a:ext cx="136384" cy="234684"/>
                  <a:chOff x="5382493" y="5259978"/>
                  <a:chExt cx="202175" cy="347894"/>
                </a:xfrm>
                <a:solidFill>
                  <a:srgbClr val="FF99FF"/>
                </a:solidFill>
              </p:grpSpPr>
              <p:sp>
                <p:nvSpPr>
                  <p:cNvPr id="115" name="Oval 114" descr="&quot; &quot;"/>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6" name="Straight Connector 115" descr="&quot; &quot;"/>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rot="20297182" flipH="1">
                  <a:off x="8370431" y="2093320"/>
                  <a:ext cx="235691" cy="184622"/>
                  <a:chOff x="4432006" y="5565214"/>
                  <a:chExt cx="235691" cy="184622"/>
                </a:xfrm>
              </p:grpSpPr>
              <p:sp>
                <p:nvSpPr>
                  <p:cNvPr id="124" name="Pentagon 52" descr="&quot; &quot;"/>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5" name="Straight Connector 124" descr="&quot; &quot;"/>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7298390" y="4475425"/>
                  <a:ext cx="136384" cy="234684"/>
                  <a:chOff x="5382493" y="5259978"/>
                  <a:chExt cx="202175" cy="347894"/>
                </a:xfrm>
              </p:grpSpPr>
              <p:sp>
                <p:nvSpPr>
                  <p:cNvPr id="127" name="Oval 126" descr="&quot; &quot;"/>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8" name="Straight Connector 127" descr="&quot; &quot;"/>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5023367" y="2202716"/>
                  <a:ext cx="241837" cy="197555"/>
                  <a:chOff x="4574902" y="5955156"/>
                  <a:chExt cx="241837" cy="197555"/>
                </a:xfrm>
              </p:grpSpPr>
              <p:sp>
                <p:nvSpPr>
                  <p:cNvPr id="130" name="Pentagon 52" descr="&quot; &quot;"/>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1" name="Straight Connector 130" descr="&quot; &quot;"/>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429968" y="4142875"/>
                  <a:ext cx="136384" cy="234684"/>
                  <a:chOff x="5382493" y="5259978"/>
                  <a:chExt cx="202175" cy="347894"/>
                </a:xfrm>
              </p:grpSpPr>
              <p:sp>
                <p:nvSpPr>
                  <p:cNvPr id="169" name="Oval 168" descr="&quot; &quot;"/>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0" name="Straight Connector 169" descr="&quot; &quot;"/>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rot="20874681">
                  <a:off x="7656972" y="2420666"/>
                  <a:ext cx="136384" cy="234684"/>
                  <a:chOff x="5382493" y="5259978"/>
                  <a:chExt cx="202175" cy="347894"/>
                </a:xfrm>
              </p:grpSpPr>
              <p:sp>
                <p:nvSpPr>
                  <p:cNvPr id="173" name="Oval 172" descr="&quot; &quot;"/>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4" name="Straight Connector 173" descr="&quot; &quot;"/>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246899" y="1269235"/>
                  <a:ext cx="241837" cy="197555"/>
                  <a:chOff x="4574902" y="5955156"/>
                  <a:chExt cx="241837" cy="197555"/>
                </a:xfrm>
              </p:grpSpPr>
              <p:sp>
                <p:nvSpPr>
                  <p:cNvPr id="179" name="Pentagon 52" descr="&quot; &quot;"/>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0" name="Straight Connector 179" descr="&quot; &quot;"/>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6255184" y="1602702"/>
                  <a:ext cx="136384" cy="234684"/>
                  <a:chOff x="5382493" y="5259978"/>
                  <a:chExt cx="202175" cy="347894"/>
                </a:xfrm>
              </p:grpSpPr>
              <p:sp>
                <p:nvSpPr>
                  <p:cNvPr id="182" name="Oval 181" descr="&quot; &quot;"/>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3" name="Straight Connector 182" descr="&quot; &quot;"/>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7788991" y="955991"/>
                  <a:ext cx="241837" cy="197555"/>
                  <a:chOff x="4574902" y="5955156"/>
                  <a:chExt cx="241837" cy="197555"/>
                </a:xfrm>
              </p:grpSpPr>
              <p:sp>
                <p:nvSpPr>
                  <p:cNvPr id="191" name="Pentagon 52" descr="&quot; &quot;"/>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2" name="Straight Connector 191" descr="&quot; &quot;"/>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rot="19652858">
                  <a:off x="8300519" y="2394113"/>
                  <a:ext cx="241837" cy="197555"/>
                  <a:chOff x="4574902" y="5955156"/>
                  <a:chExt cx="241837" cy="197555"/>
                </a:xfrm>
              </p:grpSpPr>
              <p:sp>
                <p:nvSpPr>
                  <p:cNvPr id="194" name="Pentagon 52" descr="&quot; &quot;"/>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5" name="Straight Connector 194" descr="&quot; &quot;"/>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4214015" y="1747833"/>
                  <a:ext cx="241837" cy="197555"/>
                  <a:chOff x="4574902" y="5955156"/>
                  <a:chExt cx="241837" cy="197555"/>
                </a:xfrm>
              </p:grpSpPr>
              <p:sp>
                <p:nvSpPr>
                  <p:cNvPr id="197" name="Pentagon 52" descr="&quot; &quot;"/>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8" name="Straight Connector 197" descr="&quot; &quot;"/>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a:off x="2661748" y="2332974"/>
                  <a:ext cx="136384" cy="234684"/>
                  <a:chOff x="5382493" y="5259978"/>
                  <a:chExt cx="202175" cy="347894"/>
                </a:xfrm>
              </p:grpSpPr>
              <p:sp>
                <p:nvSpPr>
                  <p:cNvPr id="200" name="Oval 199" descr="&quot; &quot;"/>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1" name="Straight Connector 200" descr="&quot; &quot;"/>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5673349" y="1693305"/>
                  <a:ext cx="241837" cy="197555"/>
                  <a:chOff x="4574902" y="5955156"/>
                  <a:chExt cx="241837" cy="197555"/>
                </a:xfrm>
              </p:grpSpPr>
              <p:sp>
                <p:nvSpPr>
                  <p:cNvPr id="203" name="Pentagon 52" descr="&quot; &quot;"/>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4" name="Straight Connector 203" descr="&quot; &quot;"/>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3297036" y="2027231"/>
                  <a:ext cx="241837" cy="197555"/>
                  <a:chOff x="4574902" y="5955156"/>
                  <a:chExt cx="241837" cy="197555"/>
                </a:xfrm>
              </p:grpSpPr>
              <p:sp>
                <p:nvSpPr>
                  <p:cNvPr id="206" name="Pentagon 52" descr="&quot; &quot;"/>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7" name="Straight Connector 206" descr="&quot; &quot;"/>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1300617">
                  <a:off x="8410621" y="3282722"/>
                  <a:ext cx="241837" cy="197555"/>
                  <a:chOff x="5429101" y="5712528"/>
                  <a:chExt cx="241837" cy="197555"/>
                </a:xfrm>
              </p:grpSpPr>
              <p:sp>
                <p:nvSpPr>
                  <p:cNvPr id="212" name="Pentagon 52" descr="&quot; &quot;"/>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3" name="Straight Connector 212" descr="&quot; &quot;"/>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676358" flipH="1">
                  <a:off x="8158834" y="3154625"/>
                  <a:ext cx="241837" cy="197555"/>
                  <a:chOff x="5140062" y="5642836"/>
                  <a:chExt cx="241837" cy="197555"/>
                </a:xfrm>
              </p:grpSpPr>
              <p:sp>
                <p:nvSpPr>
                  <p:cNvPr id="215" name="Pentagon 52" descr="&quot; &quot;"/>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6" name="Straight Connector 215" descr="&quot; &quot;"/>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595997" y="1211117"/>
                  <a:ext cx="136384" cy="240660"/>
                  <a:chOff x="5382493" y="5259978"/>
                  <a:chExt cx="202175" cy="356753"/>
                </a:xfrm>
              </p:grpSpPr>
              <p:sp>
                <p:nvSpPr>
                  <p:cNvPr id="163" name="Oval 162" descr="&quot; &quot;"/>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4" name="Straight Connector 163" descr="&quot; &quot;"/>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20689201">
                  <a:off x="8337376" y="3056608"/>
                  <a:ext cx="136384" cy="240660"/>
                  <a:chOff x="5382493" y="5259978"/>
                  <a:chExt cx="202175" cy="356753"/>
                </a:xfrm>
              </p:grpSpPr>
              <p:sp>
                <p:nvSpPr>
                  <p:cNvPr id="221" name="Oval 220" descr="&quot; &quot;"/>
                  <p:cNvSpPr/>
                  <p:nvPr/>
                </p:nvSpPr>
                <p:spPr>
                  <a:xfrm rot="18997103">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2" name="Straight Connector 221" descr="&quot; &quot;"/>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a:off x="4026886" y="4949551"/>
                  <a:ext cx="241837" cy="197555"/>
                  <a:chOff x="5140062" y="5642836"/>
                  <a:chExt cx="241837" cy="197555"/>
                </a:xfrm>
              </p:grpSpPr>
              <p:sp>
                <p:nvSpPr>
                  <p:cNvPr id="224" name="Pentagon 52" descr="&quot; &quot;"/>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5" name="Straight Connector 224" descr="&quot; &quot;"/>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5259640" y="2215649"/>
                  <a:ext cx="235691" cy="184622"/>
                  <a:chOff x="4432006" y="5565214"/>
                  <a:chExt cx="235691" cy="184622"/>
                </a:xfrm>
              </p:grpSpPr>
              <p:sp>
                <p:nvSpPr>
                  <p:cNvPr id="230" name="Pentagon 52" descr="&quot; &quot;"/>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1" name="Straight Connector 230" descr="&quot; &quot;"/>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2504903" y="1757266"/>
                  <a:ext cx="241837" cy="197555"/>
                  <a:chOff x="4827954" y="5556907"/>
                  <a:chExt cx="241837" cy="197555"/>
                </a:xfrm>
              </p:grpSpPr>
              <p:sp>
                <p:nvSpPr>
                  <p:cNvPr id="233" name="Pentagon 52" descr="&quot; &quot;"/>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4" name="Straight Connector 233" descr="&quot; &quot;"/>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a:off x="5803291" y="2272452"/>
                  <a:ext cx="241837" cy="197555"/>
                  <a:chOff x="4827954" y="5556907"/>
                  <a:chExt cx="241837" cy="197555"/>
                </a:xfrm>
              </p:grpSpPr>
              <p:sp>
                <p:nvSpPr>
                  <p:cNvPr id="236" name="Pentagon 52" descr="&quot; &quot;"/>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7" name="Straight Connector 236" descr="&quot; &quot;"/>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4438363" y="2653566"/>
                  <a:ext cx="241837" cy="197555"/>
                  <a:chOff x="5429101" y="5712528"/>
                  <a:chExt cx="241837" cy="197555"/>
                </a:xfrm>
              </p:grpSpPr>
              <p:sp>
                <p:nvSpPr>
                  <p:cNvPr id="239" name="Pentagon 52" descr="&quot; &quot;"/>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0" name="Straight Connector 239" descr="&quot; &quot;"/>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4709186" y="2679728"/>
                  <a:ext cx="241837" cy="197555"/>
                  <a:chOff x="5140062" y="5642836"/>
                  <a:chExt cx="241837" cy="197555"/>
                </a:xfrm>
              </p:grpSpPr>
              <p:sp>
                <p:nvSpPr>
                  <p:cNvPr id="242" name="Pentagon 52" descr="&quot; &quot;"/>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3" name="Straight Connector 242" descr="&quot; &quot;"/>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a:off x="4170895" y="2653566"/>
                  <a:ext cx="241837" cy="197555"/>
                  <a:chOff x="4117702" y="5497956"/>
                  <a:chExt cx="241837" cy="197555"/>
                </a:xfrm>
              </p:grpSpPr>
              <p:sp>
                <p:nvSpPr>
                  <p:cNvPr id="245" name="Pentagon 52" descr="&quot; &quot;"/>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6" name="Straight Connector 245" descr="&quot; &quot;"/>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a:off x="6460234" y="2843768"/>
                  <a:ext cx="136384" cy="234684"/>
                  <a:chOff x="5382493" y="5259978"/>
                  <a:chExt cx="202175" cy="347894"/>
                </a:xfrm>
              </p:grpSpPr>
              <p:sp>
                <p:nvSpPr>
                  <p:cNvPr id="248" name="Oval 247" descr="&quot; &quot;"/>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9" name="Straight Connector 248" descr="&quot; &quot;"/>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a:off x="6620664" y="2839949"/>
                  <a:ext cx="241837" cy="197555"/>
                  <a:chOff x="5140062" y="5642836"/>
                  <a:chExt cx="241837" cy="197555"/>
                </a:xfrm>
              </p:grpSpPr>
              <p:sp>
                <p:nvSpPr>
                  <p:cNvPr id="251" name="Pentagon 52" descr="&quot; &quot;"/>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2" name="Straight Connector 251" descr="&quot; &quot;"/>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a:off x="5390148" y="3943921"/>
                  <a:ext cx="235691" cy="184622"/>
                  <a:chOff x="4432006" y="5565214"/>
                  <a:chExt cx="235691" cy="184622"/>
                </a:xfrm>
              </p:grpSpPr>
              <p:sp>
                <p:nvSpPr>
                  <p:cNvPr id="258" name="Pentagon 52" descr="&quot; &quot;"/>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9" name="Straight Connector 258" descr="&quot; &quot;"/>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8228691" y="1041041"/>
                  <a:ext cx="241837" cy="197555"/>
                  <a:chOff x="5429101" y="5712528"/>
                  <a:chExt cx="241837" cy="197555"/>
                </a:xfrm>
              </p:grpSpPr>
              <p:sp>
                <p:nvSpPr>
                  <p:cNvPr id="267" name="Pentagon 52" descr="&quot; &quot;"/>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8" name="Straight Connector 267" descr="&quot; &quot;"/>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8111046" y="1100454"/>
                  <a:ext cx="136384" cy="240660"/>
                  <a:chOff x="5382493" y="5259978"/>
                  <a:chExt cx="202175" cy="356753"/>
                </a:xfrm>
              </p:grpSpPr>
              <p:sp>
                <p:nvSpPr>
                  <p:cNvPr id="270" name="Oval 269" descr="&quot; &quot;"/>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1" name="Straight Connector 270" descr="&quot; &quot;"/>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5193186" y="1558082"/>
                  <a:ext cx="136384" cy="234684"/>
                  <a:chOff x="5382493" y="5259978"/>
                  <a:chExt cx="202175" cy="347894"/>
                </a:xfrm>
                <a:solidFill>
                  <a:srgbClr val="FF99FF"/>
                </a:solidFill>
              </p:grpSpPr>
              <p:sp>
                <p:nvSpPr>
                  <p:cNvPr id="279" name="Oval 278" descr="&quot; &quot;"/>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0" name="Straight Connector 279" descr="&quot; &quot;"/>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49216" y="3853368"/>
                  <a:ext cx="136384" cy="234684"/>
                  <a:chOff x="5382493" y="5259978"/>
                  <a:chExt cx="202175" cy="347894"/>
                </a:xfrm>
              </p:grpSpPr>
              <p:sp>
                <p:nvSpPr>
                  <p:cNvPr id="282" name="Oval 281" descr="&quot; &quot;"/>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3" name="Straight Connector 28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992511" y="3876639"/>
                  <a:ext cx="136384" cy="234684"/>
                  <a:chOff x="5382493" y="5259978"/>
                  <a:chExt cx="202175" cy="347894"/>
                </a:xfrm>
                <a:solidFill>
                  <a:srgbClr val="FF99FF"/>
                </a:solidFill>
              </p:grpSpPr>
              <p:sp>
                <p:nvSpPr>
                  <p:cNvPr id="285" name="Oval 28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6" name="Straight Connector 28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5857063" y="3550456"/>
                  <a:ext cx="241837" cy="197555"/>
                  <a:chOff x="4117702" y="5497956"/>
                  <a:chExt cx="241837" cy="197555"/>
                </a:xfrm>
              </p:grpSpPr>
              <p:sp>
                <p:nvSpPr>
                  <p:cNvPr id="288"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9" name="Straight Connector 288"/>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3110176" y="1098387"/>
                  <a:ext cx="241837" cy="197555"/>
                  <a:chOff x="4827954" y="5556907"/>
                  <a:chExt cx="241837" cy="197555"/>
                </a:xfrm>
              </p:grpSpPr>
              <p:sp>
                <p:nvSpPr>
                  <p:cNvPr id="291"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2" name="Straight Connector 291"/>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7173010" y="3070266"/>
                  <a:ext cx="136384" cy="240660"/>
                  <a:chOff x="5382493" y="5259978"/>
                  <a:chExt cx="202175" cy="356753"/>
                </a:xfrm>
              </p:grpSpPr>
              <p:sp>
                <p:nvSpPr>
                  <p:cNvPr id="294" name="Oval 293"/>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5" name="Straight Connector 294"/>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7667589" y="3085225"/>
                  <a:ext cx="241837" cy="197555"/>
                  <a:chOff x="5429101" y="5712528"/>
                  <a:chExt cx="241837" cy="197555"/>
                </a:xfrm>
              </p:grpSpPr>
              <p:sp>
                <p:nvSpPr>
                  <p:cNvPr id="29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8" name="Straight Connector 29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7471457" y="3038230"/>
                  <a:ext cx="241837" cy="197555"/>
                  <a:chOff x="5140062" y="5642836"/>
                  <a:chExt cx="241837" cy="197555"/>
                </a:xfrm>
              </p:grpSpPr>
              <p:sp>
                <p:nvSpPr>
                  <p:cNvPr id="300"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1" name="Straight Connector 300"/>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5" name="Group 304"/>
                <p:cNvGrpSpPr/>
                <p:nvPr/>
              </p:nvGrpSpPr>
              <p:grpSpPr>
                <a:xfrm>
                  <a:off x="4030155" y="1253481"/>
                  <a:ext cx="241837" cy="197555"/>
                  <a:chOff x="5429101" y="5712528"/>
                  <a:chExt cx="241837" cy="197555"/>
                </a:xfrm>
              </p:grpSpPr>
              <p:sp>
                <p:nvSpPr>
                  <p:cNvPr id="30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7" name="Straight Connector 30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308" name="Picture 307" descr="&quot; &quot;"/>
                <p:cNvPicPr>
                  <a:picLocks noChangeAspect="1"/>
                </p:cNvPicPr>
                <p:nvPr/>
              </p:nvPicPr>
              <p:blipFill>
                <a:blip r:embed="rId11"/>
                <a:stretch>
                  <a:fillRect/>
                </a:stretch>
              </p:blipFill>
              <p:spPr>
                <a:xfrm>
                  <a:off x="4289522" y="2092947"/>
                  <a:ext cx="176799" cy="274344"/>
                </a:xfrm>
                <a:prstGeom prst="rect">
                  <a:avLst/>
                </a:prstGeom>
              </p:spPr>
            </p:pic>
            <p:grpSp>
              <p:nvGrpSpPr>
                <p:cNvPr id="309" name="Group 308"/>
                <p:cNvGrpSpPr/>
                <p:nvPr/>
              </p:nvGrpSpPr>
              <p:grpSpPr>
                <a:xfrm>
                  <a:off x="4709629" y="2358746"/>
                  <a:ext cx="241837" cy="197555"/>
                  <a:chOff x="5429101" y="5712528"/>
                  <a:chExt cx="241837" cy="197555"/>
                </a:xfrm>
              </p:grpSpPr>
              <p:sp>
                <p:nvSpPr>
                  <p:cNvPr id="310"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1" name="Straight Connector 310"/>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flipH="1">
                  <a:off x="8134669" y="2641389"/>
                  <a:ext cx="241837" cy="197555"/>
                  <a:chOff x="5429101" y="5712528"/>
                  <a:chExt cx="241837" cy="197555"/>
                </a:xfrm>
              </p:grpSpPr>
              <p:sp>
                <p:nvSpPr>
                  <p:cNvPr id="319"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0" name="Straight Connector 319"/>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21" name="Group 320"/>
                <p:cNvGrpSpPr/>
                <p:nvPr/>
              </p:nvGrpSpPr>
              <p:grpSpPr>
                <a:xfrm rot="631325" flipH="1">
                  <a:off x="8129419" y="2516139"/>
                  <a:ext cx="241837" cy="197555"/>
                  <a:chOff x="5140062" y="5642836"/>
                  <a:chExt cx="241837" cy="197555"/>
                </a:xfrm>
              </p:grpSpPr>
              <p:sp>
                <p:nvSpPr>
                  <p:cNvPr id="322"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3" name="Straight Connector 322"/>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24" name="Group 323"/>
                <p:cNvGrpSpPr/>
                <p:nvPr/>
              </p:nvGrpSpPr>
              <p:grpSpPr>
                <a:xfrm rot="20630900">
                  <a:off x="8354236" y="2472974"/>
                  <a:ext cx="241837" cy="197555"/>
                  <a:chOff x="5429101" y="5712528"/>
                  <a:chExt cx="241837" cy="197555"/>
                </a:xfrm>
              </p:grpSpPr>
              <p:sp>
                <p:nvSpPr>
                  <p:cNvPr id="325"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6" name="Straight Connector 325"/>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0" name="Group 329"/>
                <p:cNvGrpSpPr/>
                <p:nvPr/>
              </p:nvGrpSpPr>
              <p:grpSpPr>
                <a:xfrm>
                  <a:off x="3289140" y="3180500"/>
                  <a:ext cx="136384" cy="234684"/>
                  <a:chOff x="5382493" y="5259978"/>
                  <a:chExt cx="202175" cy="347894"/>
                </a:xfrm>
              </p:grpSpPr>
              <p:sp>
                <p:nvSpPr>
                  <p:cNvPr id="331" name="Oval 330"/>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2" name="Straight Connector 33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3" name="Group 332"/>
                <p:cNvGrpSpPr/>
                <p:nvPr/>
              </p:nvGrpSpPr>
              <p:grpSpPr>
                <a:xfrm>
                  <a:off x="3175058" y="3551557"/>
                  <a:ext cx="241837" cy="197555"/>
                  <a:chOff x="5140062" y="5642836"/>
                  <a:chExt cx="241837" cy="197555"/>
                </a:xfrm>
              </p:grpSpPr>
              <p:sp>
                <p:nvSpPr>
                  <p:cNvPr id="334"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5" name="Straight Connector 334"/>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9" name="Group 338"/>
                <p:cNvGrpSpPr/>
                <p:nvPr/>
              </p:nvGrpSpPr>
              <p:grpSpPr>
                <a:xfrm>
                  <a:off x="2043914" y="2183513"/>
                  <a:ext cx="136384" cy="234684"/>
                  <a:chOff x="5382493" y="5259978"/>
                  <a:chExt cx="202175" cy="347894"/>
                </a:xfrm>
              </p:grpSpPr>
              <p:sp>
                <p:nvSpPr>
                  <p:cNvPr id="340" name="Oval 339"/>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1" name="Straight Connector 34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2" name="Group 341"/>
                <p:cNvGrpSpPr/>
                <p:nvPr/>
              </p:nvGrpSpPr>
              <p:grpSpPr>
                <a:xfrm rot="20708782">
                  <a:off x="7488034" y="1796132"/>
                  <a:ext cx="235691" cy="184622"/>
                  <a:chOff x="4432006" y="5565214"/>
                  <a:chExt cx="235691" cy="184622"/>
                </a:xfrm>
              </p:grpSpPr>
              <p:sp>
                <p:nvSpPr>
                  <p:cNvPr id="343"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4" name="Straight Connector 343"/>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5" name="Group 344"/>
                <p:cNvGrpSpPr/>
                <p:nvPr/>
              </p:nvGrpSpPr>
              <p:grpSpPr>
                <a:xfrm>
                  <a:off x="1519373" y="1413240"/>
                  <a:ext cx="241837" cy="197555"/>
                  <a:chOff x="5140062" y="5642836"/>
                  <a:chExt cx="241837" cy="197555"/>
                </a:xfrm>
              </p:grpSpPr>
              <p:sp>
                <p:nvSpPr>
                  <p:cNvPr id="34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7" name="Straight Connector 34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348" name="Picture 347" descr="&quot; &quot;"/>
                <p:cNvPicPr>
                  <a:picLocks noChangeAspect="1"/>
                </p:cNvPicPr>
                <p:nvPr/>
              </p:nvPicPr>
              <p:blipFill>
                <a:blip r:embed="rId11"/>
                <a:stretch>
                  <a:fillRect/>
                </a:stretch>
              </p:blipFill>
              <p:spPr>
                <a:xfrm>
                  <a:off x="7588028" y="2129520"/>
                  <a:ext cx="176799" cy="274344"/>
                </a:xfrm>
                <a:prstGeom prst="rect">
                  <a:avLst/>
                </a:prstGeom>
              </p:spPr>
            </p:pic>
            <p:grpSp>
              <p:nvGrpSpPr>
                <p:cNvPr id="349" name="Group 348"/>
                <p:cNvGrpSpPr/>
                <p:nvPr/>
              </p:nvGrpSpPr>
              <p:grpSpPr>
                <a:xfrm>
                  <a:off x="7280187" y="2184004"/>
                  <a:ext cx="241837" cy="197555"/>
                  <a:chOff x="5429101" y="5712528"/>
                  <a:chExt cx="241837" cy="197555"/>
                </a:xfrm>
              </p:grpSpPr>
              <p:sp>
                <p:nvSpPr>
                  <p:cNvPr id="350"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1" name="Straight Connector 350"/>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2" name="Group 351"/>
                <p:cNvGrpSpPr/>
                <p:nvPr/>
              </p:nvGrpSpPr>
              <p:grpSpPr>
                <a:xfrm>
                  <a:off x="7260204" y="3521652"/>
                  <a:ext cx="136384" cy="234684"/>
                  <a:chOff x="5382493" y="5259978"/>
                  <a:chExt cx="202175" cy="347894"/>
                </a:xfrm>
                <a:solidFill>
                  <a:srgbClr val="FF99FF"/>
                </a:solidFill>
              </p:grpSpPr>
              <p:sp>
                <p:nvSpPr>
                  <p:cNvPr id="353" name="Oval 352"/>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4" name="Straight Connector 353"/>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5" name="Group 354"/>
                <p:cNvGrpSpPr/>
                <p:nvPr/>
              </p:nvGrpSpPr>
              <p:grpSpPr>
                <a:xfrm>
                  <a:off x="4357624" y="3896940"/>
                  <a:ext cx="241837" cy="197555"/>
                  <a:chOff x="5429101" y="5712528"/>
                  <a:chExt cx="241837" cy="197555"/>
                </a:xfrm>
              </p:grpSpPr>
              <p:sp>
                <p:nvSpPr>
                  <p:cNvPr id="35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7" name="Straight Connector 35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8" name="Group 357"/>
                <p:cNvGrpSpPr/>
                <p:nvPr/>
              </p:nvGrpSpPr>
              <p:grpSpPr>
                <a:xfrm>
                  <a:off x="4104945" y="3896940"/>
                  <a:ext cx="235691" cy="184622"/>
                  <a:chOff x="4432006" y="5565214"/>
                  <a:chExt cx="235691" cy="184622"/>
                </a:xfrm>
              </p:grpSpPr>
              <p:sp>
                <p:nvSpPr>
                  <p:cNvPr id="359"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0" name="Straight Connector 359"/>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1" name="Group 360"/>
                <p:cNvGrpSpPr/>
                <p:nvPr/>
              </p:nvGrpSpPr>
              <p:grpSpPr>
                <a:xfrm>
                  <a:off x="7206838" y="2796026"/>
                  <a:ext cx="136384" cy="234684"/>
                  <a:chOff x="5382493" y="5259978"/>
                  <a:chExt cx="202175" cy="347894"/>
                </a:xfrm>
              </p:grpSpPr>
              <p:sp>
                <p:nvSpPr>
                  <p:cNvPr id="362" name="Oval 361"/>
                  <p:cNvSpPr/>
                  <p:nvPr/>
                </p:nvSpPr>
                <p:spPr>
                  <a:xfrm>
                    <a:off x="5419205" y="5259978"/>
                    <a:ext cx="165463" cy="165463"/>
                  </a:xfrm>
                  <a:prstGeom prst="ellipse">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3" name="Straight Connector 36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4" name="Group 363"/>
                <p:cNvGrpSpPr/>
                <p:nvPr/>
              </p:nvGrpSpPr>
              <p:grpSpPr>
                <a:xfrm>
                  <a:off x="7532191" y="2779050"/>
                  <a:ext cx="241837" cy="197555"/>
                  <a:chOff x="5429101" y="5712528"/>
                  <a:chExt cx="241837" cy="197555"/>
                </a:xfrm>
              </p:grpSpPr>
              <p:sp>
                <p:nvSpPr>
                  <p:cNvPr id="365"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6" name="Straight Connector 365"/>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9" name="Group 378"/>
                <p:cNvGrpSpPr/>
                <p:nvPr/>
              </p:nvGrpSpPr>
              <p:grpSpPr>
                <a:xfrm>
                  <a:off x="7381147" y="1115246"/>
                  <a:ext cx="241837" cy="197555"/>
                  <a:chOff x="5140062" y="5642836"/>
                  <a:chExt cx="241837" cy="197555"/>
                </a:xfrm>
              </p:grpSpPr>
              <p:sp>
                <p:nvSpPr>
                  <p:cNvPr id="380"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1" name="Straight Connector 380"/>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a:off x="1795892" y="910378"/>
                  <a:ext cx="136384" cy="234684"/>
                  <a:chOff x="5382493" y="5259978"/>
                  <a:chExt cx="202175" cy="347894"/>
                </a:xfrm>
              </p:grpSpPr>
              <p:sp>
                <p:nvSpPr>
                  <p:cNvPr id="383" name="Oval 382"/>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4" name="Straight Connector 38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5" name="Group 384"/>
                <p:cNvGrpSpPr/>
                <p:nvPr/>
              </p:nvGrpSpPr>
              <p:grpSpPr>
                <a:xfrm>
                  <a:off x="2265172" y="848016"/>
                  <a:ext cx="241837" cy="197555"/>
                  <a:chOff x="5140062" y="5642836"/>
                  <a:chExt cx="241837" cy="197555"/>
                </a:xfrm>
              </p:grpSpPr>
              <p:sp>
                <p:nvSpPr>
                  <p:cNvPr id="38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7" name="Straight Connector 38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8" name="Group 387"/>
                <p:cNvGrpSpPr/>
                <p:nvPr/>
              </p:nvGrpSpPr>
              <p:grpSpPr>
                <a:xfrm>
                  <a:off x="2053080" y="894365"/>
                  <a:ext cx="241837" cy="197555"/>
                  <a:chOff x="4827954" y="5556907"/>
                  <a:chExt cx="241837" cy="197555"/>
                </a:xfrm>
              </p:grpSpPr>
              <p:sp>
                <p:nvSpPr>
                  <p:cNvPr id="389"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0" name="Straight Connector 389"/>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1" name="Group 390"/>
                <p:cNvGrpSpPr/>
                <p:nvPr/>
              </p:nvGrpSpPr>
              <p:grpSpPr>
                <a:xfrm>
                  <a:off x="5449280" y="1699632"/>
                  <a:ext cx="241837" cy="197555"/>
                  <a:chOff x="5429101" y="5712528"/>
                  <a:chExt cx="241837" cy="197555"/>
                </a:xfrm>
              </p:grpSpPr>
              <p:sp>
                <p:nvSpPr>
                  <p:cNvPr id="392"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3" name="Straight Connector 392"/>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4" name="Group 393"/>
                <p:cNvGrpSpPr/>
                <p:nvPr/>
              </p:nvGrpSpPr>
              <p:grpSpPr>
                <a:xfrm>
                  <a:off x="5646808" y="1862754"/>
                  <a:ext cx="241837" cy="197555"/>
                  <a:chOff x="5140062" y="5642836"/>
                  <a:chExt cx="241837" cy="197555"/>
                </a:xfrm>
              </p:grpSpPr>
              <p:sp>
                <p:nvSpPr>
                  <p:cNvPr id="395"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6" name="Straight Connector 395"/>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8141859" y="4390999"/>
                  <a:ext cx="136384" cy="234684"/>
                  <a:chOff x="5382493" y="5259978"/>
                  <a:chExt cx="202175" cy="347894"/>
                </a:xfrm>
              </p:grpSpPr>
              <p:sp>
                <p:nvSpPr>
                  <p:cNvPr id="77" name="Oval 76"/>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8" name="Straight Connector 7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8276456" y="4460697"/>
                  <a:ext cx="241837" cy="197555"/>
                  <a:chOff x="5140062" y="5642836"/>
                  <a:chExt cx="241837" cy="197555"/>
                </a:xfrm>
              </p:grpSpPr>
              <p:sp>
                <p:nvSpPr>
                  <p:cNvPr id="139"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0" name="Straight Connector 139"/>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4425023" y="2855176"/>
                  <a:ext cx="241837" cy="197555"/>
                  <a:chOff x="4574902" y="5955156"/>
                  <a:chExt cx="241837" cy="197555"/>
                </a:xfrm>
              </p:grpSpPr>
              <p:sp>
                <p:nvSpPr>
                  <p:cNvPr id="160"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1" name="Straight Connector 160"/>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7" name="Group 336"/>
                <p:cNvGrpSpPr/>
                <p:nvPr/>
              </p:nvGrpSpPr>
              <p:grpSpPr>
                <a:xfrm rot="257151">
                  <a:off x="8363319" y="2716021"/>
                  <a:ext cx="136384" cy="234684"/>
                  <a:chOff x="5382493" y="5259978"/>
                  <a:chExt cx="202175" cy="347894"/>
                </a:xfrm>
              </p:grpSpPr>
              <p:sp>
                <p:nvSpPr>
                  <p:cNvPr id="338" name="Oval 33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4" name="Straight Connector 40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7846811" y="2131449"/>
                  <a:ext cx="346730" cy="228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endCxn id="8" idx="2"/>
                </p:cNvCxnSpPr>
                <p:nvPr/>
              </p:nvCxnSpPr>
              <p:spPr>
                <a:xfrm>
                  <a:off x="7882641" y="2629294"/>
                  <a:ext cx="496950" cy="841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flipH="1">
                  <a:off x="8348061" y="1951442"/>
                  <a:ext cx="219941" cy="197555"/>
                  <a:chOff x="4574902" y="5955156"/>
                  <a:chExt cx="241837" cy="197555"/>
                </a:xfrm>
              </p:grpSpPr>
              <p:sp>
                <p:nvSpPr>
                  <p:cNvPr id="118"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9" name="Straight Connector 118"/>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20460086">
                  <a:off x="8750928" y="1770622"/>
                  <a:ext cx="241837" cy="197555"/>
                  <a:chOff x="5429101" y="5712528"/>
                  <a:chExt cx="241837" cy="197555"/>
                </a:xfrm>
              </p:grpSpPr>
              <p:sp>
                <p:nvSpPr>
                  <p:cNvPr id="209"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0" name="Straight Connector 209"/>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rot="20421153">
                  <a:off x="8594743" y="1288587"/>
                  <a:ext cx="241837" cy="197555"/>
                  <a:chOff x="4117702" y="5497956"/>
                  <a:chExt cx="241837" cy="197555"/>
                </a:xfrm>
              </p:grpSpPr>
              <p:sp>
                <p:nvSpPr>
                  <p:cNvPr id="410"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1" name="Straight Connector 410"/>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17" name="Freeform 16"/>
                <p:cNvSpPr/>
                <p:nvPr/>
              </p:nvSpPr>
              <p:spPr>
                <a:xfrm>
                  <a:off x="7791608" y="2138299"/>
                  <a:ext cx="209114" cy="537999"/>
                </a:xfrm>
                <a:custGeom>
                  <a:avLst/>
                  <a:gdLst>
                    <a:gd name="connsiteX0" fmla="*/ 10011 w 209114"/>
                    <a:gd name="connsiteY0" fmla="*/ 7057 h 537999"/>
                    <a:gd name="connsiteX1" fmla="*/ 10011 w 209114"/>
                    <a:gd name="connsiteY1" fmla="*/ 169289 h 537999"/>
                    <a:gd name="connsiteX2" fmla="*/ 39507 w 209114"/>
                    <a:gd name="connsiteY2" fmla="*/ 176664 h 537999"/>
                    <a:gd name="connsiteX3" fmla="*/ 76378 w 209114"/>
                    <a:gd name="connsiteY3" fmla="*/ 184038 h 537999"/>
                    <a:gd name="connsiteX4" fmla="*/ 91127 w 209114"/>
                    <a:gd name="connsiteY4" fmla="*/ 198786 h 537999"/>
                    <a:gd name="connsiteX5" fmla="*/ 76378 w 209114"/>
                    <a:gd name="connsiteY5" fmla="*/ 272528 h 537999"/>
                    <a:gd name="connsiteX6" fmla="*/ 61630 w 209114"/>
                    <a:gd name="connsiteY6" fmla="*/ 294651 h 537999"/>
                    <a:gd name="connsiteX7" fmla="*/ 54256 w 209114"/>
                    <a:gd name="connsiteY7" fmla="*/ 324147 h 537999"/>
                    <a:gd name="connsiteX8" fmla="*/ 61630 w 209114"/>
                    <a:gd name="connsiteY8" fmla="*/ 397889 h 537999"/>
                    <a:gd name="connsiteX9" fmla="*/ 76378 w 209114"/>
                    <a:gd name="connsiteY9" fmla="*/ 442135 h 537999"/>
                    <a:gd name="connsiteX10" fmla="*/ 98501 w 209114"/>
                    <a:gd name="connsiteY10" fmla="*/ 508502 h 537999"/>
                    <a:gd name="connsiteX11" fmla="*/ 105875 w 209114"/>
                    <a:gd name="connsiteY11" fmla="*/ 530625 h 537999"/>
                    <a:gd name="connsiteX12" fmla="*/ 127998 w 209114"/>
                    <a:gd name="connsiteY12" fmla="*/ 537999 h 537999"/>
                    <a:gd name="connsiteX13" fmla="*/ 201740 w 209114"/>
                    <a:gd name="connsiteY13" fmla="*/ 515876 h 537999"/>
                    <a:gd name="connsiteX14" fmla="*/ 209114 w 209114"/>
                    <a:gd name="connsiteY14" fmla="*/ 493754 h 537999"/>
                    <a:gd name="connsiteX15" fmla="*/ 201740 w 209114"/>
                    <a:gd name="connsiteY15" fmla="*/ 449509 h 537999"/>
                    <a:gd name="connsiteX16" fmla="*/ 186991 w 209114"/>
                    <a:gd name="connsiteY16" fmla="*/ 434760 h 537999"/>
                    <a:gd name="connsiteX17" fmla="*/ 142746 w 209114"/>
                    <a:gd name="connsiteY17" fmla="*/ 412638 h 537999"/>
                    <a:gd name="connsiteX18" fmla="*/ 142746 w 209114"/>
                    <a:gd name="connsiteY18" fmla="*/ 228283 h 537999"/>
                    <a:gd name="connsiteX19" fmla="*/ 157494 w 209114"/>
                    <a:gd name="connsiteY19" fmla="*/ 184038 h 537999"/>
                    <a:gd name="connsiteX20" fmla="*/ 164869 w 209114"/>
                    <a:gd name="connsiteY20" fmla="*/ 161915 h 537999"/>
                    <a:gd name="connsiteX21" fmla="*/ 150120 w 209114"/>
                    <a:gd name="connsiteY21" fmla="*/ 102922 h 537999"/>
                    <a:gd name="connsiteX22" fmla="*/ 135372 w 209114"/>
                    <a:gd name="connsiteY22" fmla="*/ 88173 h 537999"/>
                    <a:gd name="connsiteX23" fmla="*/ 113249 w 209114"/>
                    <a:gd name="connsiteY23" fmla="*/ 51302 h 537999"/>
                    <a:gd name="connsiteX24" fmla="*/ 69004 w 209114"/>
                    <a:gd name="connsiteY24" fmla="*/ 36554 h 537999"/>
                    <a:gd name="connsiteX25" fmla="*/ 10011 w 209114"/>
                    <a:gd name="connsiteY25" fmla="*/ 7057 h 5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114" h="537999">
                      <a:moveTo>
                        <a:pt x="10011" y="7057"/>
                      </a:moveTo>
                      <a:cubicBezTo>
                        <a:pt x="179" y="29179"/>
                        <a:pt x="-6448" y="126496"/>
                        <a:pt x="10011" y="169289"/>
                      </a:cubicBezTo>
                      <a:cubicBezTo>
                        <a:pt x="13649" y="178748"/>
                        <a:pt x="29614" y="174465"/>
                        <a:pt x="39507" y="176664"/>
                      </a:cubicBezTo>
                      <a:cubicBezTo>
                        <a:pt x="51742" y="179383"/>
                        <a:pt x="64088" y="181580"/>
                        <a:pt x="76378" y="184038"/>
                      </a:cubicBezTo>
                      <a:cubicBezTo>
                        <a:pt x="81294" y="188954"/>
                        <a:pt x="90359" y="191876"/>
                        <a:pt x="91127" y="198786"/>
                      </a:cubicBezTo>
                      <a:cubicBezTo>
                        <a:pt x="92363" y="209909"/>
                        <a:pt x="84908" y="255468"/>
                        <a:pt x="76378" y="272528"/>
                      </a:cubicBezTo>
                      <a:cubicBezTo>
                        <a:pt x="72414" y="280455"/>
                        <a:pt x="66546" y="287277"/>
                        <a:pt x="61630" y="294651"/>
                      </a:cubicBezTo>
                      <a:cubicBezTo>
                        <a:pt x="59172" y="304483"/>
                        <a:pt x="54256" y="314012"/>
                        <a:pt x="54256" y="324147"/>
                      </a:cubicBezTo>
                      <a:cubicBezTo>
                        <a:pt x="54256" y="348850"/>
                        <a:pt x="57078" y="373609"/>
                        <a:pt x="61630" y="397889"/>
                      </a:cubicBezTo>
                      <a:cubicBezTo>
                        <a:pt x="64495" y="413169"/>
                        <a:pt x="71462" y="427386"/>
                        <a:pt x="76378" y="442135"/>
                      </a:cubicBezTo>
                      <a:lnTo>
                        <a:pt x="98501" y="508502"/>
                      </a:lnTo>
                      <a:cubicBezTo>
                        <a:pt x="100959" y="515876"/>
                        <a:pt x="98501" y="528167"/>
                        <a:pt x="105875" y="530625"/>
                      </a:cubicBezTo>
                      <a:lnTo>
                        <a:pt x="127998" y="537999"/>
                      </a:lnTo>
                      <a:cubicBezTo>
                        <a:pt x="158440" y="534194"/>
                        <a:pt x="185415" y="543083"/>
                        <a:pt x="201740" y="515876"/>
                      </a:cubicBezTo>
                      <a:cubicBezTo>
                        <a:pt x="205739" y="509211"/>
                        <a:pt x="206656" y="501128"/>
                        <a:pt x="209114" y="493754"/>
                      </a:cubicBezTo>
                      <a:cubicBezTo>
                        <a:pt x="206656" y="479006"/>
                        <a:pt x="206990" y="463509"/>
                        <a:pt x="201740" y="449509"/>
                      </a:cubicBezTo>
                      <a:cubicBezTo>
                        <a:pt x="199299" y="442999"/>
                        <a:pt x="192420" y="439103"/>
                        <a:pt x="186991" y="434760"/>
                      </a:cubicBezTo>
                      <a:cubicBezTo>
                        <a:pt x="166570" y="418423"/>
                        <a:pt x="166112" y="420426"/>
                        <a:pt x="142746" y="412638"/>
                      </a:cubicBezTo>
                      <a:cubicBezTo>
                        <a:pt x="127408" y="335947"/>
                        <a:pt x="128112" y="355114"/>
                        <a:pt x="142746" y="228283"/>
                      </a:cubicBezTo>
                      <a:cubicBezTo>
                        <a:pt x="144528" y="212839"/>
                        <a:pt x="152578" y="198786"/>
                        <a:pt x="157494" y="184038"/>
                      </a:cubicBezTo>
                      <a:lnTo>
                        <a:pt x="164869" y="161915"/>
                      </a:lnTo>
                      <a:cubicBezTo>
                        <a:pt x="163283" y="153987"/>
                        <a:pt x="156922" y="114259"/>
                        <a:pt x="150120" y="102922"/>
                      </a:cubicBezTo>
                      <a:cubicBezTo>
                        <a:pt x="146543" y="96960"/>
                        <a:pt x="140288" y="93089"/>
                        <a:pt x="135372" y="88173"/>
                      </a:cubicBezTo>
                      <a:cubicBezTo>
                        <a:pt x="130326" y="73035"/>
                        <a:pt x="129445" y="59400"/>
                        <a:pt x="113249" y="51302"/>
                      </a:cubicBezTo>
                      <a:cubicBezTo>
                        <a:pt x="99344" y="44350"/>
                        <a:pt x="69004" y="36554"/>
                        <a:pt x="69004" y="36554"/>
                      </a:cubicBezTo>
                      <a:cubicBezTo>
                        <a:pt x="44837" y="20442"/>
                        <a:pt x="19843" y="-15065"/>
                        <a:pt x="10011" y="7057"/>
                      </a:cubicBezTo>
                      <a:close/>
                    </a:path>
                  </a:pathLst>
                </a:cu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19884" y="1924665"/>
                  <a:ext cx="266550" cy="243348"/>
                </a:xfrm>
                <a:custGeom>
                  <a:avLst/>
                  <a:gdLst>
                    <a:gd name="connsiteX0" fmla="*/ 265471 w 266550"/>
                    <a:gd name="connsiteY0" fmla="*/ 117987 h 243348"/>
                    <a:gd name="connsiteX1" fmla="*/ 250722 w 266550"/>
                    <a:gd name="connsiteY1" fmla="*/ 81116 h 243348"/>
                    <a:gd name="connsiteX2" fmla="*/ 235974 w 266550"/>
                    <a:gd name="connsiteY2" fmla="*/ 66367 h 243348"/>
                    <a:gd name="connsiteX3" fmla="*/ 221226 w 266550"/>
                    <a:gd name="connsiteY3" fmla="*/ 14748 h 243348"/>
                    <a:gd name="connsiteX4" fmla="*/ 206477 w 266550"/>
                    <a:gd name="connsiteY4" fmla="*/ 0 h 243348"/>
                    <a:gd name="connsiteX5" fmla="*/ 184355 w 266550"/>
                    <a:gd name="connsiteY5" fmla="*/ 7374 h 243348"/>
                    <a:gd name="connsiteX6" fmla="*/ 176981 w 266550"/>
                    <a:gd name="connsiteY6" fmla="*/ 29496 h 243348"/>
                    <a:gd name="connsiteX7" fmla="*/ 132735 w 266550"/>
                    <a:gd name="connsiteY7" fmla="*/ 36870 h 243348"/>
                    <a:gd name="connsiteX8" fmla="*/ 103239 w 266550"/>
                    <a:gd name="connsiteY8" fmla="*/ 44245 h 243348"/>
                    <a:gd name="connsiteX9" fmla="*/ 58993 w 266550"/>
                    <a:gd name="connsiteY9" fmla="*/ 58993 h 243348"/>
                    <a:gd name="connsiteX10" fmla="*/ 0 w 266550"/>
                    <a:gd name="connsiteY10" fmla="*/ 73741 h 243348"/>
                    <a:gd name="connsiteX11" fmla="*/ 29497 w 266550"/>
                    <a:gd name="connsiteY11" fmla="*/ 191729 h 243348"/>
                    <a:gd name="connsiteX12" fmla="*/ 36871 w 266550"/>
                    <a:gd name="connsiteY12" fmla="*/ 213851 h 243348"/>
                    <a:gd name="connsiteX13" fmla="*/ 44245 w 266550"/>
                    <a:gd name="connsiteY13" fmla="*/ 235974 h 243348"/>
                    <a:gd name="connsiteX14" fmla="*/ 66368 w 266550"/>
                    <a:gd name="connsiteY14" fmla="*/ 243348 h 243348"/>
                    <a:gd name="connsiteX15" fmla="*/ 110613 w 266550"/>
                    <a:gd name="connsiteY15" fmla="*/ 235974 h 243348"/>
                    <a:gd name="connsiteX16" fmla="*/ 117987 w 266550"/>
                    <a:gd name="connsiteY16" fmla="*/ 206477 h 243348"/>
                    <a:gd name="connsiteX17" fmla="*/ 132735 w 266550"/>
                    <a:gd name="connsiteY17" fmla="*/ 184354 h 243348"/>
                    <a:gd name="connsiteX18" fmla="*/ 176981 w 266550"/>
                    <a:gd name="connsiteY18" fmla="*/ 169606 h 243348"/>
                    <a:gd name="connsiteX19" fmla="*/ 221226 w 266550"/>
                    <a:gd name="connsiteY19" fmla="*/ 154858 h 243348"/>
                    <a:gd name="connsiteX20" fmla="*/ 265471 w 266550"/>
                    <a:gd name="connsiteY20" fmla="*/ 117987 h 2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550" h="243348">
                      <a:moveTo>
                        <a:pt x="265471" y="117987"/>
                      </a:moveTo>
                      <a:cubicBezTo>
                        <a:pt x="270387" y="105697"/>
                        <a:pt x="257289" y="92609"/>
                        <a:pt x="250722" y="81116"/>
                      </a:cubicBezTo>
                      <a:cubicBezTo>
                        <a:pt x="247273" y="75080"/>
                        <a:pt x="239551" y="72329"/>
                        <a:pt x="235974" y="66367"/>
                      </a:cubicBezTo>
                      <a:cubicBezTo>
                        <a:pt x="225098" y="48240"/>
                        <a:pt x="230872" y="34040"/>
                        <a:pt x="221226" y="14748"/>
                      </a:cubicBezTo>
                      <a:cubicBezTo>
                        <a:pt x="218117" y="8530"/>
                        <a:pt x="211393" y="4916"/>
                        <a:pt x="206477" y="0"/>
                      </a:cubicBezTo>
                      <a:cubicBezTo>
                        <a:pt x="199103" y="2458"/>
                        <a:pt x="189851" y="1878"/>
                        <a:pt x="184355" y="7374"/>
                      </a:cubicBezTo>
                      <a:cubicBezTo>
                        <a:pt x="178859" y="12870"/>
                        <a:pt x="183730" y="25640"/>
                        <a:pt x="176981" y="29496"/>
                      </a:cubicBezTo>
                      <a:cubicBezTo>
                        <a:pt x="163999" y="36914"/>
                        <a:pt x="147397" y="33938"/>
                        <a:pt x="132735" y="36870"/>
                      </a:cubicBezTo>
                      <a:cubicBezTo>
                        <a:pt x="122797" y="38858"/>
                        <a:pt x="112946" y="41333"/>
                        <a:pt x="103239" y="44245"/>
                      </a:cubicBezTo>
                      <a:cubicBezTo>
                        <a:pt x="88348" y="48712"/>
                        <a:pt x="74238" y="55944"/>
                        <a:pt x="58993" y="58993"/>
                      </a:cubicBezTo>
                      <a:cubicBezTo>
                        <a:pt x="14500" y="67891"/>
                        <a:pt x="34013" y="62403"/>
                        <a:pt x="0" y="73741"/>
                      </a:cubicBezTo>
                      <a:cubicBezTo>
                        <a:pt x="17797" y="162730"/>
                        <a:pt x="6821" y="123701"/>
                        <a:pt x="29497" y="191729"/>
                      </a:cubicBezTo>
                      <a:lnTo>
                        <a:pt x="36871" y="213851"/>
                      </a:lnTo>
                      <a:cubicBezTo>
                        <a:pt x="39329" y="221225"/>
                        <a:pt x="36871" y="233516"/>
                        <a:pt x="44245" y="235974"/>
                      </a:cubicBezTo>
                      <a:lnTo>
                        <a:pt x="66368" y="243348"/>
                      </a:lnTo>
                      <a:cubicBezTo>
                        <a:pt x="81116" y="240890"/>
                        <a:pt x="98446" y="244665"/>
                        <a:pt x="110613" y="235974"/>
                      </a:cubicBezTo>
                      <a:cubicBezTo>
                        <a:pt x="118860" y="230083"/>
                        <a:pt x="113995" y="215793"/>
                        <a:pt x="117987" y="206477"/>
                      </a:cubicBezTo>
                      <a:cubicBezTo>
                        <a:pt x="121478" y="198331"/>
                        <a:pt x="125219" y="189051"/>
                        <a:pt x="132735" y="184354"/>
                      </a:cubicBezTo>
                      <a:cubicBezTo>
                        <a:pt x="145918" y="176114"/>
                        <a:pt x="162232" y="174522"/>
                        <a:pt x="176981" y="169606"/>
                      </a:cubicBezTo>
                      <a:lnTo>
                        <a:pt x="221226" y="154858"/>
                      </a:lnTo>
                      <a:cubicBezTo>
                        <a:pt x="246645" y="146385"/>
                        <a:pt x="260555" y="130277"/>
                        <a:pt x="265471" y="117987"/>
                      </a:cubicBezTo>
                      <a:close/>
                    </a:path>
                  </a:pathLst>
                </a:cu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298662" y="3411341"/>
                  <a:ext cx="519621" cy="261610"/>
                </a:xfrm>
                <a:prstGeom prst="rect">
                  <a:avLst/>
                </a:prstGeom>
                <a:noFill/>
              </p:spPr>
              <p:txBody>
                <a:bodyPr wrap="square" rtlCol="0">
                  <a:spAutoFit/>
                </a:bodyPr>
                <a:lstStyle/>
                <a:p>
                  <a:r>
                    <a:rPr lang="en-US" sz="1100" dirty="0" smtClean="0"/>
                    <a:t>DE</a:t>
                  </a:r>
                  <a:endParaRPr lang="en-US" sz="1100" dirty="0"/>
                </a:p>
              </p:txBody>
            </p:sp>
            <p:sp>
              <p:nvSpPr>
                <p:cNvPr id="414" name="TextBox 413"/>
                <p:cNvSpPr txBox="1"/>
                <p:nvPr/>
              </p:nvSpPr>
              <p:spPr>
                <a:xfrm>
                  <a:off x="8410992" y="2771099"/>
                  <a:ext cx="519621" cy="261610"/>
                </a:xfrm>
                <a:prstGeom prst="rect">
                  <a:avLst/>
                </a:prstGeom>
                <a:noFill/>
              </p:spPr>
              <p:txBody>
                <a:bodyPr wrap="square" rtlCol="0">
                  <a:spAutoFit/>
                </a:bodyPr>
                <a:lstStyle/>
                <a:p>
                  <a:r>
                    <a:rPr lang="en-US" sz="1100" dirty="0" smtClean="0"/>
                    <a:t>NJ</a:t>
                  </a:r>
                  <a:endParaRPr lang="en-US" sz="1100" dirty="0"/>
                </a:p>
              </p:txBody>
            </p:sp>
            <p:sp>
              <p:nvSpPr>
                <p:cNvPr id="415" name="TextBox 414"/>
                <p:cNvSpPr txBox="1"/>
                <p:nvPr/>
              </p:nvSpPr>
              <p:spPr>
                <a:xfrm>
                  <a:off x="8654179" y="2122789"/>
                  <a:ext cx="519621" cy="261610"/>
                </a:xfrm>
                <a:prstGeom prst="rect">
                  <a:avLst/>
                </a:prstGeom>
                <a:noFill/>
              </p:spPr>
              <p:txBody>
                <a:bodyPr wrap="square" rtlCol="0">
                  <a:spAutoFit/>
                </a:bodyPr>
                <a:lstStyle/>
                <a:p>
                  <a:r>
                    <a:rPr lang="en-US" sz="1100" dirty="0" smtClean="0"/>
                    <a:t>CT</a:t>
                  </a:r>
                  <a:endParaRPr lang="en-US" sz="1100" dirty="0"/>
                </a:p>
              </p:txBody>
            </p:sp>
            <p:sp>
              <p:nvSpPr>
                <p:cNvPr id="418" name="TextBox 417"/>
                <p:cNvSpPr txBox="1"/>
                <p:nvPr/>
              </p:nvSpPr>
              <p:spPr>
                <a:xfrm>
                  <a:off x="1314753" y="4782509"/>
                  <a:ext cx="677602" cy="261610"/>
                </a:xfrm>
                <a:prstGeom prst="rect">
                  <a:avLst/>
                </a:prstGeom>
                <a:noFill/>
              </p:spPr>
              <p:txBody>
                <a:bodyPr wrap="square" rtlCol="0">
                  <a:spAutoFit/>
                </a:bodyPr>
                <a:lstStyle/>
                <a:p>
                  <a:r>
                    <a:rPr lang="en-US" sz="1100" dirty="0" smtClean="0"/>
                    <a:t>Alaska</a:t>
                  </a:r>
                  <a:endParaRPr lang="en-US" sz="1100" dirty="0"/>
                </a:p>
              </p:txBody>
            </p:sp>
            <p:grpSp>
              <p:nvGrpSpPr>
                <p:cNvPr id="408" name="Group 407"/>
                <p:cNvGrpSpPr/>
                <p:nvPr/>
              </p:nvGrpSpPr>
              <p:grpSpPr>
                <a:xfrm>
                  <a:off x="5708769" y="2429807"/>
                  <a:ext cx="241837" cy="197555"/>
                  <a:chOff x="4422502" y="5802756"/>
                  <a:chExt cx="241837" cy="197555"/>
                </a:xfrm>
              </p:grpSpPr>
              <p:sp>
                <p:nvSpPr>
                  <p:cNvPr id="412"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3" name="Straight Connector 412"/>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22" name="Group 421"/>
                <p:cNvGrpSpPr/>
                <p:nvPr/>
              </p:nvGrpSpPr>
              <p:grpSpPr>
                <a:xfrm>
                  <a:off x="5945963" y="2594711"/>
                  <a:ext cx="136384" cy="234684"/>
                  <a:chOff x="5382493" y="5259978"/>
                  <a:chExt cx="202175" cy="347894"/>
                </a:xfrm>
              </p:grpSpPr>
              <p:sp>
                <p:nvSpPr>
                  <p:cNvPr id="423" name="Oval 422"/>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4" name="Straight Connector 42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25" name="Group 424"/>
                <p:cNvGrpSpPr/>
                <p:nvPr/>
              </p:nvGrpSpPr>
              <p:grpSpPr>
                <a:xfrm>
                  <a:off x="5820009" y="2639581"/>
                  <a:ext cx="136384" cy="234684"/>
                  <a:chOff x="5382493" y="5259978"/>
                  <a:chExt cx="202175" cy="347894"/>
                </a:xfrm>
              </p:grpSpPr>
              <p:sp>
                <p:nvSpPr>
                  <p:cNvPr id="426" name="Oval 42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7" name="Straight Connector 42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1" name="Group 430"/>
                <p:cNvGrpSpPr/>
                <p:nvPr/>
              </p:nvGrpSpPr>
              <p:grpSpPr>
                <a:xfrm>
                  <a:off x="2393623" y="4314779"/>
                  <a:ext cx="241837" cy="197555"/>
                  <a:chOff x="4270102" y="5650356"/>
                  <a:chExt cx="241837" cy="197555"/>
                </a:xfrm>
              </p:grpSpPr>
              <p:sp>
                <p:nvSpPr>
                  <p:cNvPr id="43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3" name="Straight Connector 43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4" name="Group 433"/>
                <p:cNvGrpSpPr/>
                <p:nvPr/>
              </p:nvGrpSpPr>
              <p:grpSpPr>
                <a:xfrm>
                  <a:off x="5244977" y="3501137"/>
                  <a:ext cx="241837" cy="197555"/>
                  <a:chOff x="4422502" y="5802756"/>
                  <a:chExt cx="241837" cy="197555"/>
                </a:xfrm>
              </p:grpSpPr>
              <p:sp>
                <p:nvSpPr>
                  <p:cNvPr id="43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6" name="Straight Connector 43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7" name="Group 436"/>
                <p:cNvGrpSpPr/>
                <p:nvPr/>
              </p:nvGrpSpPr>
              <p:grpSpPr>
                <a:xfrm>
                  <a:off x="5645963" y="3232483"/>
                  <a:ext cx="136384" cy="234684"/>
                  <a:chOff x="5382493" y="5259978"/>
                  <a:chExt cx="202175" cy="347894"/>
                </a:xfrm>
              </p:grpSpPr>
              <p:sp>
                <p:nvSpPr>
                  <p:cNvPr id="438" name="Oval 437"/>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9" name="Straight Connector 43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0" name="Group 439"/>
                <p:cNvGrpSpPr/>
                <p:nvPr/>
              </p:nvGrpSpPr>
              <p:grpSpPr>
                <a:xfrm>
                  <a:off x="2624243" y="3084111"/>
                  <a:ext cx="136384" cy="234684"/>
                  <a:chOff x="5382493" y="5259978"/>
                  <a:chExt cx="202175" cy="347894"/>
                </a:xfrm>
              </p:grpSpPr>
              <p:sp>
                <p:nvSpPr>
                  <p:cNvPr id="441" name="Oval 44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2" name="Straight Connector 44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3" name="Group 442"/>
                <p:cNvGrpSpPr/>
                <p:nvPr/>
              </p:nvGrpSpPr>
              <p:grpSpPr>
                <a:xfrm>
                  <a:off x="2296002" y="3472330"/>
                  <a:ext cx="241837" cy="197555"/>
                  <a:chOff x="4422502" y="5802756"/>
                  <a:chExt cx="241837" cy="197555"/>
                </a:xfrm>
              </p:grpSpPr>
              <p:sp>
                <p:nvSpPr>
                  <p:cNvPr id="44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5" name="Straight Connector 44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6" name="Group 445"/>
                <p:cNvGrpSpPr/>
                <p:nvPr/>
              </p:nvGrpSpPr>
              <p:grpSpPr>
                <a:xfrm>
                  <a:off x="2543563" y="3472330"/>
                  <a:ext cx="241837" cy="197555"/>
                  <a:chOff x="4270102" y="5650356"/>
                  <a:chExt cx="241837" cy="197555"/>
                </a:xfrm>
              </p:grpSpPr>
              <p:sp>
                <p:nvSpPr>
                  <p:cNvPr id="44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8" name="Straight Connector 44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9" name="Group 448"/>
                <p:cNvGrpSpPr/>
                <p:nvPr/>
              </p:nvGrpSpPr>
              <p:grpSpPr>
                <a:xfrm>
                  <a:off x="1417086" y="2683133"/>
                  <a:ext cx="241837" cy="197555"/>
                  <a:chOff x="4270102" y="5650356"/>
                  <a:chExt cx="241837" cy="197555"/>
                </a:xfrm>
              </p:grpSpPr>
              <p:sp>
                <p:nvSpPr>
                  <p:cNvPr id="450"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1" name="Straight Connector 450"/>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2" name="Group 451"/>
                <p:cNvGrpSpPr/>
                <p:nvPr/>
              </p:nvGrpSpPr>
              <p:grpSpPr>
                <a:xfrm>
                  <a:off x="8808373" y="1937494"/>
                  <a:ext cx="241837" cy="197555"/>
                  <a:chOff x="4422502" y="5802756"/>
                  <a:chExt cx="241837" cy="197555"/>
                </a:xfrm>
              </p:grpSpPr>
              <p:sp>
                <p:nvSpPr>
                  <p:cNvPr id="453"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4" name="Straight Connector 453"/>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5" name="Group 454"/>
                <p:cNvGrpSpPr/>
                <p:nvPr/>
              </p:nvGrpSpPr>
              <p:grpSpPr>
                <a:xfrm rot="18801763">
                  <a:off x="8559805" y="1804239"/>
                  <a:ext cx="241837" cy="197555"/>
                  <a:chOff x="4270102" y="5650356"/>
                  <a:chExt cx="241837" cy="197555"/>
                </a:xfrm>
              </p:grpSpPr>
              <p:sp>
                <p:nvSpPr>
                  <p:cNvPr id="456"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7" name="Straight Connector 456"/>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rot="343654" flipH="1">
                  <a:off x="8476676" y="1961678"/>
                  <a:ext cx="241837" cy="197555"/>
                  <a:chOff x="4117702" y="5497956"/>
                  <a:chExt cx="241837" cy="197555"/>
                </a:xfrm>
              </p:grpSpPr>
              <p:sp>
                <p:nvSpPr>
                  <p:cNvPr id="121"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2" name="Straight Connector 121"/>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rot="19615583">
                  <a:off x="8692996" y="1908017"/>
                  <a:ext cx="136384" cy="234684"/>
                  <a:chOff x="5382493" y="5259978"/>
                  <a:chExt cx="202175" cy="347894"/>
                </a:xfrm>
              </p:grpSpPr>
              <p:sp>
                <p:nvSpPr>
                  <p:cNvPr id="86" name="Oval 8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7" name="Straight Connector 8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8" name="Group 457"/>
                <p:cNvGrpSpPr/>
                <p:nvPr/>
              </p:nvGrpSpPr>
              <p:grpSpPr>
                <a:xfrm>
                  <a:off x="8412342" y="3030035"/>
                  <a:ext cx="241837" cy="197555"/>
                  <a:chOff x="4270102" y="5650356"/>
                  <a:chExt cx="241837" cy="197555"/>
                </a:xfrm>
              </p:grpSpPr>
              <p:sp>
                <p:nvSpPr>
                  <p:cNvPr id="45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0" name="Straight Connector 45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4" name="Group 463"/>
                <p:cNvGrpSpPr/>
                <p:nvPr/>
              </p:nvGrpSpPr>
              <p:grpSpPr>
                <a:xfrm>
                  <a:off x="7367497" y="2797671"/>
                  <a:ext cx="136384" cy="234684"/>
                  <a:chOff x="5382493" y="5259978"/>
                  <a:chExt cx="202175" cy="347894"/>
                </a:xfrm>
              </p:grpSpPr>
              <p:sp>
                <p:nvSpPr>
                  <p:cNvPr id="465" name="Oval 464"/>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6" name="Straight Connector 46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7" name="Group 466"/>
                <p:cNvGrpSpPr/>
                <p:nvPr/>
              </p:nvGrpSpPr>
              <p:grpSpPr>
                <a:xfrm>
                  <a:off x="7182652" y="4309545"/>
                  <a:ext cx="241837" cy="197555"/>
                  <a:chOff x="4270102" y="5650356"/>
                  <a:chExt cx="241837" cy="197555"/>
                </a:xfrm>
              </p:grpSpPr>
              <p:sp>
                <p:nvSpPr>
                  <p:cNvPr id="46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9" name="Straight Connector 46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0" name="Group 469"/>
                <p:cNvGrpSpPr/>
                <p:nvPr/>
              </p:nvGrpSpPr>
              <p:grpSpPr>
                <a:xfrm flipH="1">
                  <a:off x="3746699" y="4884258"/>
                  <a:ext cx="241837" cy="197555"/>
                  <a:chOff x="4422502" y="5802756"/>
                  <a:chExt cx="241837" cy="197555"/>
                </a:xfrm>
              </p:grpSpPr>
              <p:sp>
                <p:nvSpPr>
                  <p:cNvPr id="47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2" name="Straight Connector 47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3842199" y="4605319"/>
                  <a:ext cx="136384" cy="234684"/>
                  <a:chOff x="5382493" y="5259978"/>
                  <a:chExt cx="202175" cy="347894"/>
                </a:xfrm>
              </p:grpSpPr>
              <p:sp>
                <p:nvSpPr>
                  <p:cNvPr id="480" name="Oval 479"/>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1" name="Straight Connector 48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2" name="Group 481"/>
                <p:cNvGrpSpPr/>
                <p:nvPr/>
              </p:nvGrpSpPr>
              <p:grpSpPr>
                <a:xfrm>
                  <a:off x="2728887" y="1791038"/>
                  <a:ext cx="241837" cy="197555"/>
                  <a:chOff x="4422502" y="5802756"/>
                  <a:chExt cx="241837" cy="197555"/>
                </a:xfrm>
              </p:grpSpPr>
              <p:sp>
                <p:nvSpPr>
                  <p:cNvPr id="483"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4" name="Straight Connector 483"/>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8" name="Group 487"/>
                <p:cNvGrpSpPr/>
                <p:nvPr/>
              </p:nvGrpSpPr>
              <p:grpSpPr>
                <a:xfrm>
                  <a:off x="7408904" y="3179433"/>
                  <a:ext cx="247999" cy="179935"/>
                  <a:chOff x="4270102" y="5650356"/>
                  <a:chExt cx="241837" cy="197555"/>
                </a:xfrm>
              </p:grpSpPr>
              <p:sp>
                <p:nvSpPr>
                  <p:cNvPr id="48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0" name="Straight Connector 48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1" name="Group 490"/>
                <p:cNvGrpSpPr/>
                <p:nvPr/>
              </p:nvGrpSpPr>
              <p:grpSpPr>
                <a:xfrm>
                  <a:off x="5609390" y="4126443"/>
                  <a:ext cx="136384" cy="234684"/>
                  <a:chOff x="5382493" y="5259978"/>
                  <a:chExt cx="202175" cy="347894"/>
                </a:xfrm>
              </p:grpSpPr>
              <p:sp>
                <p:nvSpPr>
                  <p:cNvPr id="492" name="Oval 491"/>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3" name="Straight Connector 49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4" name="Group 493"/>
                <p:cNvGrpSpPr/>
                <p:nvPr/>
              </p:nvGrpSpPr>
              <p:grpSpPr>
                <a:xfrm rot="20716408">
                  <a:off x="3986726" y="4813535"/>
                  <a:ext cx="241837" cy="197555"/>
                  <a:chOff x="4270102" y="5650356"/>
                  <a:chExt cx="241837" cy="197555"/>
                </a:xfrm>
              </p:grpSpPr>
              <p:sp>
                <p:nvSpPr>
                  <p:cNvPr id="495"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6" name="Straight Connector 495"/>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7" name="Group 496"/>
                <p:cNvGrpSpPr/>
                <p:nvPr/>
              </p:nvGrpSpPr>
              <p:grpSpPr>
                <a:xfrm>
                  <a:off x="2261399" y="1723561"/>
                  <a:ext cx="241837" cy="197555"/>
                  <a:chOff x="4270102" y="5650356"/>
                  <a:chExt cx="241837" cy="197555"/>
                </a:xfrm>
              </p:grpSpPr>
              <p:sp>
                <p:nvSpPr>
                  <p:cNvPr id="49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9" name="Straight Connector 49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0" name="Group 499"/>
                <p:cNvGrpSpPr/>
                <p:nvPr/>
              </p:nvGrpSpPr>
              <p:grpSpPr>
                <a:xfrm>
                  <a:off x="2514542" y="1338917"/>
                  <a:ext cx="136384" cy="234684"/>
                  <a:chOff x="5382493" y="5259978"/>
                  <a:chExt cx="202175" cy="347894"/>
                </a:xfrm>
              </p:grpSpPr>
              <p:sp>
                <p:nvSpPr>
                  <p:cNvPr id="501" name="Oval 50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2" name="Straight Connector 50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3" name="Group 502"/>
                <p:cNvGrpSpPr/>
                <p:nvPr/>
              </p:nvGrpSpPr>
              <p:grpSpPr>
                <a:xfrm>
                  <a:off x="5044563" y="1309488"/>
                  <a:ext cx="241837" cy="197555"/>
                  <a:chOff x="4422502" y="5802756"/>
                  <a:chExt cx="241837" cy="197555"/>
                </a:xfrm>
              </p:grpSpPr>
              <p:sp>
                <p:nvSpPr>
                  <p:cNvPr id="50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5" name="Straight Connector 50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6" name="Group 505"/>
                <p:cNvGrpSpPr/>
                <p:nvPr/>
              </p:nvGrpSpPr>
              <p:grpSpPr>
                <a:xfrm>
                  <a:off x="4136031" y="2880316"/>
                  <a:ext cx="241837" cy="197555"/>
                  <a:chOff x="4270102" y="5650356"/>
                  <a:chExt cx="241837" cy="197555"/>
                </a:xfrm>
              </p:grpSpPr>
              <p:sp>
                <p:nvSpPr>
                  <p:cNvPr id="50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8" name="Straight Connector 50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2" name="Group 511"/>
                <p:cNvGrpSpPr/>
                <p:nvPr/>
              </p:nvGrpSpPr>
              <p:grpSpPr>
                <a:xfrm>
                  <a:off x="7030577" y="3076242"/>
                  <a:ext cx="136384" cy="234684"/>
                  <a:chOff x="5382493" y="5259978"/>
                  <a:chExt cx="202175" cy="347894"/>
                </a:xfrm>
              </p:grpSpPr>
              <p:sp>
                <p:nvSpPr>
                  <p:cNvPr id="513" name="Oval 512"/>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4" name="Straight Connector 51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5" name="Group 514"/>
                <p:cNvGrpSpPr/>
                <p:nvPr/>
              </p:nvGrpSpPr>
              <p:grpSpPr>
                <a:xfrm rot="20571788">
                  <a:off x="8554826" y="1366134"/>
                  <a:ext cx="136384" cy="234684"/>
                  <a:chOff x="5382493" y="5259978"/>
                  <a:chExt cx="202175" cy="347894"/>
                </a:xfrm>
              </p:grpSpPr>
              <p:sp>
                <p:nvSpPr>
                  <p:cNvPr id="516" name="Oval 515"/>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7" name="Straight Connector 51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6505554" y="2036271"/>
                  <a:ext cx="241837" cy="197555"/>
                  <a:chOff x="4270102" y="5650356"/>
                  <a:chExt cx="241837" cy="197555"/>
                </a:xfrm>
              </p:grpSpPr>
              <p:sp>
                <p:nvSpPr>
                  <p:cNvPr id="51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0" name="Straight Connector 51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1" name="Group 520"/>
                <p:cNvGrpSpPr/>
                <p:nvPr/>
              </p:nvGrpSpPr>
              <p:grpSpPr>
                <a:xfrm>
                  <a:off x="7067491" y="3398342"/>
                  <a:ext cx="241837" cy="197555"/>
                  <a:chOff x="4422502" y="5802756"/>
                  <a:chExt cx="241837" cy="197555"/>
                </a:xfrm>
              </p:grpSpPr>
              <p:sp>
                <p:nvSpPr>
                  <p:cNvPr id="522"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3" name="Straight Connector 522"/>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4" name="Group 523"/>
                <p:cNvGrpSpPr/>
                <p:nvPr/>
              </p:nvGrpSpPr>
              <p:grpSpPr>
                <a:xfrm>
                  <a:off x="5016956" y="1533710"/>
                  <a:ext cx="136384" cy="234684"/>
                  <a:chOff x="5382493" y="5259978"/>
                  <a:chExt cx="202175" cy="347894"/>
                </a:xfrm>
              </p:grpSpPr>
              <p:sp>
                <p:nvSpPr>
                  <p:cNvPr id="525" name="Oval 524"/>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6" name="Straight Connector 52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7" name="Group 526"/>
                <p:cNvGrpSpPr/>
                <p:nvPr/>
              </p:nvGrpSpPr>
              <p:grpSpPr>
                <a:xfrm>
                  <a:off x="3345307" y="1098387"/>
                  <a:ext cx="241837" cy="197555"/>
                  <a:chOff x="4422502" y="5802756"/>
                  <a:chExt cx="241837" cy="197555"/>
                </a:xfrm>
              </p:grpSpPr>
              <p:sp>
                <p:nvSpPr>
                  <p:cNvPr id="52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9" name="Straight Connector 52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1" name="Group 530"/>
                <p:cNvGrpSpPr/>
                <p:nvPr/>
              </p:nvGrpSpPr>
              <p:grpSpPr>
                <a:xfrm>
                  <a:off x="2875046" y="1098387"/>
                  <a:ext cx="241837" cy="197555"/>
                  <a:chOff x="4270102" y="5650356"/>
                  <a:chExt cx="241837" cy="197555"/>
                </a:xfrm>
              </p:grpSpPr>
              <p:sp>
                <p:nvSpPr>
                  <p:cNvPr id="53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3" name="Straight Connector 53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3730410" y="1183504"/>
                  <a:ext cx="136384" cy="234684"/>
                  <a:chOff x="5382493" y="5259978"/>
                  <a:chExt cx="202175" cy="347894"/>
                </a:xfrm>
              </p:grpSpPr>
              <p:sp>
                <p:nvSpPr>
                  <p:cNvPr id="535" name="Oval 534"/>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6" name="Straight Connector 53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7" name="Group 536"/>
                <p:cNvGrpSpPr/>
                <p:nvPr/>
              </p:nvGrpSpPr>
              <p:grpSpPr>
                <a:xfrm rot="353790">
                  <a:off x="7630113" y="3259373"/>
                  <a:ext cx="241837" cy="197555"/>
                  <a:chOff x="4422502" y="5802756"/>
                  <a:chExt cx="241837" cy="197555"/>
                </a:xfrm>
              </p:grpSpPr>
              <p:sp>
                <p:nvSpPr>
                  <p:cNvPr id="53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9" name="Straight Connector 53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40" name="Group 539"/>
                <p:cNvGrpSpPr/>
                <p:nvPr/>
              </p:nvGrpSpPr>
              <p:grpSpPr>
                <a:xfrm>
                  <a:off x="1745693" y="2157967"/>
                  <a:ext cx="241837" cy="197555"/>
                  <a:chOff x="4270102" y="5650356"/>
                  <a:chExt cx="241837" cy="197555"/>
                </a:xfrm>
              </p:grpSpPr>
              <p:sp>
                <p:nvSpPr>
                  <p:cNvPr id="541"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42" name="Straight Connector 541"/>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43" name="Group 542"/>
                <p:cNvGrpSpPr/>
                <p:nvPr/>
              </p:nvGrpSpPr>
              <p:grpSpPr>
                <a:xfrm>
                  <a:off x="7315443" y="3076242"/>
                  <a:ext cx="136384" cy="234684"/>
                  <a:chOff x="5382493" y="5259978"/>
                  <a:chExt cx="202175" cy="347894"/>
                </a:xfrm>
              </p:grpSpPr>
              <p:sp>
                <p:nvSpPr>
                  <p:cNvPr id="544" name="Oval 543"/>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45" name="Straight Connector 54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46" name="Group 545"/>
                <p:cNvGrpSpPr/>
                <p:nvPr/>
              </p:nvGrpSpPr>
              <p:grpSpPr>
                <a:xfrm>
                  <a:off x="4279873" y="2358746"/>
                  <a:ext cx="241837" cy="197555"/>
                  <a:chOff x="4270102" y="5650356"/>
                  <a:chExt cx="241837" cy="197555"/>
                </a:xfrm>
              </p:grpSpPr>
              <p:sp>
                <p:nvSpPr>
                  <p:cNvPr id="54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48" name="Straight Connector 54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52" name="Group 551"/>
                <p:cNvGrpSpPr/>
                <p:nvPr/>
              </p:nvGrpSpPr>
              <p:grpSpPr>
                <a:xfrm>
                  <a:off x="4162044" y="2092947"/>
                  <a:ext cx="136384" cy="234684"/>
                  <a:chOff x="5382493" y="5259978"/>
                  <a:chExt cx="202175" cy="347894"/>
                </a:xfrm>
              </p:grpSpPr>
              <p:sp>
                <p:nvSpPr>
                  <p:cNvPr id="553" name="Oval 552"/>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54" name="Straight Connector 55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555" name="TextBox 554"/>
                <p:cNvSpPr txBox="1"/>
                <p:nvPr/>
              </p:nvSpPr>
              <p:spPr>
                <a:xfrm>
                  <a:off x="8468130" y="1559327"/>
                  <a:ext cx="519621" cy="261610"/>
                </a:xfrm>
                <a:prstGeom prst="rect">
                  <a:avLst/>
                </a:prstGeom>
                <a:noFill/>
              </p:spPr>
              <p:txBody>
                <a:bodyPr wrap="square" rtlCol="0">
                  <a:spAutoFit/>
                </a:bodyPr>
                <a:lstStyle/>
                <a:p>
                  <a:r>
                    <a:rPr lang="en-US" sz="1100" dirty="0" smtClean="0"/>
                    <a:t>MA</a:t>
                  </a:r>
                  <a:endParaRPr lang="en-US" sz="1100" dirty="0"/>
                </a:p>
              </p:txBody>
            </p:sp>
            <p:sp>
              <p:nvSpPr>
                <p:cNvPr id="556" name="TextBox 555"/>
                <p:cNvSpPr txBox="1"/>
                <p:nvPr/>
              </p:nvSpPr>
              <p:spPr>
                <a:xfrm>
                  <a:off x="7622059" y="1150416"/>
                  <a:ext cx="519621" cy="261610"/>
                </a:xfrm>
                <a:prstGeom prst="rect">
                  <a:avLst/>
                </a:prstGeom>
                <a:noFill/>
              </p:spPr>
              <p:txBody>
                <a:bodyPr wrap="square" rtlCol="0">
                  <a:spAutoFit/>
                </a:bodyPr>
                <a:lstStyle/>
                <a:p>
                  <a:r>
                    <a:rPr lang="en-US" sz="1100" dirty="0" smtClean="0"/>
                    <a:t>NH</a:t>
                  </a:r>
                </a:p>
              </p:txBody>
            </p:sp>
            <p:grpSp>
              <p:nvGrpSpPr>
                <p:cNvPr id="558" name="Group 557"/>
                <p:cNvGrpSpPr/>
                <p:nvPr/>
              </p:nvGrpSpPr>
              <p:grpSpPr>
                <a:xfrm>
                  <a:off x="7814912" y="810160"/>
                  <a:ext cx="241837" cy="197555"/>
                  <a:chOff x="4422502" y="5802756"/>
                  <a:chExt cx="241837" cy="197555"/>
                </a:xfrm>
              </p:grpSpPr>
              <p:sp>
                <p:nvSpPr>
                  <p:cNvPr id="559"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0" name="Straight Connector 559"/>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61" name="Group 560"/>
                <p:cNvGrpSpPr/>
                <p:nvPr/>
              </p:nvGrpSpPr>
              <p:grpSpPr>
                <a:xfrm>
                  <a:off x="7738353" y="873748"/>
                  <a:ext cx="136384" cy="234684"/>
                  <a:chOff x="5382493" y="5259978"/>
                  <a:chExt cx="202175" cy="347894"/>
                </a:xfrm>
              </p:grpSpPr>
              <p:sp>
                <p:nvSpPr>
                  <p:cNvPr id="562" name="Oval 561"/>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3" name="Straight Connector 56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67" name="Group 566"/>
                <p:cNvGrpSpPr/>
                <p:nvPr/>
              </p:nvGrpSpPr>
              <p:grpSpPr>
                <a:xfrm>
                  <a:off x="3443403" y="3551557"/>
                  <a:ext cx="241837" cy="197555"/>
                  <a:chOff x="4422502" y="5802756"/>
                  <a:chExt cx="241837" cy="197555"/>
                </a:xfrm>
              </p:grpSpPr>
              <p:sp>
                <p:nvSpPr>
                  <p:cNvPr id="56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9" name="Straight Connector 56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70" name="Group 569"/>
                <p:cNvGrpSpPr/>
                <p:nvPr/>
              </p:nvGrpSpPr>
              <p:grpSpPr>
                <a:xfrm>
                  <a:off x="3109248" y="3180500"/>
                  <a:ext cx="136384" cy="234684"/>
                  <a:chOff x="5382493" y="5259978"/>
                  <a:chExt cx="202175" cy="347894"/>
                </a:xfrm>
              </p:grpSpPr>
              <p:sp>
                <p:nvSpPr>
                  <p:cNvPr id="571" name="Oval 57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2" name="Straight Connector 57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73" name="Group 572"/>
                <p:cNvGrpSpPr/>
                <p:nvPr/>
              </p:nvGrpSpPr>
              <p:grpSpPr>
                <a:xfrm>
                  <a:off x="3453255" y="3180500"/>
                  <a:ext cx="136384" cy="234684"/>
                  <a:chOff x="5382493" y="5259978"/>
                  <a:chExt cx="202175" cy="347894"/>
                </a:xfrm>
              </p:grpSpPr>
              <p:sp>
                <p:nvSpPr>
                  <p:cNvPr id="574" name="Oval 573"/>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5" name="Straight Connector 57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76" name="Group 575"/>
                <p:cNvGrpSpPr/>
                <p:nvPr/>
              </p:nvGrpSpPr>
              <p:grpSpPr>
                <a:xfrm>
                  <a:off x="2825780" y="2443195"/>
                  <a:ext cx="241837" cy="197555"/>
                  <a:chOff x="4270102" y="5650356"/>
                  <a:chExt cx="241837" cy="197555"/>
                </a:xfrm>
              </p:grpSpPr>
              <p:sp>
                <p:nvSpPr>
                  <p:cNvPr id="57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8" name="Straight Connector 57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79" name="Group 578"/>
                <p:cNvGrpSpPr/>
                <p:nvPr/>
              </p:nvGrpSpPr>
              <p:grpSpPr>
                <a:xfrm>
                  <a:off x="4409007" y="3261933"/>
                  <a:ext cx="241837" cy="197555"/>
                  <a:chOff x="4422502" y="5802756"/>
                  <a:chExt cx="241837" cy="197555"/>
                </a:xfrm>
              </p:grpSpPr>
              <p:sp>
                <p:nvSpPr>
                  <p:cNvPr id="58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81" name="Straight Connector 58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82" name="Group 581"/>
                <p:cNvGrpSpPr/>
                <p:nvPr/>
              </p:nvGrpSpPr>
              <p:grpSpPr>
                <a:xfrm>
                  <a:off x="4733922" y="3248553"/>
                  <a:ext cx="136384" cy="234684"/>
                  <a:chOff x="5382493" y="5259978"/>
                  <a:chExt cx="202175" cy="347894"/>
                </a:xfrm>
              </p:grpSpPr>
              <p:sp>
                <p:nvSpPr>
                  <p:cNvPr id="583" name="Oval 58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84" name="Straight Connector 58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88" name="Group 587"/>
                <p:cNvGrpSpPr/>
                <p:nvPr/>
              </p:nvGrpSpPr>
              <p:grpSpPr>
                <a:xfrm>
                  <a:off x="4895001" y="3253678"/>
                  <a:ext cx="136384" cy="234684"/>
                  <a:chOff x="5382493" y="5259978"/>
                  <a:chExt cx="202175" cy="347894"/>
                </a:xfrm>
              </p:grpSpPr>
              <p:sp>
                <p:nvSpPr>
                  <p:cNvPr id="589" name="Oval 58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0" name="Straight Connector 58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91" name="Group 590"/>
                <p:cNvGrpSpPr/>
                <p:nvPr/>
              </p:nvGrpSpPr>
              <p:grpSpPr>
                <a:xfrm>
                  <a:off x="1757558" y="1490366"/>
                  <a:ext cx="241837" cy="197555"/>
                  <a:chOff x="4270102" y="5650356"/>
                  <a:chExt cx="241837" cy="197555"/>
                </a:xfrm>
              </p:grpSpPr>
              <p:sp>
                <p:nvSpPr>
                  <p:cNvPr id="59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3" name="Straight Connector 59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94" name="Group 593"/>
                <p:cNvGrpSpPr/>
                <p:nvPr/>
              </p:nvGrpSpPr>
              <p:grpSpPr>
                <a:xfrm>
                  <a:off x="2112566" y="1359954"/>
                  <a:ext cx="136384" cy="234684"/>
                  <a:chOff x="5382493" y="5259978"/>
                  <a:chExt cx="202175" cy="347894"/>
                </a:xfrm>
              </p:grpSpPr>
              <p:sp>
                <p:nvSpPr>
                  <p:cNvPr id="595" name="Oval 594"/>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6" name="Straight Connector 59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97" name="Group 596"/>
                <p:cNvGrpSpPr/>
                <p:nvPr/>
              </p:nvGrpSpPr>
              <p:grpSpPr>
                <a:xfrm>
                  <a:off x="7510319" y="2062721"/>
                  <a:ext cx="136384" cy="234684"/>
                  <a:chOff x="5382493" y="5259978"/>
                  <a:chExt cx="202175" cy="347894"/>
                </a:xfrm>
              </p:grpSpPr>
              <p:sp>
                <p:nvSpPr>
                  <p:cNvPr id="598" name="Oval 597"/>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9" name="Straight Connector 59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00" name="Group 599"/>
                <p:cNvGrpSpPr/>
                <p:nvPr/>
              </p:nvGrpSpPr>
              <p:grpSpPr>
                <a:xfrm>
                  <a:off x="7103297" y="2184004"/>
                  <a:ext cx="241837" cy="197555"/>
                  <a:chOff x="4270102" y="5650356"/>
                  <a:chExt cx="241837" cy="197555"/>
                </a:xfrm>
              </p:grpSpPr>
              <p:sp>
                <p:nvSpPr>
                  <p:cNvPr id="601"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2" name="Straight Connector 601"/>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03" name="Group 602"/>
                <p:cNvGrpSpPr/>
                <p:nvPr/>
              </p:nvGrpSpPr>
              <p:grpSpPr>
                <a:xfrm>
                  <a:off x="2165388" y="1055864"/>
                  <a:ext cx="241837" cy="197555"/>
                  <a:chOff x="4422502" y="5802756"/>
                  <a:chExt cx="241837" cy="197555"/>
                </a:xfrm>
              </p:grpSpPr>
              <p:sp>
                <p:nvSpPr>
                  <p:cNvPr id="60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5" name="Straight Connector 60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06" name="Group 605"/>
                <p:cNvGrpSpPr/>
                <p:nvPr/>
              </p:nvGrpSpPr>
              <p:grpSpPr>
                <a:xfrm>
                  <a:off x="6028584" y="3202570"/>
                  <a:ext cx="241837" cy="197555"/>
                  <a:chOff x="4422502" y="5802756"/>
                  <a:chExt cx="241837" cy="197555"/>
                </a:xfrm>
              </p:grpSpPr>
              <p:sp>
                <p:nvSpPr>
                  <p:cNvPr id="607"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8" name="Straight Connector 607"/>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09" name="Group 608"/>
                <p:cNvGrpSpPr/>
                <p:nvPr/>
              </p:nvGrpSpPr>
              <p:grpSpPr>
                <a:xfrm>
                  <a:off x="6273604" y="3202204"/>
                  <a:ext cx="241837" cy="197555"/>
                  <a:chOff x="4270102" y="5650356"/>
                  <a:chExt cx="241837" cy="197555"/>
                </a:xfrm>
              </p:grpSpPr>
              <p:sp>
                <p:nvSpPr>
                  <p:cNvPr id="610"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11" name="Straight Connector 610"/>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12" name="Group 611"/>
                <p:cNvGrpSpPr/>
                <p:nvPr/>
              </p:nvGrpSpPr>
              <p:grpSpPr>
                <a:xfrm>
                  <a:off x="6566589" y="3165441"/>
                  <a:ext cx="136384" cy="234684"/>
                  <a:chOff x="5382493" y="5259978"/>
                  <a:chExt cx="202175" cy="347894"/>
                </a:xfrm>
              </p:grpSpPr>
              <p:sp>
                <p:nvSpPr>
                  <p:cNvPr id="613" name="Oval 61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14" name="Straight Connector 61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15" name="Group 614"/>
                <p:cNvGrpSpPr/>
                <p:nvPr/>
              </p:nvGrpSpPr>
              <p:grpSpPr>
                <a:xfrm>
                  <a:off x="4650985" y="3896940"/>
                  <a:ext cx="241837" cy="197555"/>
                  <a:chOff x="4270102" y="5650356"/>
                  <a:chExt cx="241837" cy="197555"/>
                </a:xfrm>
              </p:grpSpPr>
              <p:sp>
                <p:nvSpPr>
                  <p:cNvPr id="616"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17" name="Straight Connector 616"/>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18" name="Group 617"/>
                <p:cNvGrpSpPr/>
                <p:nvPr/>
              </p:nvGrpSpPr>
              <p:grpSpPr>
                <a:xfrm>
                  <a:off x="2501328" y="2332974"/>
                  <a:ext cx="136384" cy="234684"/>
                  <a:chOff x="5382493" y="5259978"/>
                  <a:chExt cx="202175" cy="347894"/>
                </a:xfrm>
              </p:grpSpPr>
              <p:sp>
                <p:nvSpPr>
                  <p:cNvPr id="619" name="Oval 61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20" name="Straight Connector 61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24" name="Group 623"/>
                <p:cNvGrpSpPr/>
                <p:nvPr/>
              </p:nvGrpSpPr>
              <p:grpSpPr>
                <a:xfrm>
                  <a:off x="7359562" y="2672017"/>
                  <a:ext cx="241837" cy="197555"/>
                  <a:chOff x="4422502" y="5802756"/>
                  <a:chExt cx="241837" cy="197555"/>
                </a:xfrm>
              </p:grpSpPr>
              <p:sp>
                <p:nvSpPr>
                  <p:cNvPr id="62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26" name="Straight Connector 62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27" name="Group 626"/>
                <p:cNvGrpSpPr/>
                <p:nvPr/>
              </p:nvGrpSpPr>
              <p:grpSpPr>
                <a:xfrm rot="21443492">
                  <a:off x="7322565" y="965906"/>
                  <a:ext cx="241837" cy="197555"/>
                  <a:chOff x="4270102" y="5650356"/>
                  <a:chExt cx="241837" cy="197555"/>
                </a:xfrm>
              </p:grpSpPr>
              <p:sp>
                <p:nvSpPr>
                  <p:cNvPr id="62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29" name="Straight Connector 62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30" name="Group 629"/>
                <p:cNvGrpSpPr/>
                <p:nvPr/>
              </p:nvGrpSpPr>
              <p:grpSpPr>
                <a:xfrm>
                  <a:off x="6277512" y="2036271"/>
                  <a:ext cx="241837" cy="197555"/>
                  <a:chOff x="4422502" y="5802756"/>
                  <a:chExt cx="241837" cy="197555"/>
                </a:xfrm>
              </p:grpSpPr>
              <p:sp>
                <p:nvSpPr>
                  <p:cNvPr id="63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2" name="Straight Connector 63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33" name="Group 632"/>
                <p:cNvGrpSpPr/>
                <p:nvPr/>
              </p:nvGrpSpPr>
              <p:grpSpPr>
                <a:xfrm>
                  <a:off x="2150716" y="4561747"/>
                  <a:ext cx="136384" cy="234684"/>
                  <a:chOff x="5382493" y="5259978"/>
                  <a:chExt cx="202175" cy="347894"/>
                </a:xfrm>
              </p:grpSpPr>
              <p:sp>
                <p:nvSpPr>
                  <p:cNvPr id="634" name="Oval 633"/>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5" name="Straight Connector 63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42" name="Group 641"/>
                <p:cNvGrpSpPr/>
                <p:nvPr/>
              </p:nvGrpSpPr>
              <p:grpSpPr>
                <a:xfrm>
                  <a:off x="1937166" y="940867"/>
                  <a:ext cx="136384" cy="234684"/>
                  <a:chOff x="5382493" y="5259978"/>
                  <a:chExt cx="202175" cy="347894"/>
                </a:xfrm>
              </p:grpSpPr>
              <p:sp>
                <p:nvSpPr>
                  <p:cNvPr id="643" name="Oval 64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44" name="Straight Connector 64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45" name="Group 644"/>
                <p:cNvGrpSpPr/>
                <p:nvPr/>
              </p:nvGrpSpPr>
              <p:grpSpPr>
                <a:xfrm>
                  <a:off x="5404333" y="1539521"/>
                  <a:ext cx="241837" cy="197555"/>
                  <a:chOff x="4270102" y="5650356"/>
                  <a:chExt cx="241837" cy="197555"/>
                </a:xfrm>
              </p:grpSpPr>
              <p:sp>
                <p:nvSpPr>
                  <p:cNvPr id="646"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47" name="Straight Connector 646"/>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48" name="Group 647"/>
                <p:cNvGrpSpPr/>
                <p:nvPr/>
              </p:nvGrpSpPr>
              <p:grpSpPr>
                <a:xfrm>
                  <a:off x="3534063" y="2027231"/>
                  <a:ext cx="241837" cy="197555"/>
                  <a:chOff x="4270102" y="5650356"/>
                  <a:chExt cx="241837" cy="197555"/>
                </a:xfrm>
              </p:grpSpPr>
              <p:sp>
                <p:nvSpPr>
                  <p:cNvPr id="64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0" name="Straight Connector 64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51" name="Group 650"/>
                <p:cNvGrpSpPr/>
                <p:nvPr/>
              </p:nvGrpSpPr>
              <p:grpSpPr>
                <a:xfrm>
                  <a:off x="3368602" y="1723657"/>
                  <a:ext cx="136384" cy="234684"/>
                  <a:chOff x="5382493" y="5259978"/>
                  <a:chExt cx="202175" cy="347894"/>
                </a:xfrm>
              </p:grpSpPr>
              <p:sp>
                <p:nvSpPr>
                  <p:cNvPr id="652" name="Oval 651"/>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3" name="Straight Connector 65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54" name="Group 653"/>
                <p:cNvGrpSpPr/>
                <p:nvPr/>
              </p:nvGrpSpPr>
              <p:grpSpPr>
                <a:xfrm>
                  <a:off x="3527214" y="1731321"/>
                  <a:ext cx="136384" cy="234684"/>
                  <a:chOff x="5382493" y="5259978"/>
                  <a:chExt cx="202175" cy="347894"/>
                </a:xfrm>
                <a:solidFill>
                  <a:srgbClr val="FF99FF"/>
                </a:solidFill>
              </p:grpSpPr>
              <p:sp>
                <p:nvSpPr>
                  <p:cNvPr id="655" name="Oval 65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6" name="Straight Connector 65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657" name="Straight Connector 656"/>
                <p:cNvCxnSpPr/>
                <p:nvPr/>
              </p:nvCxnSpPr>
              <p:spPr>
                <a:xfrm flipV="1">
                  <a:off x="8284029" y="1581897"/>
                  <a:ext cx="220673" cy="238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0" name="Group 259"/>
                <p:cNvGrpSpPr/>
                <p:nvPr/>
              </p:nvGrpSpPr>
              <p:grpSpPr>
                <a:xfrm rot="300676">
                  <a:off x="8818872" y="1365115"/>
                  <a:ext cx="241837" cy="197555"/>
                  <a:chOff x="5429101" y="5712528"/>
                  <a:chExt cx="241837" cy="197555"/>
                </a:xfrm>
              </p:grpSpPr>
              <p:sp>
                <p:nvSpPr>
                  <p:cNvPr id="261"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2" name="Straight Connector 261"/>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9" name="Group 508"/>
                <p:cNvGrpSpPr/>
                <p:nvPr/>
              </p:nvGrpSpPr>
              <p:grpSpPr>
                <a:xfrm>
                  <a:off x="8657765" y="1409665"/>
                  <a:ext cx="241837" cy="197555"/>
                  <a:chOff x="4270102" y="5650356"/>
                  <a:chExt cx="241837" cy="197555"/>
                </a:xfrm>
              </p:grpSpPr>
              <p:sp>
                <p:nvSpPr>
                  <p:cNvPr id="510"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1" name="Straight Connector 510"/>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a:off x="8374280" y="3177285"/>
                  <a:ext cx="136384" cy="234684"/>
                  <a:chOff x="5382493" y="5259978"/>
                  <a:chExt cx="202175" cy="347894"/>
                </a:xfrm>
              </p:grpSpPr>
              <p:sp>
                <p:nvSpPr>
                  <p:cNvPr id="218" name="Oval 21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9" name="Straight Connector 21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39" name="Group 638"/>
                <p:cNvGrpSpPr/>
                <p:nvPr/>
              </p:nvGrpSpPr>
              <p:grpSpPr>
                <a:xfrm>
                  <a:off x="7276663" y="821002"/>
                  <a:ext cx="241837" cy="197555"/>
                  <a:chOff x="4422502" y="5802756"/>
                  <a:chExt cx="241837" cy="197555"/>
                </a:xfrm>
              </p:grpSpPr>
              <p:sp>
                <p:nvSpPr>
                  <p:cNvPr id="64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41" name="Straight Connector 64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58" name="Group 657"/>
                <p:cNvGrpSpPr/>
                <p:nvPr/>
              </p:nvGrpSpPr>
              <p:grpSpPr>
                <a:xfrm>
                  <a:off x="2178355" y="4296162"/>
                  <a:ext cx="241837" cy="197555"/>
                  <a:chOff x="4422502" y="5802756"/>
                  <a:chExt cx="241837" cy="197555"/>
                </a:xfrm>
              </p:grpSpPr>
              <p:sp>
                <p:nvSpPr>
                  <p:cNvPr id="66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61" name="Straight Connector 66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62" name="Group 661"/>
                <p:cNvGrpSpPr/>
                <p:nvPr/>
              </p:nvGrpSpPr>
              <p:grpSpPr>
                <a:xfrm>
                  <a:off x="3143995" y="2687816"/>
                  <a:ext cx="241837" cy="197555"/>
                  <a:chOff x="4422502" y="5802756"/>
                  <a:chExt cx="241837" cy="197555"/>
                </a:xfrm>
              </p:grpSpPr>
              <p:sp>
                <p:nvSpPr>
                  <p:cNvPr id="663"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64" name="Straight Connector 663"/>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65" name="Group 664"/>
                <p:cNvGrpSpPr/>
                <p:nvPr/>
              </p:nvGrpSpPr>
              <p:grpSpPr>
                <a:xfrm>
                  <a:off x="5822709" y="1957013"/>
                  <a:ext cx="241837" cy="197555"/>
                  <a:chOff x="4422502" y="5802756"/>
                  <a:chExt cx="241837" cy="197555"/>
                </a:xfrm>
              </p:grpSpPr>
              <p:sp>
                <p:nvSpPr>
                  <p:cNvPr id="666"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67" name="Straight Connector 66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6" name="Group 375"/>
                <p:cNvGrpSpPr/>
                <p:nvPr/>
              </p:nvGrpSpPr>
              <p:grpSpPr>
                <a:xfrm rot="21305182">
                  <a:off x="7293235" y="1000801"/>
                  <a:ext cx="136384" cy="234684"/>
                  <a:chOff x="5382493" y="5259978"/>
                  <a:chExt cx="202175" cy="347894"/>
                </a:xfrm>
              </p:grpSpPr>
              <p:sp>
                <p:nvSpPr>
                  <p:cNvPr id="377" name="Oval 376"/>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8" name="Straight Connector 37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71" name="Group 670"/>
                <p:cNvGrpSpPr/>
                <p:nvPr/>
              </p:nvGrpSpPr>
              <p:grpSpPr>
                <a:xfrm>
                  <a:off x="3850725" y="3896940"/>
                  <a:ext cx="241837" cy="197555"/>
                  <a:chOff x="4422502" y="5802756"/>
                  <a:chExt cx="241837" cy="197555"/>
                </a:xfrm>
              </p:grpSpPr>
              <p:sp>
                <p:nvSpPr>
                  <p:cNvPr id="672"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73" name="Straight Connector 672"/>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77" name="Group 676"/>
                <p:cNvGrpSpPr/>
                <p:nvPr/>
              </p:nvGrpSpPr>
              <p:grpSpPr>
                <a:xfrm>
                  <a:off x="6729157" y="3748011"/>
                  <a:ext cx="241837" cy="197555"/>
                  <a:chOff x="4422502" y="5802756"/>
                  <a:chExt cx="241837" cy="197555"/>
                </a:xfrm>
              </p:grpSpPr>
              <p:sp>
                <p:nvSpPr>
                  <p:cNvPr id="67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79" name="Straight Connector 67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80" name="Group 679"/>
                <p:cNvGrpSpPr/>
                <p:nvPr/>
              </p:nvGrpSpPr>
              <p:grpSpPr>
                <a:xfrm>
                  <a:off x="8296532" y="1222152"/>
                  <a:ext cx="241837" cy="197555"/>
                  <a:chOff x="4422502" y="5802756"/>
                  <a:chExt cx="241837" cy="197555"/>
                </a:xfrm>
              </p:grpSpPr>
              <p:sp>
                <p:nvSpPr>
                  <p:cNvPr id="68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82" name="Straight Connector 68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83" name="Group 682"/>
                <p:cNvGrpSpPr/>
                <p:nvPr/>
              </p:nvGrpSpPr>
              <p:grpSpPr>
                <a:xfrm>
                  <a:off x="6999299" y="2532569"/>
                  <a:ext cx="136384" cy="234684"/>
                  <a:chOff x="5382493" y="5259978"/>
                  <a:chExt cx="202175" cy="347894"/>
                </a:xfrm>
              </p:grpSpPr>
              <p:sp>
                <p:nvSpPr>
                  <p:cNvPr id="684" name="Oval 683"/>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85" name="Straight Connector 68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86" name="Group 685"/>
                <p:cNvGrpSpPr/>
                <p:nvPr/>
              </p:nvGrpSpPr>
              <p:grpSpPr>
                <a:xfrm>
                  <a:off x="7356286" y="1141340"/>
                  <a:ext cx="136384" cy="234684"/>
                  <a:chOff x="5382493" y="5259978"/>
                  <a:chExt cx="202175" cy="347894"/>
                </a:xfrm>
              </p:grpSpPr>
              <p:sp>
                <p:nvSpPr>
                  <p:cNvPr id="687" name="Oval 686"/>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88" name="Straight Connector 68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89" name="Group 688"/>
                <p:cNvGrpSpPr/>
                <p:nvPr/>
              </p:nvGrpSpPr>
              <p:grpSpPr>
                <a:xfrm>
                  <a:off x="7412844" y="3521652"/>
                  <a:ext cx="136384" cy="234684"/>
                  <a:chOff x="5382493" y="5259978"/>
                  <a:chExt cx="202175" cy="347894"/>
                </a:xfrm>
              </p:grpSpPr>
              <p:sp>
                <p:nvSpPr>
                  <p:cNvPr id="690" name="Oval 689"/>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91" name="Straight Connector 69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95" name="Group 694"/>
                <p:cNvGrpSpPr/>
                <p:nvPr/>
              </p:nvGrpSpPr>
              <p:grpSpPr>
                <a:xfrm>
                  <a:off x="8175022" y="1292958"/>
                  <a:ext cx="136384" cy="234684"/>
                  <a:chOff x="5382493" y="5259978"/>
                  <a:chExt cx="202175" cy="347894"/>
                </a:xfrm>
              </p:grpSpPr>
              <p:sp>
                <p:nvSpPr>
                  <p:cNvPr id="696" name="Oval 69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97" name="Straight Connector 69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98" name="Group 697"/>
                <p:cNvGrpSpPr/>
                <p:nvPr/>
              </p:nvGrpSpPr>
              <p:grpSpPr>
                <a:xfrm>
                  <a:off x="7068605" y="2630124"/>
                  <a:ext cx="241837" cy="197555"/>
                  <a:chOff x="4422502" y="5802756"/>
                  <a:chExt cx="241837" cy="197555"/>
                </a:xfrm>
              </p:grpSpPr>
              <p:sp>
                <p:nvSpPr>
                  <p:cNvPr id="699"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00" name="Straight Connector 699"/>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01" name="Group 700"/>
                <p:cNvGrpSpPr/>
                <p:nvPr/>
              </p:nvGrpSpPr>
              <p:grpSpPr>
                <a:xfrm>
                  <a:off x="4940972" y="2890996"/>
                  <a:ext cx="136384" cy="234684"/>
                  <a:chOff x="5382493" y="5259978"/>
                  <a:chExt cx="202175" cy="347894"/>
                </a:xfrm>
              </p:grpSpPr>
              <p:sp>
                <p:nvSpPr>
                  <p:cNvPr id="702" name="Oval 701"/>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03" name="Straight Connector 70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04" name="Group 703"/>
                <p:cNvGrpSpPr/>
                <p:nvPr/>
              </p:nvGrpSpPr>
              <p:grpSpPr>
                <a:xfrm>
                  <a:off x="6454693" y="1749439"/>
                  <a:ext cx="136384" cy="234684"/>
                  <a:chOff x="5382493" y="5259978"/>
                  <a:chExt cx="202175" cy="347894"/>
                </a:xfrm>
              </p:grpSpPr>
              <p:sp>
                <p:nvSpPr>
                  <p:cNvPr id="705" name="Oval 704"/>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06" name="Straight Connector 70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10" name="Group 709"/>
                <p:cNvGrpSpPr/>
                <p:nvPr/>
              </p:nvGrpSpPr>
              <p:grpSpPr>
                <a:xfrm>
                  <a:off x="6260319" y="1776654"/>
                  <a:ext cx="136384" cy="240660"/>
                  <a:chOff x="5382493" y="5259978"/>
                  <a:chExt cx="202175" cy="356753"/>
                </a:xfrm>
              </p:grpSpPr>
              <p:sp>
                <p:nvSpPr>
                  <p:cNvPr id="711" name="Oval 710"/>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12" name="Straight Connector 711"/>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714" name="Straight Connector 713"/>
                <p:cNvCxnSpPr/>
                <p:nvPr/>
              </p:nvCxnSpPr>
              <p:spPr>
                <a:xfrm>
                  <a:off x="7458283" y="1355290"/>
                  <a:ext cx="415290" cy="158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5" name="TextBox 714"/>
                <p:cNvSpPr txBox="1"/>
                <p:nvPr/>
              </p:nvSpPr>
              <p:spPr>
                <a:xfrm>
                  <a:off x="7231477" y="1387696"/>
                  <a:ext cx="519621" cy="261610"/>
                </a:xfrm>
                <a:prstGeom prst="rect">
                  <a:avLst/>
                </a:prstGeom>
                <a:noFill/>
              </p:spPr>
              <p:txBody>
                <a:bodyPr wrap="square" rtlCol="0">
                  <a:spAutoFit/>
                </a:bodyPr>
                <a:lstStyle/>
                <a:p>
                  <a:r>
                    <a:rPr lang="en-US" sz="1100" dirty="0" smtClean="0"/>
                    <a:t>VT</a:t>
                  </a:r>
                </a:p>
              </p:txBody>
            </p:sp>
            <p:cxnSp>
              <p:nvCxnSpPr>
                <p:cNvPr id="23" name="Straight Connector 22"/>
                <p:cNvCxnSpPr>
                  <a:stCxn id="18" idx="8"/>
                  <a:endCxn id="13" idx="1"/>
                </p:cNvCxnSpPr>
                <p:nvPr/>
              </p:nvCxnSpPr>
              <p:spPr>
                <a:xfrm>
                  <a:off x="8023123" y="1968910"/>
                  <a:ext cx="456534" cy="143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3" name="Group 372"/>
                <p:cNvGrpSpPr/>
                <p:nvPr/>
              </p:nvGrpSpPr>
              <p:grpSpPr>
                <a:xfrm rot="20801452">
                  <a:off x="7215272" y="844759"/>
                  <a:ext cx="150649" cy="267989"/>
                  <a:chOff x="5382493" y="5259978"/>
                  <a:chExt cx="202175" cy="347894"/>
                </a:xfrm>
              </p:grpSpPr>
              <p:sp>
                <p:nvSpPr>
                  <p:cNvPr id="374" name="Oval 373"/>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5" name="Straight Connector 37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graphicFrame>
        <p:nvGraphicFramePr>
          <p:cNvPr id="71" name="Table 70" descr="This table is a legend depicting a different colored flag for each DaSy Part C cross-state learning opportunity and a different colored pin for each DaSy 619 cross-state learning opportunity. &#10;"/>
          <p:cNvGraphicFramePr>
            <a:graphicFrameLocks noGrp="1"/>
          </p:cNvGraphicFramePr>
          <p:nvPr>
            <p:extLst>
              <p:ext uri="{D42A27DB-BD31-4B8C-83A1-F6EECF244321}">
                <p14:modId xmlns:p14="http://schemas.microsoft.com/office/powerpoint/2010/main" val="69151139"/>
              </p:ext>
            </p:extLst>
          </p:nvPr>
        </p:nvGraphicFramePr>
        <p:xfrm>
          <a:off x="-1" y="5455401"/>
          <a:ext cx="9144001" cy="1371600"/>
        </p:xfrm>
        <a:graphic>
          <a:graphicData uri="http://schemas.openxmlformats.org/drawingml/2006/table">
            <a:tbl>
              <a:tblPr firstRow="1" bandRow="1">
                <a:tableStyleId>{2D5ABB26-0587-4C30-8999-92F81FD0307C}</a:tableStyleId>
              </a:tblPr>
              <a:tblGrid>
                <a:gridCol w="609601">
                  <a:extLst>
                    <a:ext uri="{9D8B030D-6E8A-4147-A177-3AD203B41FA5}">
                      <a16:colId xmlns:a16="http://schemas.microsoft.com/office/drawing/2014/main" xmlns="" val="20000"/>
                    </a:ext>
                  </a:extLst>
                </a:gridCol>
                <a:gridCol w="931333">
                  <a:extLst>
                    <a:ext uri="{9D8B030D-6E8A-4147-A177-3AD203B41FA5}">
                      <a16:colId xmlns:a16="http://schemas.microsoft.com/office/drawing/2014/main" xmlns="" val="20001"/>
                    </a:ext>
                  </a:extLst>
                </a:gridCol>
                <a:gridCol w="905934">
                  <a:extLst>
                    <a:ext uri="{9D8B030D-6E8A-4147-A177-3AD203B41FA5}">
                      <a16:colId xmlns:a16="http://schemas.microsoft.com/office/drawing/2014/main" xmlns="" val="20002"/>
                    </a:ext>
                  </a:extLst>
                </a:gridCol>
                <a:gridCol w="878224">
                  <a:extLst>
                    <a:ext uri="{9D8B030D-6E8A-4147-A177-3AD203B41FA5}">
                      <a16:colId xmlns:a16="http://schemas.microsoft.com/office/drawing/2014/main" xmlns="" val="20003"/>
                    </a:ext>
                  </a:extLst>
                </a:gridCol>
                <a:gridCol w="916711">
                  <a:extLst>
                    <a:ext uri="{9D8B030D-6E8A-4147-A177-3AD203B41FA5}">
                      <a16:colId xmlns:a16="http://schemas.microsoft.com/office/drawing/2014/main" xmlns="" val="20004"/>
                    </a:ext>
                  </a:extLst>
                </a:gridCol>
                <a:gridCol w="745833">
                  <a:extLst>
                    <a:ext uri="{9D8B030D-6E8A-4147-A177-3AD203B41FA5}">
                      <a16:colId xmlns:a16="http://schemas.microsoft.com/office/drawing/2014/main" xmlns="" val="20005"/>
                    </a:ext>
                  </a:extLst>
                </a:gridCol>
                <a:gridCol w="831273">
                  <a:extLst>
                    <a:ext uri="{9D8B030D-6E8A-4147-A177-3AD203B41FA5}">
                      <a16:colId xmlns:a16="http://schemas.microsoft.com/office/drawing/2014/main" xmlns="" val="20006"/>
                    </a:ext>
                  </a:extLst>
                </a:gridCol>
                <a:gridCol w="831273">
                  <a:extLst>
                    <a:ext uri="{9D8B030D-6E8A-4147-A177-3AD203B41FA5}">
                      <a16:colId xmlns:a16="http://schemas.microsoft.com/office/drawing/2014/main" xmlns="" val="20007"/>
                    </a:ext>
                  </a:extLst>
                </a:gridCol>
                <a:gridCol w="831273">
                  <a:extLst>
                    <a:ext uri="{9D8B030D-6E8A-4147-A177-3AD203B41FA5}">
                      <a16:colId xmlns:a16="http://schemas.microsoft.com/office/drawing/2014/main" xmlns="" val="20008"/>
                    </a:ext>
                  </a:extLst>
                </a:gridCol>
                <a:gridCol w="831273">
                  <a:extLst>
                    <a:ext uri="{9D8B030D-6E8A-4147-A177-3AD203B41FA5}">
                      <a16:colId xmlns:a16="http://schemas.microsoft.com/office/drawing/2014/main" xmlns="" val="20009"/>
                    </a:ext>
                  </a:extLst>
                </a:gridCol>
                <a:gridCol w="831273">
                  <a:extLst>
                    <a:ext uri="{9D8B030D-6E8A-4147-A177-3AD203B41FA5}">
                      <a16:colId xmlns:a16="http://schemas.microsoft.com/office/drawing/2014/main" xmlns="" val="20010"/>
                    </a:ext>
                  </a:extLst>
                </a:gridCol>
              </a:tblGrid>
              <a:tr h="511930">
                <a:tc>
                  <a:txBody>
                    <a:bodyPr/>
                    <a:lstStyle/>
                    <a:p>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dirty="0" smtClean="0">
                          <a:solidFill>
                            <a:schemeClr val="tx1"/>
                          </a:solidFill>
                        </a:rPr>
                        <a:t>Data Visualization </a:t>
                      </a:r>
                      <a:r>
                        <a:rPr lang="en-US" sz="900" b="1" dirty="0" err="1" smtClean="0">
                          <a:solidFill>
                            <a:schemeClr val="tx1"/>
                          </a:solidFill>
                        </a:rPr>
                        <a:t>CoP</a:t>
                      </a:r>
                      <a:endParaRPr lang="en-US"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Local</a:t>
                      </a:r>
                      <a:br>
                        <a:rPr lang="en-US" sz="900" b="1" kern="1200" dirty="0" smtClean="0">
                          <a:solidFill>
                            <a:schemeClr val="tx1"/>
                          </a:solidFill>
                        </a:rPr>
                      </a:br>
                      <a:r>
                        <a:rPr lang="en-US" sz="900" b="1" kern="1200" dirty="0" smtClean="0">
                          <a:solidFill>
                            <a:schemeClr val="tx1"/>
                          </a:solidFill>
                        </a:rPr>
                        <a:t>Data Use</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ECIDS</a:t>
                      </a:r>
                      <a:r>
                        <a:rPr lang="en-US" sz="900" b="1" kern="1200" baseline="0" dirty="0" smtClean="0">
                          <a:solidFill>
                            <a:schemeClr val="tx1"/>
                          </a:solidFill>
                        </a:rPr>
                        <a:t> Learning Community</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PTAC  EC</a:t>
                      </a:r>
                      <a:r>
                        <a:rPr lang="en-US" sz="900" b="1" kern="1200" baseline="0" dirty="0" smtClean="0">
                          <a:solidFill>
                            <a:schemeClr val="tx1"/>
                          </a:solidFill>
                        </a:rPr>
                        <a:t> </a:t>
                      </a:r>
                      <a:r>
                        <a:rPr lang="en-US" sz="900" b="1" kern="1200" dirty="0" smtClean="0">
                          <a:solidFill>
                            <a:schemeClr val="tx1"/>
                          </a:solidFill>
                        </a:rPr>
                        <a:t>Confidentially</a:t>
                      </a:r>
                      <a:r>
                        <a:rPr lang="en-US" sz="900" b="1" kern="1200" baseline="0" dirty="0" smtClean="0">
                          <a:solidFill>
                            <a:schemeClr val="tx1"/>
                          </a:solidFill>
                        </a:rPr>
                        <a:t> Meeting</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Child</a:t>
                      </a:r>
                      <a:r>
                        <a:rPr lang="en-US" sz="900" b="1" kern="1200" baseline="0" dirty="0" smtClean="0">
                          <a:solidFill>
                            <a:schemeClr val="tx1"/>
                          </a:solidFill>
                        </a:rPr>
                        <a:t> Outcomes Topic Cohort</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Child</a:t>
                      </a:r>
                      <a:r>
                        <a:rPr lang="en-US" sz="900" b="1" kern="1200" baseline="0" dirty="0" smtClean="0">
                          <a:solidFill>
                            <a:schemeClr val="tx1"/>
                          </a:solidFill>
                        </a:rPr>
                        <a:t> Outcomes Summary Data </a:t>
                      </a:r>
                      <a:r>
                        <a:rPr lang="en-US" sz="900" b="1" kern="1200" baseline="0" dirty="0" err="1" smtClean="0">
                          <a:solidFill>
                            <a:schemeClr val="tx1"/>
                          </a:solidFill>
                        </a:rPr>
                        <a:t>CoP</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Social</a:t>
                      </a:r>
                      <a:r>
                        <a:rPr lang="en-US" sz="900" b="1" kern="1200" baseline="0" dirty="0" smtClean="0">
                          <a:solidFill>
                            <a:schemeClr val="tx1"/>
                          </a:solidFill>
                        </a:rPr>
                        <a:t> Emotional Community of Practice</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IFSP </a:t>
                      </a:r>
                      <a:br>
                        <a:rPr lang="en-US" sz="900" b="1" kern="1200" dirty="0" smtClean="0">
                          <a:solidFill>
                            <a:schemeClr val="tx1"/>
                          </a:solidFill>
                        </a:rPr>
                      </a:br>
                      <a:r>
                        <a:rPr lang="en-US" sz="900" b="1" kern="1200" dirty="0" smtClean="0">
                          <a:solidFill>
                            <a:schemeClr val="tx1"/>
                          </a:solidFill>
                        </a:rPr>
                        <a:t>Topic Cohort</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Powerful 619 Topic Cohort</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Family Outcomes</a:t>
                      </a:r>
                      <a:r>
                        <a:rPr lang="en-US" sz="900" b="1" kern="1200" baseline="0" dirty="0" smtClean="0">
                          <a:solidFill>
                            <a:schemeClr val="tx1"/>
                          </a:solidFill>
                        </a:rPr>
                        <a:t> Learning Community</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292531">
                <a:tc>
                  <a:txBody>
                    <a:bodyPr/>
                    <a:lstStyle/>
                    <a:p>
                      <a:r>
                        <a:rPr lang="en-US" sz="1200" baseline="0" dirty="0" smtClean="0"/>
                        <a:t>Part 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92531">
                <a:tc>
                  <a:txBody>
                    <a:bodyPr/>
                    <a:lstStyle/>
                    <a:p>
                      <a:r>
                        <a:rPr lang="en-US" sz="1200" dirty="0" smtClean="0"/>
                        <a:t>619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pic>
        <p:nvPicPr>
          <p:cNvPr id="75" name="Picture 74" descr="&quot; &quot;"/>
          <p:cNvPicPr>
            <a:picLocks noChangeAspect="1"/>
          </p:cNvPicPr>
          <p:nvPr/>
        </p:nvPicPr>
        <p:blipFill>
          <a:blip r:embed="rId11"/>
          <a:stretch>
            <a:fillRect/>
          </a:stretch>
        </p:blipFill>
        <p:spPr>
          <a:xfrm>
            <a:off x="1858125" y="6510374"/>
            <a:ext cx="176799" cy="274344"/>
          </a:xfrm>
          <a:prstGeom prst="rect">
            <a:avLst/>
          </a:prstGeom>
        </p:spPr>
      </p:pic>
      <p:grpSp>
        <p:nvGrpSpPr>
          <p:cNvPr id="79" name="Group 78" descr="&quot; &quot;"/>
          <p:cNvGrpSpPr/>
          <p:nvPr/>
        </p:nvGrpSpPr>
        <p:grpSpPr>
          <a:xfrm>
            <a:off x="4414489" y="6510372"/>
            <a:ext cx="136397" cy="234681"/>
            <a:chOff x="5382493" y="5259982"/>
            <a:chExt cx="202195" cy="347890"/>
          </a:xfrm>
        </p:grpSpPr>
        <p:sp>
          <p:nvSpPr>
            <p:cNvPr id="80" name="Oval 79"/>
            <p:cNvSpPr/>
            <p:nvPr/>
          </p:nvSpPr>
          <p:spPr>
            <a:xfrm>
              <a:off x="5419224" y="5259982"/>
              <a:ext cx="165464"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1" name="Straight Connector 80"/>
            <p:cNvCxnSpPr/>
            <p:nvPr/>
          </p:nvCxnSpPr>
          <p:spPr>
            <a:xfrm flipH="1">
              <a:off x="5382493" y="5408023"/>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1" name="Group 90" descr="&quot; &quot;"/>
          <p:cNvGrpSpPr/>
          <p:nvPr/>
        </p:nvGrpSpPr>
        <p:grpSpPr>
          <a:xfrm>
            <a:off x="6910787" y="6510372"/>
            <a:ext cx="136397" cy="234681"/>
            <a:chOff x="5382493" y="5259982"/>
            <a:chExt cx="202195" cy="347890"/>
          </a:xfrm>
        </p:grpSpPr>
        <p:sp>
          <p:nvSpPr>
            <p:cNvPr id="92" name="Oval 91"/>
            <p:cNvSpPr/>
            <p:nvPr/>
          </p:nvSpPr>
          <p:spPr>
            <a:xfrm>
              <a:off x="5419224" y="5259982"/>
              <a:ext cx="165464" cy="165463"/>
            </a:xfrm>
            <a:prstGeom prst="ellipse">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3" name="Straight Connector 92"/>
            <p:cNvCxnSpPr/>
            <p:nvPr/>
          </p:nvCxnSpPr>
          <p:spPr>
            <a:xfrm flipH="1">
              <a:off x="5382493" y="5408023"/>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35" name="Group 134" descr="&quot; &quot;"/>
          <p:cNvGrpSpPr/>
          <p:nvPr/>
        </p:nvGrpSpPr>
        <p:grpSpPr>
          <a:xfrm>
            <a:off x="1857367" y="6203245"/>
            <a:ext cx="241837" cy="197555"/>
            <a:chOff x="5429101" y="5712528"/>
            <a:chExt cx="241837" cy="197555"/>
          </a:xfrm>
        </p:grpSpPr>
        <p:sp>
          <p:nvSpPr>
            <p:cNvPr id="13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7" name="Straight Connector 13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1" name="Group 140" descr="&quot; &quot;"/>
          <p:cNvGrpSpPr/>
          <p:nvPr/>
        </p:nvGrpSpPr>
        <p:grpSpPr>
          <a:xfrm>
            <a:off x="4418267" y="6203245"/>
            <a:ext cx="241837" cy="197555"/>
            <a:chOff x="4827954" y="5556907"/>
            <a:chExt cx="241837" cy="197555"/>
          </a:xfrm>
        </p:grpSpPr>
        <p:sp>
          <p:nvSpPr>
            <p:cNvPr id="142"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3" name="Straight Connector 142"/>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7" name="Group 156" descr="&quot; &quot;"/>
          <p:cNvGrpSpPr/>
          <p:nvPr/>
        </p:nvGrpSpPr>
        <p:grpSpPr>
          <a:xfrm>
            <a:off x="2680767" y="6203245"/>
            <a:ext cx="241837" cy="197555"/>
            <a:chOff x="5429101" y="5712528"/>
            <a:chExt cx="241837" cy="197555"/>
          </a:xfrm>
        </p:grpSpPr>
        <p:sp>
          <p:nvSpPr>
            <p:cNvPr id="158"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9" name="Straight Connector 158"/>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8" name="Group 57" descr="&quot; &quot;"/>
          <p:cNvGrpSpPr/>
          <p:nvPr/>
        </p:nvGrpSpPr>
        <p:grpSpPr>
          <a:xfrm>
            <a:off x="8459302" y="6510372"/>
            <a:ext cx="136397" cy="234681"/>
            <a:chOff x="5382493" y="5259982"/>
            <a:chExt cx="202195" cy="347890"/>
          </a:xfrm>
        </p:grpSpPr>
        <p:sp>
          <p:nvSpPr>
            <p:cNvPr id="59" name="Oval 58"/>
            <p:cNvSpPr/>
            <p:nvPr/>
          </p:nvSpPr>
          <p:spPr>
            <a:xfrm>
              <a:off x="5419224" y="5259982"/>
              <a:ext cx="165464" cy="165463"/>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 name="Straight Connector 59"/>
            <p:cNvCxnSpPr/>
            <p:nvPr/>
          </p:nvCxnSpPr>
          <p:spPr>
            <a:xfrm flipH="1">
              <a:off x="5382493" y="5408023"/>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1" name="Group 60" descr="&quot; &quot;"/>
          <p:cNvGrpSpPr/>
          <p:nvPr/>
        </p:nvGrpSpPr>
        <p:grpSpPr>
          <a:xfrm>
            <a:off x="8488129" y="6203245"/>
            <a:ext cx="235691" cy="184622"/>
            <a:chOff x="4432006" y="5565214"/>
            <a:chExt cx="235691" cy="184622"/>
          </a:xfrm>
        </p:grpSpPr>
        <p:sp>
          <p:nvSpPr>
            <p:cNvPr id="62"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 name="Straight Connector 62"/>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4" name="Group 183" descr="&quot; &quot;"/>
          <p:cNvGrpSpPr/>
          <p:nvPr/>
        </p:nvGrpSpPr>
        <p:grpSpPr>
          <a:xfrm>
            <a:off x="1032211" y="6203245"/>
            <a:ext cx="241837" cy="197555"/>
            <a:chOff x="4574902" y="5955156"/>
            <a:chExt cx="241837" cy="197555"/>
          </a:xfrm>
        </p:grpSpPr>
        <p:sp>
          <p:nvSpPr>
            <p:cNvPr id="185"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6" name="Straight Connector 185"/>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2" name="Group 271" descr="&quot; &quot;"/>
          <p:cNvGrpSpPr/>
          <p:nvPr/>
        </p:nvGrpSpPr>
        <p:grpSpPr>
          <a:xfrm>
            <a:off x="1023263" y="6510372"/>
            <a:ext cx="136397" cy="234681"/>
            <a:chOff x="5382493" y="5259982"/>
            <a:chExt cx="202195" cy="347890"/>
          </a:xfrm>
        </p:grpSpPr>
        <p:sp>
          <p:nvSpPr>
            <p:cNvPr id="273" name="Oval 272"/>
            <p:cNvSpPr/>
            <p:nvPr/>
          </p:nvSpPr>
          <p:spPr>
            <a:xfrm>
              <a:off x="5419224" y="5259982"/>
              <a:ext cx="165464"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4" name="Straight Connector 273"/>
            <p:cNvCxnSpPr/>
            <p:nvPr/>
          </p:nvCxnSpPr>
          <p:spPr>
            <a:xfrm flipH="1">
              <a:off x="5382493" y="5408023"/>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5" name="Group 274" descr="&quot; &quot;"/>
          <p:cNvGrpSpPr/>
          <p:nvPr/>
        </p:nvGrpSpPr>
        <p:grpSpPr>
          <a:xfrm>
            <a:off x="7737176" y="6510372"/>
            <a:ext cx="136397" cy="234681"/>
            <a:chOff x="5382493" y="5259982"/>
            <a:chExt cx="202195" cy="347890"/>
          </a:xfrm>
          <a:solidFill>
            <a:srgbClr val="FF99FF"/>
          </a:solidFill>
        </p:grpSpPr>
        <p:sp>
          <p:nvSpPr>
            <p:cNvPr id="276" name="Oval 275"/>
            <p:cNvSpPr/>
            <p:nvPr/>
          </p:nvSpPr>
          <p:spPr>
            <a:xfrm>
              <a:off x="5419224" y="5259982"/>
              <a:ext cx="165464"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7" name="Straight Connector 276"/>
            <p:cNvCxnSpPr/>
            <p:nvPr/>
          </p:nvCxnSpPr>
          <p:spPr>
            <a:xfrm flipH="1">
              <a:off x="5382493" y="5408023"/>
              <a:ext cx="90843"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2" name="Group 301" descr="&quot; &quot;"/>
          <p:cNvGrpSpPr/>
          <p:nvPr/>
        </p:nvGrpSpPr>
        <p:grpSpPr>
          <a:xfrm>
            <a:off x="2661738" y="6510374"/>
            <a:ext cx="136397" cy="240660"/>
            <a:chOff x="5382493" y="5259978"/>
            <a:chExt cx="202195" cy="356753"/>
          </a:xfrm>
        </p:grpSpPr>
        <p:sp>
          <p:nvSpPr>
            <p:cNvPr id="303" name="Oval 302"/>
            <p:cNvSpPr/>
            <p:nvPr/>
          </p:nvSpPr>
          <p:spPr>
            <a:xfrm>
              <a:off x="5419224" y="5259978"/>
              <a:ext cx="165464"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4" name="Straight Connector 303"/>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7" name="Group 366" descr="&quot; &quot;"/>
          <p:cNvGrpSpPr/>
          <p:nvPr/>
        </p:nvGrpSpPr>
        <p:grpSpPr>
          <a:xfrm>
            <a:off x="3623946" y="6510372"/>
            <a:ext cx="136397" cy="234681"/>
            <a:chOff x="5382493" y="5259982"/>
            <a:chExt cx="202195" cy="347890"/>
          </a:xfrm>
        </p:grpSpPr>
        <p:sp>
          <p:nvSpPr>
            <p:cNvPr id="368" name="Oval 367"/>
            <p:cNvSpPr/>
            <p:nvPr/>
          </p:nvSpPr>
          <p:spPr>
            <a:xfrm>
              <a:off x="5419224" y="5259982"/>
              <a:ext cx="165464"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9" name="Straight Connector 368"/>
            <p:cNvCxnSpPr/>
            <p:nvPr/>
          </p:nvCxnSpPr>
          <p:spPr>
            <a:xfrm flipH="1">
              <a:off x="5382493" y="5408023"/>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0" name="Group 369" descr="&quot; &quot;"/>
          <p:cNvGrpSpPr/>
          <p:nvPr/>
        </p:nvGrpSpPr>
        <p:grpSpPr>
          <a:xfrm>
            <a:off x="3585080" y="6203245"/>
            <a:ext cx="241837" cy="197555"/>
            <a:chOff x="5140062" y="5642836"/>
            <a:chExt cx="241837" cy="197555"/>
          </a:xfrm>
        </p:grpSpPr>
        <p:sp>
          <p:nvSpPr>
            <p:cNvPr id="371"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2" name="Straight Connector 371"/>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49" name="Group 548" descr="&quot; &quot;"/>
          <p:cNvGrpSpPr/>
          <p:nvPr/>
        </p:nvGrpSpPr>
        <p:grpSpPr>
          <a:xfrm>
            <a:off x="6149637" y="6510372"/>
            <a:ext cx="136397" cy="234681"/>
            <a:chOff x="5382493" y="5259982"/>
            <a:chExt cx="202195" cy="347890"/>
          </a:xfrm>
        </p:grpSpPr>
        <p:sp>
          <p:nvSpPr>
            <p:cNvPr id="550" name="Oval 549"/>
            <p:cNvSpPr/>
            <p:nvPr/>
          </p:nvSpPr>
          <p:spPr>
            <a:xfrm>
              <a:off x="5419224" y="5259982"/>
              <a:ext cx="165464"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51" name="Straight Connector 550"/>
            <p:cNvCxnSpPr/>
            <p:nvPr/>
          </p:nvCxnSpPr>
          <p:spPr>
            <a:xfrm flipH="1">
              <a:off x="5382493" y="5408023"/>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36" name="Group 635" descr="&quot; &quot;"/>
          <p:cNvGrpSpPr/>
          <p:nvPr/>
        </p:nvGrpSpPr>
        <p:grpSpPr>
          <a:xfrm>
            <a:off x="6117202" y="6203245"/>
            <a:ext cx="241837" cy="197555"/>
            <a:chOff x="4270102" y="5650356"/>
            <a:chExt cx="241837" cy="197555"/>
          </a:xfrm>
        </p:grpSpPr>
        <p:sp>
          <p:nvSpPr>
            <p:cNvPr id="63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8" name="Straight Connector 63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85" name="Group 584" descr="&quot; &quot;"/>
          <p:cNvGrpSpPr/>
          <p:nvPr/>
        </p:nvGrpSpPr>
        <p:grpSpPr>
          <a:xfrm>
            <a:off x="6982378" y="6203245"/>
            <a:ext cx="241837" cy="197555"/>
            <a:chOff x="4117702" y="5497956"/>
            <a:chExt cx="241837" cy="197555"/>
          </a:xfrm>
        </p:grpSpPr>
        <p:sp>
          <p:nvSpPr>
            <p:cNvPr id="586"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87" name="Straight Connector 586"/>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74" name="Group 673" descr="&quot; &quot;"/>
          <p:cNvGrpSpPr/>
          <p:nvPr/>
        </p:nvGrpSpPr>
        <p:grpSpPr>
          <a:xfrm>
            <a:off x="5273131" y="6203245"/>
            <a:ext cx="241837" cy="197555"/>
            <a:chOff x="4422502" y="5802756"/>
            <a:chExt cx="241837" cy="197555"/>
          </a:xfrm>
        </p:grpSpPr>
        <p:sp>
          <p:nvSpPr>
            <p:cNvPr id="67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76" name="Straight Connector 67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92" name="Group 691" descr="&quot; &quot;"/>
          <p:cNvGrpSpPr/>
          <p:nvPr/>
        </p:nvGrpSpPr>
        <p:grpSpPr>
          <a:xfrm>
            <a:off x="5288358" y="6516348"/>
            <a:ext cx="136397" cy="234681"/>
            <a:chOff x="5382493" y="5259982"/>
            <a:chExt cx="202195" cy="347890"/>
          </a:xfrm>
        </p:grpSpPr>
        <p:sp>
          <p:nvSpPr>
            <p:cNvPr id="693" name="Oval 692"/>
            <p:cNvSpPr/>
            <p:nvPr/>
          </p:nvSpPr>
          <p:spPr>
            <a:xfrm>
              <a:off x="5419224" y="5259982"/>
              <a:ext cx="165464"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94" name="Straight Connector 693"/>
            <p:cNvCxnSpPr/>
            <p:nvPr/>
          </p:nvCxnSpPr>
          <p:spPr>
            <a:xfrm flipH="1">
              <a:off x="5382493" y="5408023"/>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4953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86967" y="265372"/>
            <a:ext cx="7551477" cy="400110"/>
          </a:xfrm>
          <a:prstGeom prst="rect">
            <a:avLst/>
          </a:prstGeom>
          <a:noFill/>
        </p:spPr>
        <p:txBody>
          <a:bodyPr wrap="square" rtlCol="0">
            <a:spAutoFit/>
          </a:bodyPr>
          <a:lstStyle/>
          <a:p>
            <a:pPr algn="ctr"/>
            <a:r>
              <a:rPr lang="en-US" sz="2000" b="1" dirty="0"/>
              <a:t>State Participation in </a:t>
            </a:r>
            <a:r>
              <a:rPr lang="en-US" sz="2000" b="1" dirty="0" err="1"/>
              <a:t>DaSy</a:t>
            </a:r>
            <a:r>
              <a:rPr lang="en-US" sz="2000" b="1" dirty="0"/>
              <a:t> Cross-State Learning Opportunities: Part </a:t>
            </a:r>
            <a:r>
              <a:rPr lang="en-US" sz="2000" b="1" dirty="0" smtClean="0"/>
              <a:t>C</a:t>
            </a:r>
            <a:endParaRPr lang="en-US" sz="2000" b="1" dirty="0">
              <a:solidFill>
                <a:prstClr val="black"/>
              </a:solidFill>
              <a:latin typeface="Century Gothic" panose="020B0502020202020204" pitchFamily="34" charset="0"/>
            </a:endParaRPr>
          </a:p>
        </p:txBody>
      </p:sp>
      <p:grpSp>
        <p:nvGrpSpPr>
          <p:cNvPr id="3" name="Group 2" descr="This is a map of the United States indicating which states are participating in Part C Cross State learning opportunities. States are marked with flags of different colors to denote which Part C cross-state learning opportunity they are participating in.  Some states have multiple flags if they are participating in multiple Part C cross-state learning opportunities. "/>
          <p:cNvGrpSpPr/>
          <p:nvPr/>
        </p:nvGrpSpPr>
        <p:grpSpPr>
          <a:xfrm>
            <a:off x="1314753" y="583074"/>
            <a:ext cx="7833548" cy="4674727"/>
            <a:chOff x="1314753" y="656410"/>
            <a:chExt cx="7833548" cy="4601390"/>
          </a:xfrm>
        </p:grpSpPr>
        <p:pic>
          <p:nvPicPr>
            <p:cNvPr id="14" name="Picture 13" descr="&quot; &quot; "/>
            <p:cNvPicPr>
              <a:picLocks noChangeAspect="1"/>
            </p:cNvPicPr>
            <p:nvPr/>
          </p:nvPicPr>
          <p:blipFill>
            <a:blip r:embed="rId4"/>
            <a:stretch>
              <a:fillRect/>
            </a:stretch>
          </p:blipFill>
          <p:spPr>
            <a:xfrm>
              <a:off x="7072054" y="951677"/>
              <a:ext cx="300971" cy="494696"/>
            </a:xfrm>
            <a:prstGeom prst="rect">
              <a:avLst/>
            </a:prstGeom>
          </p:spPr>
        </p:pic>
        <p:cxnSp>
          <p:nvCxnSpPr>
            <p:cNvPr id="531" name="Straight Connector 530"/>
            <p:cNvCxnSpPr/>
            <p:nvPr/>
          </p:nvCxnSpPr>
          <p:spPr>
            <a:xfrm flipH="1" flipV="1">
              <a:off x="7716169" y="1197678"/>
              <a:ext cx="261892" cy="268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0" name="Picture 329" descr="&quot; &quot;"/>
            <p:cNvPicPr>
              <a:picLocks noChangeAspect="1"/>
            </p:cNvPicPr>
            <p:nvPr/>
          </p:nvPicPr>
          <p:blipFill>
            <a:blip r:embed="rId5">
              <a:duotone>
                <a:schemeClr val="accent3">
                  <a:shade val="45000"/>
                  <a:satMod val="135000"/>
                </a:schemeClr>
                <a:prstClr val="white"/>
              </a:duotone>
            </a:blip>
            <a:stretch>
              <a:fillRect/>
            </a:stretch>
          </p:blipFill>
          <p:spPr>
            <a:xfrm>
              <a:off x="8483370" y="1911585"/>
              <a:ext cx="484712" cy="402406"/>
            </a:xfrm>
            <a:prstGeom prst="rect">
              <a:avLst/>
            </a:prstGeom>
          </p:spPr>
        </p:pic>
        <p:sp>
          <p:nvSpPr>
            <p:cNvPr id="332" name="TextBox 331"/>
            <p:cNvSpPr txBox="1"/>
            <p:nvPr/>
          </p:nvSpPr>
          <p:spPr>
            <a:xfrm>
              <a:off x="8628680" y="2095879"/>
              <a:ext cx="519621" cy="261610"/>
            </a:xfrm>
            <a:prstGeom prst="rect">
              <a:avLst/>
            </a:prstGeom>
            <a:noFill/>
          </p:spPr>
          <p:txBody>
            <a:bodyPr wrap="square" rtlCol="0">
              <a:spAutoFit/>
            </a:bodyPr>
            <a:lstStyle/>
            <a:p>
              <a:r>
                <a:rPr lang="en-US" sz="1100" dirty="0" smtClean="0"/>
                <a:t>CT</a:t>
              </a:r>
              <a:endParaRPr lang="en-US" sz="1100" dirty="0"/>
            </a:p>
          </p:txBody>
        </p:sp>
        <p:grpSp>
          <p:nvGrpSpPr>
            <p:cNvPr id="132" name="Group 131"/>
            <p:cNvGrpSpPr/>
            <p:nvPr/>
          </p:nvGrpSpPr>
          <p:grpSpPr>
            <a:xfrm>
              <a:off x="4290312" y="2201074"/>
              <a:ext cx="241837" cy="197555"/>
              <a:chOff x="4574902" y="5955156"/>
              <a:chExt cx="241837" cy="197555"/>
            </a:xfrm>
          </p:grpSpPr>
          <p:sp>
            <p:nvSpPr>
              <p:cNvPr id="133"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4" name="Straight Connector 133"/>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82991" y="3397232"/>
              <a:ext cx="235691" cy="184622"/>
              <a:chOff x="4432006" y="5565214"/>
              <a:chExt cx="235691" cy="184622"/>
            </a:xfrm>
          </p:grpSpPr>
          <p:sp>
            <p:nvSpPr>
              <p:cNvPr id="72"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3" name="Straight Connector 72"/>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3363212" y="2629739"/>
              <a:ext cx="241837" cy="197555"/>
              <a:chOff x="4574902" y="5955156"/>
              <a:chExt cx="241837" cy="197555"/>
            </a:xfrm>
          </p:grpSpPr>
          <p:sp>
            <p:nvSpPr>
              <p:cNvPr id="100"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1" name="Straight Connector 100"/>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3566099" y="2629739"/>
              <a:ext cx="241837" cy="197555"/>
              <a:chOff x="5429101" y="5712528"/>
              <a:chExt cx="241837" cy="197555"/>
            </a:xfrm>
          </p:grpSpPr>
          <p:sp>
            <p:nvSpPr>
              <p:cNvPr id="103"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4" name="Straight Connector 103"/>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3768987" y="2629739"/>
              <a:ext cx="241837" cy="197555"/>
              <a:chOff x="5140062" y="5642836"/>
              <a:chExt cx="241837" cy="197555"/>
            </a:xfrm>
          </p:grpSpPr>
          <p:sp>
            <p:nvSpPr>
              <p:cNvPr id="10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7" name="Straight Connector 10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5055590" y="2123929"/>
              <a:ext cx="241837" cy="197555"/>
              <a:chOff x="4574902" y="5955156"/>
              <a:chExt cx="241837" cy="197555"/>
            </a:xfrm>
          </p:grpSpPr>
          <p:sp>
            <p:nvSpPr>
              <p:cNvPr id="130"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1" name="Straight Connector 130"/>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369162" y="1289522"/>
              <a:ext cx="241837" cy="197555"/>
              <a:chOff x="4574902" y="5955156"/>
              <a:chExt cx="241837" cy="197555"/>
            </a:xfrm>
          </p:grpSpPr>
          <p:sp>
            <p:nvSpPr>
              <p:cNvPr id="179"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0" name="Straight Connector 179"/>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4092254" y="1645214"/>
              <a:ext cx="241837" cy="197555"/>
              <a:chOff x="4574902" y="5955156"/>
              <a:chExt cx="241837" cy="197555"/>
            </a:xfrm>
          </p:grpSpPr>
          <p:sp>
            <p:nvSpPr>
              <p:cNvPr id="197"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8" name="Straight Connector 197"/>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5650162" y="1594225"/>
              <a:ext cx="241837" cy="197555"/>
              <a:chOff x="4574902" y="5955156"/>
              <a:chExt cx="241837" cy="197555"/>
            </a:xfrm>
          </p:grpSpPr>
          <p:sp>
            <p:nvSpPr>
              <p:cNvPr id="203"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4" name="Straight Connector 203"/>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3329123" y="1894992"/>
              <a:ext cx="241837" cy="197555"/>
              <a:chOff x="4574902" y="5955156"/>
              <a:chExt cx="241837" cy="197555"/>
            </a:xfrm>
          </p:grpSpPr>
          <p:sp>
            <p:nvSpPr>
              <p:cNvPr id="206"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7" name="Straight Connector 206"/>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a:off x="4035758" y="4970954"/>
              <a:ext cx="241837" cy="197555"/>
              <a:chOff x="5140062" y="5642836"/>
              <a:chExt cx="241837" cy="197555"/>
            </a:xfrm>
          </p:grpSpPr>
          <p:sp>
            <p:nvSpPr>
              <p:cNvPr id="224"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5" name="Straight Connector 224"/>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5284350" y="2232020"/>
              <a:ext cx="235691" cy="184622"/>
              <a:chOff x="4432006" y="5565214"/>
              <a:chExt cx="235691" cy="184622"/>
            </a:xfrm>
          </p:grpSpPr>
          <p:sp>
            <p:nvSpPr>
              <p:cNvPr id="230"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1" name="Straight Connector 230"/>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2443985" y="1576979"/>
              <a:ext cx="241837" cy="197555"/>
              <a:chOff x="4827954" y="5556907"/>
              <a:chExt cx="241837" cy="197555"/>
            </a:xfrm>
          </p:grpSpPr>
          <p:sp>
            <p:nvSpPr>
              <p:cNvPr id="233"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4" name="Straight Connector 233"/>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a:off x="5803543" y="2387238"/>
              <a:ext cx="241837" cy="197555"/>
              <a:chOff x="4827954" y="5556907"/>
              <a:chExt cx="241837" cy="197555"/>
            </a:xfrm>
          </p:grpSpPr>
          <p:sp>
            <p:nvSpPr>
              <p:cNvPr id="236"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7" name="Straight Connector 236"/>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a:off x="6620664" y="2832309"/>
              <a:ext cx="241837" cy="197555"/>
              <a:chOff x="5140062" y="5642836"/>
              <a:chExt cx="241837" cy="197555"/>
            </a:xfrm>
          </p:grpSpPr>
          <p:sp>
            <p:nvSpPr>
              <p:cNvPr id="251"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2" name="Straight Connector 251"/>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a:off x="5429660" y="3958293"/>
              <a:ext cx="235691" cy="184622"/>
              <a:chOff x="4432006" y="5565214"/>
              <a:chExt cx="235691" cy="184622"/>
            </a:xfrm>
          </p:grpSpPr>
          <p:sp>
            <p:nvSpPr>
              <p:cNvPr id="258"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9" name="Straight Connector 258"/>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8084488" y="1723101"/>
              <a:ext cx="241837" cy="197555"/>
              <a:chOff x="5429101" y="5712528"/>
              <a:chExt cx="241837" cy="197555"/>
            </a:xfrm>
          </p:grpSpPr>
          <p:sp>
            <p:nvSpPr>
              <p:cNvPr id="261"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2" name="Straight Connector 261"/>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a:off x="8261767" y="1712024"/>
              <a:ext cx="241837" cy="197555"/>
              <a:chOff x="4117702" y="5497956"/>
              <a:chExt cx="241837" cy="197555"/>
            </a:xfrm>
          </p:grpSpPr>
          <p:sp>
            <p:nvSpPr>
              <p:cNvPr id="264"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5" name="Straight Connector 264"/>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8134669" y="1135066"/>
              <a:ext cx="241837" cy="197555"/>
              <a:chOff x="5429101" y="5712528"/>
              <a:chExt cx="241837" cy="197555"/>
            </a:xfrm>
          </p:grpSpPr>
          <p:sp>
            <p:nvSpPr>
              <p:cNvPr id="26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8" name="Straight Connector 26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5857063" y="3542816"/>
              <a:ext cx="241837" cy="197555"/>
              <a:chOff x="4117702" y="5497956"/>
              <a:chExt cx="241837" cy="197555"/>
            </a:xfrm>
          </p:grpSpPr>
          <p:sp>
            <p:nvSpPr>
              <p:cNvPr id="288"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9" name="Straight Connector 288"/>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3192397" y="1232888"/>
              <a:ext cx="241837" cy="197555"/>
              <a:chOff x="4827954" y="5556907"/>
              <a:chExt cx="241837" cy="197555"/>
            </a:xfrm>
          </p:grpSpPr>
          <p:sp>
            <p:nvSpPr>
              <p:cNvPr id="291"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2" name="Straight Connector 291"/>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5" name="Group 304"/>
            <p:cNvGrpSpPr/>
            <p:nvPr/>
          </p:nvGrpSpPr>
          <p:grpSpPr>
            <a:xfrm>
              <a:off x="4125060" y="1289522"/>
              <a:ext cx="241837" cy="197555"/>
              <a:chOff x="5429101" y="5712528"/>
              <a:chExt cx="241837" cy="197555"/>
            </a:xfrm>
          </p:grpSpPr>
          <p:sp>
            <p:nvSpPr>
              <p:cNvPr id="30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7" name="Straight Connector 30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4637150" y="2201074"/>
              <a:ext cx="241837" cy="197555"/>
              <a:chOff x="5429101" y="5712528"/>
              <a:chExt cx="241837" cy="197555"/>
            </a:xfrm>
          </p:grpSpPr>
          <p:sp>
            <p:nvSpPr>
              <p:cNvPr id="310"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1" name="Straight Connector 310"/>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3" name="Group 332"/>
            <p:cNvGrpSpPr/>
            <p:nvPr/>
          </p:nvGrpSpPr>
          <p:grpSpPr>
            <a:xfrm>
              <a:off x="3226791" y="3424924"/>
              <a:ext cx="241837" cy="197555"/>
              <a:chOff x="5140062" y="5642836"/>
              <a:chExt cx="241837" cy="197555"/>
            </a:xfrm>
          </p:grpSpPr>
          <p:sp>
            <p:nvSpPr>
              <p:cNvPr id="334"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5" name="Straight Connector 334"/>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2" name="Group 341"/>
            <p:cNvGrpSpPr/>
            <p:nvPr/>
          </p:nvGrpSpPr>
          <p:grpSpPr>
            <a:xfrm rot="21302534">
              <a:off x="7534092" y="1758780"/>
              <a:ext cx="235691" cy="184622"/>
              <a:chOff x="4432006" y="5565214"/>
              <a:chExt cx="235691" cy="184622"/>
            </a:xfrm>
          </p:grpSpPr>
          <p:sp>
            <p:nvSpPr>
              <p:cNvPr id="343"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4" name="Straight Connector 343"/>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5" name="Group 344"/>
            <p:cNvGrpSpPr/>
            <p:nvPr/>
          </p:nvGrpSpPr>
          <p:grpSpPr>
            <a:xfrm>
              <a:off x="1653554" y="1355100"/>
              <a:ext cx="241837" cy="197555"/>
              <a:chOff x="5140062" y="5642836"/>
              <a:chExt cx="241837" cy="197555"/>
            </a:xfrm>
          </p:grpSpPr>
          <p:sp>
            <p:nvSpPr>
              <p:cNvPr id="34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7" name="Straight Connector 34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9" name="Group 348"/>
            <p:cNvGrpSpPr/>
            <p:nvPr/>
          </p:nvGrpSpPr>
          <p:grpSpPr>
            <a:xfrm>
              <a:off x="7481890" y="2180672"/>
              <a:ext cx="241837" cy="197555"/>
              <a:chOff x="5429101" y="5712528"/>
              <a:chExt cx="241837" cy="197555"/>
            </a:xfrm>
          </p:grpSpPr>
          <p:sp>
            <p:nvSpPr>
              <p:cNvPr id="350"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1" name="Straight Connector 350"/>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5" name="Group 354"/>
            <p:cNvGrpSpPr/>
            <p:nvPr/>
          </p:nvGrpSpPr>
          <p:grpSpPr>
            <a:xfrm>
              <a:off x="4394989" y="4014842"/>
              <a:ext cx="241837" cy="197555"/>
              <a:chOff x="5429101" y="5712528"/>
              <a:chExt cx="241837" cy="197555"/>
            </a:xfrm>
          </p:grpSpPr>
          <p:sp>
            <p:nvSpPr>
              <p:cNvPr id="35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7" name="Straight Connector 35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8" name="Group 357"/>
            <p:cNvGrpSpPr/>
            <p:nvPr/>
          </p:nvGrpSpPr>
          <p:grpSpPr>
            <a:xfrm>
              <a:off x="4093307" y="4027775"/>
              <a:ext cx="235691" cy="184622"/>
              <a:chOff x="4432006" y="5565214"/>
              <a:chExt cx="235691" cy="184622"/>
            </a:xfrm>
          </p:grpSpPr>
          <p:sp>
            <p:nvSpPr>
              <p:cNvPr id="359"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0" name="Straight Connector 359"/>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4" name="Group 363"/>
            <p:cNvGrpSpPr/>
            <p:nvPr/>
          </p:nvGrpSpPr>
          <p:grpSpPr>
            <a:xfrm>
              <a:off x="7473316" y="2801874"/>
              <a:ext cx="241837" cy="197555"/>
              <a:chOff x="5429101" y="5712528"/>
              <a:chExt cx="241837" cy="197555"/>
            </a:xfrm>
          </p:grpSpPr>
          <p:sp>
            <p:nvSpPr>
              <p:cNvPr id="365"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6" name="Straight Connector 365"/>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5" name="Group 384"/>
            <p:cNvGrpSpPr/>
            <p:nvPr/>
          </p:nvGrpSpPr>
          <p:grpSpPr>
            <a:xfrm>
              <a:off x="2265172" y="911528"/>
              <a:ext cx="241837" cy="197555"/>
              <a:chOff x="5140062" y="5642836"/>
              <a:chExt cx="241837" cy="197555"/>
            </a:xfrm>
          </p:grpSpPr>
          <p:sp>
            <p:nvSpPr>
              <p:cNvPr id="38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7" name="Straight Connector 38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8" name="Group 387"/>
            <p:cNvGrpSpPr/>
            <p:nvPr/>
          </p:nvGrpSpPr>
          <p:grpSpPr>
            <a:xfrm>
              <a:off x="2020350" y="829576"/>
              <a:ext cx="241837" cy="197555"/>
              <a:chOff x="4827954" y="5556907"/>
              <a:chExt cx="241837" cy="197555"/>
            </a:xfrm>
          </p:grpSpPr>
          <p:sp>
            <p:nvSpPr>
              <p:cNvPr id="389"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0" name="Straight Connector 389"/>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1" name="Group 390"/>
            <p:cNvGrpSpPr/>
            <p:nvPr/>
          </p:nvGrpSpPr>
          <p:grpSpPr>
            <a:xfrm>
              <a:off x="5435085" y="1503186"/>
              <a:ext cx="241837" cy="197555"/>
              <a:chOff x="5429101" y="5712528"/>
              <a:chExt cx="241837" cy="197555"/>
            </a:xfrm>
          </p:grpSpPr>
          <p:sp>
            <p:nvSpPr>
              <p:cNvPr id="392"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3" name="Straight Connector 392"/>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4" name="Group 393"/>
            <p:cNvGrpSpPr/>
            <p:nvPr/>
          </p:nvGrpSpPr>
          <p:grpSpPr>
            <a:xfrm>
              <a:off x="5670662" y="1810759"/>
              <a:ext cx="241837" cy="197555"/>
              <a:chOff x="5140062" y="5642836"/>
              <a:chExt cx="241837" cy="197555"/>
            </a:xfrm>
          </p:grpSpPr>
          <p:sp>
            <p:nvSpPr>
              <p:cNvPr id="395"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6" name="Straight Connector 395"/>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846811" y="4481370"/>
              <a:ext cx="1147056" cy="776430"/>
              <a:chOff x="8178766" y="3637389"/>
              <a:chExt cx="3076807" cy="1881048"/>
            </a:xfrm>
          </p:grpSpPr>
          <p:pic>
            <p:nvPicPr>
              <p:cNvPr id="5" name="Picture 4" descr="&quot; &quot;"/>
              <p:cNvPicPr>
                <a:picLocks noChangeAspect="1"/>
              </p:cNvPicPr>
              <p:nvPr/>
            </p:nvPicPr>
            <p:blipFill>
              <a:blip r:embed="rId6">
                <a:duotone>
                  <a:schemeClr val="accent3">
                    <a:shade val="45000"/>
                    <a:satMod val="135000"/>
                  </a:schemeClr>
                  <a:prstClr val="white"/>
                </a:duotone>
              </a:blip>
              <a:stretch>
                <a:fillRect/>
              </a:stretch>
            </p:blipFill>
            <p:spPr>
              <a:xfrm>
                <a:off x="8178766" y="3637389"/>
                <a:ext cx="3076807" cy="1881048"/>
              </a:xfrm>
              <a:prstGeom prst="rect">
                <a:avLst/>
              </a:prstGeom>
            </p:spPr>
          </p:pic>
          <p:sp>
            <p:nvSpPr>
              <p:cNvPr id="6" name="Rectangle 5"/>
              <p:cNvSpPr/>
              <p:nvPr/>
            </p:nvSpPr>
            <p:spPr>
              <a:xfrm>
                <a:off x="10101943" y="3902550"/>
                <a:ext cx="1043257" cy="24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0" name="Rectangle 399"/>
              <p:cNvSpPr/>
              <p:nvPr/>
            </p:nvSpPr>
            <p:spPr>
              <a:xfrm>
                <a:off x="10101943" y="4522429"/>
                <a:ext cx="595183" cy="20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1" name="Rectangle 400"/>
              <p:cNvSpPr/>
              <p:nvPr/>
            </p:nvSpPr>
            <p:spPr>
              <a:xfrm>
                <a:off x="10498725" y="4441927"/>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Rectangle 401"/>
              <p:cNvSpPr/>
              <p:nvPr/>
            </p:nvSpPr>
            <p:spPr>
              <a:xfrm>
                <a:off x="10713490" y="4087876"/>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3" name="Rectangle 402"/>
              <p:cNvSpPr/>
              <p:nvPr/>
            </p:nvSpPr>
            <p:spPr>
              <a:xfrm>
                <a:off x="10445608" y="4083183"/>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8" name="Group 137"/>
            <p:cNvGrpSpPr/>
            <p:nvPr/>
          </p:nvGrpSpPr>
          <p:grpSpPr>
            <a:xfrm>
              <a:off x="8276456" y="4453057"/>
              <a:ext cx="241837" cy="197555"/>
              <a:chOff x="5140062" y="5642836"/>
              <a:chExt cx="241837" cy="197555"/>
            </a:xfrm>
          </p:grpSpPr>
          <p:sp>
            <p:nvSpPr>
              <p:cNvPr id="139"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0" name="Straight Connector 139"/>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00" name="TextBox 199"/>
            <p:cNvSpPr txBox="1"/>
            <p:nvPr/>
          </p:nvSpPr>
          <p:spPr>
            <a:xfrm>
              <a:off x="8235791" y="4808277"/>
              <a:ext cx="677602" cy="430887"/>
            </a:xfrm>
            <a:prstGeom prst="rect">
              <a:avLst/>
            </a:prstGeom>
            <a:noFill/>
          </p:spPr>
          <p:txBody>
            <a:bodyPr wrap="square" rtlCol="0">
              <a:spAutoFit/>
            </a:bodyPr>
            <a:lstStyle/>
            <a:p>
              <a:r>
                <a:rPr lang="en-US" sz="1100" dirty="0" smtClean="0"/>
                <a:t>Virgin Islands</a:t>
              </a:r>
              <a:endParaRPr lang="en-US" sz="1100" dirty="0"/>
            </a:p>
          </p:txBody>
        </p:sp>
        <p:sp>
          <p:nvSpPr>
            <p:cNvPr id="201" name="TextBox 200"/>
            <p:cNvSpPr txBox="1"/>
            <p:nvPr/>
          </p:nvSpPr>
          <p:spPr>
            <a:xfrm>
              <a:off x="3395316" y="4938780"/>
              <a:ext cx="677602" cy="261610"/>
            </a:xfrm>
            <a:prstGeom prst="rect">
              <a:avLst/>
            </a:prstGeom>
            <a:noFill/>
          </p:spPr>
          <p:txBody>
            <a:bodyPr wrap="square" rtlCol="0">
              <a:spAutoFit/>
            </a:bodyPr>
            <a:lstStyle/>
            <a:p>
              <a:r>
                <a:rPr lang="en-US" sz="1100" dirty="0" smtClean="0"/>
                <a:t>Hawaii</a:t>
              </a:r>
              <a:endParaRPr lang="en-US" sz="1100" dirty="0"/>
            </a:p>
          </p:txBody>
        </p:sp>
        <p:sp>
          <p:nvSpPr>
            <p:cNvPr id="217" name="TextBox 216"/>
            <p:cNvSpPr txBox="1"/>
            <p:nvPr/>
          </p:nvSpPr>
          <p:spPr>
            <a:xfrm>
              <a:off x="1314753" y="4782509"/>
              <a:ext cx="677602" cy="261610"/>
            </a:xfrm>
            <a:prstGeom prst="rect">
              <a:avLst/>
            </a:prstGeom>
            <a:noFill/>
          </p:spPr>
          <p:txBody>
            <a:bodyPr wrap="square" rtlCol="0">
              <a:spAutoFit/>
            </a:bodyPr>
            <a:lstStyle/>
            <a:p>
              <a:r>
                <a:rPr lang="en-US" sz="1100" dirty="0" smtClean="0"/>
                <a:t>Alaska</a:t>
              </a:r>
              <a:endParaRPr lang="en-US" sz="1100" dirty="0"/>
            </a:p>
          </p:txBody>
        </p:sp>
        <p:pic>
          <p:nvPicPr>
            <p:cNvPr id="218" name="Picture 217" descr="&quot; &quot;"/>
            <p:cNvPicPr>
              <a:picLocks noChangeAspect="1"/>
            </p:cNvPicPr>
            <p:nvPr/>
          </p:nvPicPr>
          <p:blipFill>
            <a:blip r:embed="rId7">
              <a:duotone>
                <a:schemeClr val="accent3">
                  <a:shade val="45000"/>
                  <a:satMod val="135000"/>
                </a:schemeClr>
                <a:prstClr val="white"/>
              </a:duotone>
            </a:blip>
            <a:stretch>
              <a:fillRect/>
            </a:stretch>
          </p:blipFill>
          <p:spPr>
            <a:xfrm>
              <a:off x="8165908" y="2339950"/>
              <a:ext cx="444281" cy="1130300"/>
            </a:xfrm>
            <a:prstGeom prst="rect">
              <a:avLst/>
            </a:prstGeom>
          </p:spPr>
        </p:pic>
        <p:cxnSp>
          <p:nvCxnSpPr>
            <p:cNvPr id="219" name="Straight Connector 218"/>
            <p:cNvCxnSpPr/>
            <p:nvPr/>
          </p:nvCxnSpPr>
          <p:spPr>
            <a:xfrm>
              <a:off x="7846811" y="2131449"/>
              <a:ext cx="346730" cy="228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endCxn id="218" idx="2"/>
            </p:cNvCxnSpPr>
            <p:nvPr/>
          </p:nvCxnSpPr>
          <p:spPr>
            <a:xfrm>
              <a:off x="7891099" y="2628733"/>
              <a:ext cx="496950" cy="841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Freeform 220"/>
            <p:cNvSpPr/>
            <p:nvPr/>
          </p:nvSpPr>
          <p:spPr>
            <a:xfrm>
              <a:off x="7791608" y="2138299"/>
              <a:ext cx="209114" cy="537999"/>
            </a:xfrm>
            <a:custGeom>
              <a:avLst/>
              <a:gdLst>
                <a:gd name="connsiteX0" fmla="*/ 10011 w 209114"/>
                <a:gd name="connsiteY0" fmla="*/ 7057 h 537999"/>
                <a:gd name="connsiteX1" fmla="*/ 10011 w 209114"/>
                <a:gd name="connsiteY1" fmla="*/ 169289 h 537999"/>
                <a:gd name="connsiteX2" fmla="*/ 39507 w 209114"/>
                <a:gd name="connsiteY2" fmla="*/ 176664 h 537999"/>
                <a:gd name="connsiteX3" fmla="*/ 76378 w 209114"/>
                <a:gd name="connsiteY3" fmla="*/ 184038 h 537999"/>
                <a:gd name="connsiteX4" fmla="*/ 91127 w 209114"/>
                <a:gd name="connsiteY4" fmla="*/ 198786 h 537999"/>
                <a:gd name="connsiteX5" fmla="*/ 76378 w 209114"/>
                <a:gd name="connsiteY5" fmla="*/ 272528 h 537999"/>
                <a:gd name="connsiteX6" fmla="*/ 61630 w 209114"/>
                <a:gd name="connsiteY6" fmla="*/ 294651 h 537999"/>
                <a:gd name="connsiteX7" fmla="*/ 54256 w 209114"/>
                <a:gd name="connsiteY7" fmla="*/ 324147 h 537999"/>
                <a:gd name="connsiteX8" fmla="*/ 61630 w 209114"/>
                <a:gd name="connsiteY8" fmla="*/ 397889 h 537999"/>
                <a:gd name="connsiteX9" fmla="*/ 76378 w 209114"/>
                <a:gd name="connsiteY9" fmla="*/ 442135 h 537999"/>
                <a:gd name="connsiteX10" fmla="*/ 98501 w 209114"/>
                <a:gd name="connsiteY10" fmla="*/ 508502 h 537999"/>
                <a:gd name="connsiteX11" fmla="*/ 105875 w 209114"/>
                <a:gd name="connsiteY11" fmla="*/ 530625 h 537999"/>
                <a:gd name="connsiteX12" fmla="*/ 127998 w 209114"/>
                <a:gd name="connsiteY12" fmla="*/ 537999 h 537999"/>
                <a:gd name="connsiteX13" fmla="*/ 201740 w 209114"/>
                <a:gd name="connsiteY13" fmla="*/ 515876 h 537999"/>
                <a:gd name="connsiteX14" fmla="*/ 209114 w 209114"/>
                <a:gd name="connsiteY14" fmla="*/ 493754 h 537999"/>
                <a:gd name="connsiteX15" fmla="*/ 201740 w 209114"/>
                <a:gd name="connsiteY15" fmla="*/ 449509 h 537999"/>
                <a:gd name="connsiteX16" fmla="*/ 186991 w 209114"/>
                <a:gd name="connsiteY16" fmla="*/ 434760 h 537999"/>
                <a:gd name="connsiteX17" fmla="*/ 142746 w 209114"/>
                <a:gd name="connsiteY17" fmla="*/ 412638 h 537999"/>
                <a:gd name="connsiteX18" fmla="*/ 142746 w 209114"/>
                <a:gd name="connsiteY18" fmla="*/ 228283 h 537999"/>
                <a:gd name="connsiteX19" fmla="*/ 157494 w 209114"/>
                <a:gd name="connsiteY19" fmla="*/ 184038 h 537999"/>
                <a:gd name="connsiteX20" fmla="*/ 164869 w 209114"/>
                <a:gd name="connsiteY20" fmla="*/ 161915 h 537999"/>
                <a:gd name="connsiteX21" fmla="*/ 150120 w 209114"/>
                <a:gd name="connsiteY21" fmla="*/ 102922 h 537999"/>
                <a:gd name="connsiteX22" fmla="*/ 135372 w 209114"/>
                <a:gd name="connsiteY22" fmla="*/ 88173 h 537999"/>
                <a:gd name="connsiteX23" fmla="*/ 113249 w 209114"/>
                <a:gd name="connsiteY23" fmla="*/ 51302 h 537999"/>
                <a:gd name="connsiteX24" fmla="*/ 69004 w 209114"/>
                <a:gd name="connsiteY24" fmla="*/ 36554 h 537999"/>
                <a:gd name="connsiteX25" fmla="*/ 10011 w 209114"/>
                <a:gd name="connsiteY25" fmla="*/ 7057 h 5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114" h="537999">
                  <a:moveTo>
                    <a:pt x="10011" y="7057"/>
                  </a:moveTo>
                  <a:cubicBezTo>
                    <a:pt x="179" y="29179"/>
                    <a:pt x="-6448" y="126496"/>
                    <a:pt x="10011" y="169289"/>
                  </a:cubicBezTo>
                  <a:cubicBezTo>
                    <a:pt x="13649" y="178748"/>
                    <a:pt x="29614" y="174465"/>
                    <a:pt x="39507" y="176664"/>
                  </a:cubicBezTo>
                  <a:cubicBezTo>
                    <a:pt x="51742" y="179383"/>
                    <a:pt x="64088" y="181580"/>
                    <a:pt x="76378" y="184038"/>
                  </a:cubicBezTo>
                  <a:cubicBezTo>
                    <a:pt x="81294" y="188954"/>
                    <a:pt x="90359" y="191876"/>
                    <a:pt x="91127" y="198786"/>
                  </a:cubicBezTo>
                  <a:cubicBezTo>
                    <a:pt x="92363" y="209909"/>
                    <a:pt x="84908" y="255468"/>
                    <a:pt x="76378" y="272528"/>
                  </a:cubicBezTo>
                  <a:cubicBezTo>
                    <a:pt x="72414" y="280455"/>
                    <a:pt x="66546" y="287277"/>
                    <a:pt x="61630" y="294651"/>
                  </a:cubicBezTo>
                  <a:cubicBezTo>
                    <a:pt x="59172" y="304483"/>
                    <a:pt x="54256" y="314012"/>
                    <a:pt x="54256" y="324147"/>
                  </a:cubicBezTo>
                  <a:cubicBezTo>
                    <a:pt x="54256" y="348850"/>
                    <a:pt x="57078" y="373609"/>
                    <a:pt x="61630" y="397889"/>
                  </a:cubicBezTo>
                  <a:cubicBezTo>
                    <a:pt x="64495" y="413169"/>
                    <a:pt x="71462" y="427386"/>
                    <a:pt x="76378" y="442135"/>
                  </a:cubicBezTo>
                  <a:lnTo>
                    <a:pt x="98501" y="508502"/>
                  </a:lnTo>
                  <a:cubicBezTo>
                    <a:pt x="100959" y="515876"/>
                    <a:pt x="98501" y="528167"/>
                    <a:pt x="105875" y="530625"/>
                  </a:cubicBezTo>
                  <a:lnTo>
                    <a:pt x="127998" y="537999"/>
                  </a:lnTo>
                  <a:cubicBezTo>
                    <a:pt x="158440" y="534194"/>
                    <a:pt x="185415" y="543083"/>
                    <a:pt x="201740" y="515876"/>
                  </a:cubicBezTo>
                  <a:cubicBezTo>
                    <a:pt x="205739" y="509211"/>
                    <a:pt x="206656" y="501128"/>
                    <a:pt x="209114" y="493754"/>
                  </a:cubicBezTo>
                  <a:cubicBezTo>
                    <a:pt x="206656" y="479006"/>
                    <a:pt x="206990" y="463509"/>
                    <a:pt x="201740" y="449509"/>
                  </a:cubicBezTo>
                  <a:cubicBezTo>
                    <a:pt x="199299" y="442999"/>
                    <a:pt x="192420" y="439103"/>
                    <a:pt x="186991" y="434760"/>
                  </a:cubicBezTo>
                  <a:cubicBezTo>
                    <a:pt x="166570" y="418423"/>
                    <a:pt x="166112" y="420426"/>
                    <a:pt x="142746" y="412638"/>
                  </a:cubicBezTo>
                  <a:cubicBezTo>
                    <a:pt x="127408" y="335947"/>
                    <a:pt x="128112" y="355114"/>
                    <a:pt x="142746" y="228283"/>
                  </a:cubicBezTo>
                  <a:cubicBezTo>
                    <a:pt x="144528" y="212839"/>
                    <a:pt x="152578" y="198786"/>
                    <a:pt x="157494" y="184038"/>
                  </a:cubicBezTo>
                  <a:lnTo>
                    <a:pt x="164869" y="161915"/>
                  </a:lnTo>
                  <a:cubicBezTo>
                    <a:pt x="163283" y="153987"/>
                    <a:pt x="156922" y="114259"/>
                    <a:pt x="150120" y="102922"/>
                  </a:cubicBezTo>
                  <a:cubicBezTo>
                    <a:pt x="146543" y="96960"/>
                    <a:pt x="140288" y="93089"/>
                    <a:pt x="135372" y="88173"/>
                  </a:cubicBezTo>
                  <a:cubicBezTo>
                    <a:pt x="130326" y="73035"/>
                    <a:pt x="129445" y="59400"/>
                    <a:pt x="113249" y="51302"/>
                  </a:cubicBezTo>
                  <a:cubicBezTo>
                    <a:pt x="99344" y="44350"/>
                    <a:pt x="69004" y="36554"/>
                    <a:pt x="69004" y="36554"/>
                  </a:cubicBezTo>
                  <a:cubicBezTo>
                    <a:pt x="44837" y="20442"/>
                    <a:pt x="19843" y="-15065"/>
                    <a:pt x="10011" y="7057"/>
                  </a:cubicBezTo>
                  <a:close/>
                </a:path>
              </a:pathLst>
            </a:cu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p:cNvGrpSpPr/>
            <p:nvPr/>
          </p:nvGrpSpPr>
          <p:grpSpPr>
            <a:xfrm>
              <a:off x="8403637" y="3151386"/>
              <a:ext cx="241837" cy="197555"/>
              <a:chOff x="4117702" y="5497956"/>
              <a:chExt cx="241837" cy="197555"/>
            </a:xfrm>
          </p:grpSpPr>
          <p:sp>
            <p:nvSpPr>
              <p:cNvPr id="227"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8" name="Straight Connector 227"/>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1300617">
              <a:off x="8410621" y="3282722"/>
              <a:ext cx="241837" cy="197555"/>
              <a:chOff x="5429101" y="5712528"/>
              <a:chExt cx="241837" cy="197555"/>
            </a:xfrm>
          </p:grpSpPr>
          <p:sp>
            <p:nvSpPr>
              <p:cNvPr id="248"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9" name="Straight Connector 248"/>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676358" flipH="1">
              <a:off x="8158834" y="3154625"/>
              <a:ext cx="241837" cy="197555"/>
              <a:chOff x="5140062" y="5642836"/>
              <a:chExt cx="241837" cy="197555"/>
            </a:xfrm>
          </p:grpSpPr>
          <p:sp>
            <p:nvSpPr>
              <p:cNvPr id="254"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5" name="Straight Connector 254"/>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flipH="1">
              <a:off x="8134669" y="2641389"/>
              <a:ext cx="241837" cy="197555"/>
              <a:chOff x="5429101" y="5712528"/>
              <a:chExt cx="241837" cy="197555"/>
            </a:xfrm>
          </p:grpSpPr>
          <p:sp>
            <p:nvSpPr>
              <p:cNvPr id="275"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6" name="Straight Connector 275"/>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rot="631325" flipH="1">
              <a:off x="8121613" y="2476120"/>
              <a:ext cx="241837" cy="197555"/>
              <a:chOff x="5140062" y="5642836"/>
              <a:chExt cx="241837" cy="197555"/>
            </a:xfrm>
          </p:grpSpPr>
          <p:sp>
            <p:nvSpPr>
              <p:cNvPr id="278"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9" name="Straight Connector 278"/>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rot="19652858">
              <a:off x="8294158" y="2369971"/>
              <a:ext cx="241837" cy="197555"/>
              <a:chOff x="4574902" y="5955156"/>
              <a:chExt cx="241837" cy="197555"/>
            </a:xfrm>
          </p:grpSpPr>
          <p:sp>
            <p:nvSpPr>
              <p:cNvPr id="285"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6" name="Straight Connector 285"/>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rot="20630900">
              <a:off x="8391574" y="2504556"/>
              <a:ext cx="241837" cy="197555"/>
              <a:chOff x="5429101" y="5712528"/>
              <a:chExt cx="241837" cy="197555"/>
            </a:xfrm>
          </p:grpSpPr>
          <p:sp>
            <p:nvSpPr>
              <p:cNvPr id="294"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5" name="Straight Connector 294"/>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302" name="TextBox 301"/>
            <p:cNvSpPr txBox="1"/>
            <p:nvPr/>
          </p:nvSpPr>
          <p:spPr>
            <a:xfrm>
              <a:off x="8298662" y="3411341"/>
              <a:ext cx="519621" cy="261610"/>
            </a:xfrm>
            <a:prstGeom prst="rect">
              <a:avLst/>
            </a:prstGeom>
            <a:noFill/>
          </p:spPr>
          <p:txBody>
            <a:bodyPr wrap="square" rtlCol="0">
              <a:spAutoFit/>
            </a:bodyPr>
            <a:lstStyle/>
            <a:p>
              <a:r>
                <a:rPr lang="en-US" sz="1100" dirty="0" smtClean="0"/>
                <a:t>DE</a:t>
              </a:r>
              <a:endParaRPr lang="en-US" sz="1100" dirty="0"/>
            </a:p>
          </p:txBody>
        </p:sp>
        <p:sp>
          <p:nvSpPr>
            <p:cNvPr id="303" name="TextBox 302"/>
            <p:cNvSpPr txBox="1"/>
            <p:nvPr/>
          </p:nvSpPr>
          <p:spPr>
            <a:xfrm>
              <a:off x="8368869" y="2796978"/>
              <a:ext cx="519621" cy="261610"/>
            </a:xfrm>
            <a:prstGeom prst="rect">
              <a:avLst/>
            </a:prstGeom>
            <a:noFill/>
          </p:spPr>
          <p:txBody>
            <a:bodyPr wrap="square" rtlCol="0">
              <a:spAutoFit/>
            </a:bodyPr>
            <a:lstStyle/>
            <a:p>
              <a:r>
                <a:rPr lang="en-US" sz="1100" dirty="0" smtClean="0"/>
                <a:t>NJ</a:t>
              </a:r>
              <a:endParaRPr lang="en-US" sz="1100" dirty="0"/>
            </a:p>
          </p:txBody>
        </p:sp>
        <p:grpSp>
          <p:nvGrpSpPr>
            <p:cNvPr id="304" name="Group 303"/>
            <p:cNvGrpSpPr/>
            <p:nvPr/>
          </p:nvGrpSpPr>
          <p:grpSpPr>
            <a:xfrm rot="20297182" flipH="1">
              <a:off x="8316341" y="2061948"/>
              <a:ext cx="235691" cy="184622"/>
              <a:chOff x="4432006" y="5565214"/>
              <a:chExt cx="235691" cy="184622"/>
            </a:xfrm>
          </p:grpSpPr>
          <p:sp>
            <p:nvSpPr>
              <p:cNvPr id="308"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2" name="Straight Connector 311"/>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14" name="Group 313"/>
            <p:cNvGrpSpPr/>
            <p:nvPr/>
          </p:nvGrpSpPr>
          <p:grpSpPr>
            <a:xfrm flipH="1">
              <a:off x="8424830" y="1949610"/>
              <a:ext cx="219941" cy="197555"/>
              <a:chOff x="4574902" y="5955156"/>
              <a:chExt cx="241837" cy="197555"/>
            </a:xfrm>
          </p:grpSpPr>
          <p:sp>
            <p:nvSpPr>
              <p:cNvPr id="315"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6" name="Straight Connector 315"/>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329" name="Freeform 328"/>
            <p:cNvSpPr/>
            <p:nvPr/>
          </p:nvSpPr>
          <p:spPr>
            <a:xfrm>
              <a:off x="7919884" y="1924665"/>
              <a:ext cx="266550" cy="243348"/>
            </a:xfrm>
            <a:custGeom>
              <a:avLst/>
              <a:gdLst>
                <a:gd name="connsiteX0" fmla="*/ 265471 w 266550"/>
                <a:gd name="connsiteY0" fmla="*/ 117987 h 243348"/>
                <a:gd name="connsiteX1" fmla="*/ 250722 w 266550"/>
                <a:gd name="connsiteY1" fmla="*/ 81116 h 243348"/>
                <a:gd name="connsiteX2" fmla="*/ 235974 w 266550"/>
                <a:gd name="connsiteY2" fmla="*/ 66367 h 243348"/>
                <a:gd name="connsiteX3" fmla="*/ 221226 w 266550"/>
                <a:gd name="connsiteY3" fmla="*/ 14748 h 243348"/>
                <a:gd name="connsiteX4" fmla="*/ 206477 w 266550"/>
                <a:gd name="connsiteY4" fmla="*/ 0 h 243348"/>
                <a:gd name="connsiteX5" fmla="*/ 184355 w 266550"/>
                <a:gd name="connsiteY5" fmla="*/ 7374 h 243348"/>
                <a:gd name="connsiteX6" fmla="*/ 176981 w 266550"/>
                <a:gd name="connsiteY6" fmla="*/ 29496 h 243348"/>
                <a:gd name="connsiteX7" fmla="*/ 132735 w 266550"/>
                <a:gd name="connsiteY7" fmla="*/ 36870 h 243348"/>
                <a:gd name="connsiteX8" fmla="*/ 103239 w 266550"/>
                <a:gd name="connsiteY8" fmla="*/ 44245 h 243348"/>
                <a:gd name="connsiteX9" fmla="*/ 58993 w 266550"/>
                <a:gd name="connsiteY9" fmla="*/ 58993 h 243348"/>
                <a:gd name="connsiteX10" fmla="*/ 0 w 266550"/>
                <a:gd name="connsiteY10" fmla="*/ 73741 h 243348"/>
                <a:gd name="connsiteX11" fmla="*/ 29497 w 266550"/>
                <a:gd name="connsiteY11" fmla="*/ 191729 h 243348"/>
                <a:gd name="connsiteX12" fmla="*/ 36871 w 266550"/>
                <a:gd name="connsiteY12" fmla="*/ 213851 h 243348"/>
                <a:gd name="connsiteX13" fmla="*/ 44245 w 266550"/>
                <a:gd name="connsiteY13" fmla="*/ 235974 h 243348"/>
                <a:gd name="connsiteX14" fmla="*/ 66368 w 266550"/>
                <a:gd name="connsiteY14" fmla="*/ 243348 h 243348"/>
                <a:gd name="connsiteX15" fmla="*/ 110613 w 266550"/>
                <a:gd name="connsiteY15" fmla="*/ 235974 h 243348"/>
                <a:gd name="connsiteX16" fmla="*/ 117987 w 266550"/>
                <a:gd name="connsiteY16" fmla="*/ 206477 h 243348"/>
                <a:gd name="connsiteX17" fmla="*/ 132735 w 266550"/>
                <a:gd name="connsiteY17" fmla="*/ 184354 h 243348"/>
                <a:gd name="connsiteX18" fmla="*/ 176981 w 266550"/>
                <a:gd name="connsiteY18" fmla="*/ 169606 h 243348"/>
                <a:gd name="connsiteX19" fmla="*/ 221226 w 266550"/>
                <a:gd name="connsiteY19" fmla="*/ 154858 h 243348"/>
                <a:gd name="connsiteX20" fmla="*/ 265471 w 266550"/>
                <a:gd name="connsiteY20" fmla="*/ 117987 h 2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550" h="243348">
                  <a:moveTo>
                    <a:pt x="265471" y="117987"/>
                  </a:moveTo>
                  <a:cubicBezTo>
                    <a:pt x="270387" y="105697"/>
                    <a:pt x="257289" y="92609"/>
                    <a:pt x="250722" y="81116"/>
                  </a:cubicBezTo>
                  <a:cubicBezTo>
                    <a:pt x="247273" y="75080"/>
                    <a:pt x="239551" y="72329"/>
                    <a:pt x="235974" y="66367"/>
                  </a:cubicBezTo>
                  <a:cubicBezTo>
                    <a:pt x="225098" y="48240"/>
                    <a:pt x="230872" y="34040"/>
                    <a:pt x="221226" y="14748"/>
                  </a:cubicBezTo>
                  <a:cubicBezTo>
                    <a:pt x="218117" y="8530"/>
                    <a:pt x="211393" y="4916"/>
                    <a:pt x="206477" y="0"/>
                  </a:cubicBezTo>
                  <a:cubicBezTo>
                    <a:pt x="199103" y="2458"/>
                    <a:pt x="189851" y="1878"/>
                    <a:pt x="184355" y="7374"/>
                  </a:cubicBezTo>
                  <a:cubicBezTo>
                    <a:pt x="178859" y="12870"/>
                    <a:pt x="183730" y="25640"/>
                    <a:pt x="176981" y="29496"/>
                  </a:cubicBezTo>
                  <a:cubicBezTo>
                    <a:pt x="163999" y="36914"/>
                    <a:pt x="147397" y="33938"/>
                    <a:pt x="132735" y="36870"/>
                  </a:cubicBezTo>
                  <a:cubicBezTo>
                    <a:pt x="122797" y="38858"/>
                    <a:pt x="112946" y="41333"/>
                    <a:pt x="103239" y="44245"/>
                  </a:cubicBezTo>
                  <a:cubicBezTo>
                    <a:pt x="88348" y="48712"/>
                    <a:pt x="74238" y="55944"/>
                    <a:pt x="58993" y="58993"/>
                  </a:cubicBezTo>
                  <a:cubicBezTo>
                    <a:pt x="14500" y="67891"/>
                    <a:pt x="34013" y="62403"/>
                    <a:pt x="0" y="73741"/>
                  </a:cubicBezTo>
                  <a:cubicBezTo>
                    <a:pt x="17797" y="162730"/>
                    <a:pt x="6821" y="123701"/>
                    <a:pt x="29497" y="191729"/>
                  </a:cubicBezTo>
                  <a:lnTo>
                    <a:pt x="36871" y="213851"/>
                  </a:lnTo>
                  <a:cubicBezTo>
                    <a:pt x="39329" y="221225"/>
                    <a:pt x="36871" y="233516"/>
                    <a:pt x="44245" y="235974"/>
                  </a:cubicBezTo>
                  <a:lnTo>
                    <a:pt x="66368" y="243348"/>
                  </a:lnTo>
                  <a:cubicBezTo>
                    <a:pt x="81116" y="240890"/>
                    <a:pt x="98446" y="244665"/>
                    <a:pt x="110613" y="235974"/>
                  </a:cubicBezTo>
                  <a:cubicBezTo>
                    <a:pt x="118860" y="230083"/>
                    <a:pt x="113995" y="215793"/>
                    <a:pt x="117987" y="206477"/>
                  </a:cubicBezTo>
                  <a:cubicBezTo>
                    <a:pt x="121478" y="198331"/>
                    <a:pt x="125219" y="189051"/>
                    <a:pt x="132735" y="184354"/>
                  </a:cubicBezTo>
                  <a:cubicBezTo>
                    <a:pt x="145918" y="176114"/>
                    <a:pt x="162232" y="174522"/>
                    <a:pt x="176981" y="169606"/>
                  </a:cubicBezTo>
                  <a:lnTo>
                    <a:pt x="221226" y="154858"/>
                  </a:lnTo>
                  <a:cubicBezTo>
                    <a:pt x="246645" y="146385"/>
                    <a:pt x="260555" y="130277"/>
                    <a:pt x="265471" y="117987"/>
                  </a:cubicBezTo>
                  <a:close/>
                </a:path>
              </a:pathLst>
            </a:cu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6" name="Straight Connector 335"/>
            <p:cNvCxnSpPr>
              <a:stCxn id="329" idx="8"/>
            </p:cNvCxnSpPr>
            <p:nvPr/>
          </p:nvCxnSpPr>
          <p:spPr>
            <a:xfrm>
              <a:off x="8023123" y="1968910"/>
              <a:ext cx="537402" cy="258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4" name="Group 213"/>
            <p:cNvGrpSpPr/>
            <p:nvPr/>
          </p:nvGrpSpPr>
          <p:grpSpPr>
            <a:xfrm>
              <a:off x="5773728" y="2572979"/>
              <a:ext cx="241837" cy="197555"/>
              <a:chOff x="4422502" y="5802756"/>
              <a:chExt cx="241837" cy="197555"/>
            </a:xfrm>
          </p:grpSpPr>
          <p:sp>
            <p:nvSpPr>
              <p:cNvPr id="21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6" name="Straight Connector 21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2318219" y="4390999"/>
              <a:ext cx="241837" cy="197555"/>
              <a:chOff x="4270102" y="5650356"/>
              <a:chExt cx="241837" cy="197555"/>
            </a:xfrm>
          </p:grpSpPr>
          <p:sp>
            <p:nvSpPr>
              <p:cNvPr id="256"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9" name="Straight Connector 26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242814" y="3373911"/>
              <a:ext cx="241837" cy="197555"/>
              <a:chOff x="4422502" y="5802756"/>
              <a:chExt cx="241837" cy="197555"/>
            </a:xfrm>
          </p:grpSpPr>
          <p:sp>
            <p:nvSpPr>
              <p:cNvPr id="27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2" name="Straight Connector 27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2323407" y="3348908"/>
              <a:ext cx="241837" cy="197555"/>
              <a:chOff x="4422502" y="5802756"/>
              <a:chExt cx="241837" cy="197555"/>
            </a:xfrm>
          </p:grpSpPr>
          <p:sp>
            <p:nvSpPr>
              <p:cNvPr id="28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1" name="Straight Connector 28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2595237" y="3357979"/>
              <a:ext cx="241837" cy="197555"/>
              <a:chOff x="4270102" y="5650356"/>
              <a:chExt cx="241837" cy="197555"/>
            </a:xfrm>
          </p:grpSpPr>
          <p:sp>
            <p:nvSpPr>
              <p:cNvPr id="283"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3" name="Straight Connector 31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a:off x="1417086" y="2683133"/>
              <a:ext cx="241837" cy="197555"/>
              <a:chOff x="4270102" y="5650356"/>
              <a:chExt cx="241837" cy="197555"/>
            </a:xfrm>
          </p:grpSpPr>
          <p:sp>
            <p:nvSpPr>
              <p:cNvPr id="31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0" name="Straight Connector 31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24" name="Group 323"/>
            <p:cNvGrpSpPr/>
            <p:nvPr/>
          </p:nvGrpSpPr>
          <p:grpSpPr>
            <a:xfrm rot="20753324">
              <a:off x="8798082" y="1746214"/>
              <a:ext cx="241837" cy="197555"/>
              <a:chOff x="4117702" y="5497956"/>
              <a:chExt cx="241837" cy="197555"/>
            </a:xfrm>
          </p:grpSpPr>
          <p:sp>
            <p:nvSpPr>
              <p:cNvPr id="325"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6" name="Straight Connector 325"/>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7" name="Group 336"/>
            <p:cNvGrpSpPr/>
            <p:nvPr/>
          </p:nvGrpSpPr>
          <p:grpSpPr>
            <a:xfrm>
              <a:off x="8849198" y="1899714"/>
              <a:ext cx="241837" cy="197555"/>
              <a:chOff x="4422502" y="5802756"/>
              <a:chExt cx="241837" cy="197555"/>
            </a:xfrm>
          </p:grpSpPr>
          <p:sp>
            <p:nvSpPr>
              <p:cNvPr id="33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9" name="Straight Connector 33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0" name="Group 339"/>
            <p:cNvGrpSpPr/>
            <p:nvPr/>
          </p:nvGrpSpPr>
          <p:grpSpPr>
            <a:xfrm rot="19757877">
              <a:off x="8590397" y="1819503"/>
              <a:ext cx="241837" cy="197555"/>
              <a:chOff x="4270102" y="5650356"/>
              <a:chExt cx="241837" cy="197555"/>
            </a:xfrm>
          </p:grpSpPr>
          <p:sp>
            <p:nvSpPr>
              <p:cNvPr id="341"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8" name="Straight Connector 34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rot="20460086">
              <a:off x="8659213" y="1931104"/>
              <a:ext cx="241837" cy="197555"/>
              <a:chOff x="5429101" y="5712528"/>
              <a:chExt cx="241837" cy="197555"/>
            </a:xfrm>
          </p:grpSpPr>
          <p:sp>
            <p:nvSpPr>
              <p:cNvPr id="32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8" name="Straight Connector 32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2" name="Group 351"/>
            <p:cNvGrpSpPr/>
            <p:nvPr/>
          </p:nvGrpSpPr>
          <p:grpSpPr>
            <a:xfrm rot="20096510">
              <a:off x="8342337" y="3060826"/>
              <a:ext cx="241837" cy="197555"/>
              <a:chOff x="4270102" y="5650356"/>
              <a:chExt cx="241837" cy="197555"/>
            </a:xfrm>
          </p:grpSpPr>
          <p:sp>
            <p:nvSpPr>
              <p:cNvPr id="353"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4" name="Straight Connector 353"/>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1" name="Group 360"/>
            <p:cNvGrpSpPr/>
            <p:nvPr/>
          </p:nvGrpSpPr>
          <p:grpSpPr>
            <a:xfrm>
              <a:off x="7169020" y="4246767"/>
              <a:ext cx="241837" cy="197555"/>
              <a:chOff x="4270102" y="5650356"/>
              <a:chExt cx="241837" cy="197555"/>
            </a:xfrm>
          </p:grpSpPr>
          <p:sp>
            <p:nvSpPr>
              <p:cNvPr id="36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3" name="Straight Connector 36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6965406" y="3790979"/>
              <a:ext cx="241837" cy="197555"/>
              <a:chOff x="4270102" y="5650356"/>
              <a:chExt cx="241837" cy="197555"/>
            </a:xfrm>
          </p:grpSpPr>
          <p:sp>
            <p:nvSpPr>
              <p:cNvPr id="36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9" name="Straight Connector 36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3" name="Group 372"/>
            <p:cNvGrpSpPr/>
            <p:nvPr/>
          </p:nvGrpSpPr>
          <p:grpSpPr>
            <a:xfrm flipH="1">
              <a:off x="3746699" y="4884258"/>
              <a:ext cx="241837" cy="197555"/>
              <a:chOff x="4422502" y="5802756"/>
              <a:chExt cx="241837" cy="197555"/>
            </a:xfrm>
          </p:grpSpPr>
          <p:sp>
            <p:nvSpPr>
              <p:cNvPr id="37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5" name="Straight Connector 37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a:off x="2653750" y="1702962"/>
              <a:ext cx="241837" cy="197555"/>
              <a:chOff x="4422502" y="5802756"/>
              <a:chExt cx="241837" cy="197555"/>
            </a:xfrm>
          </p:grpSpPr>
          <p:sp>
            <p:nvSpPr>
              <p:cNvPr id="383"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4" name="Straight Connector 383"/>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04" name="Group 403"/>
            <p:cNvGrpSpPr/>
            <p:nvPr/>
          </p:nvGrpSpPr>
          <p:grpSpPr>
            <a:xfrm rot="20716408">
              <a:off x="3986726" y="4813535"/>
              <a:ext cx="241837" cy="197555"/>
              <a:chOff x="4270102" y="5650356"/>
              <a:chExt cx="241837" cy="197555"/>
            </a:xfrm>
          </p:grpSpPr>
          <p:sp>
            <p:nvSpPr>
              <p:cNvPr id="405"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6" name="Straight Connector 405"/>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2436568" y="1368732"/>
              <a:ext cx="241837" cy="197555"/>
              <a:chOff x="4270102" y="5650356"/>
              <a:chExt cx="241837" cy="197555"/>
            </a:xfrm>
          </p:grpSpPr>
          <p:sp>
            <p:nvSpPr>
              <p:cNvPr id="40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9" name="Straight Connector 40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16" name="Group 415"/>
            <p:cNvGrpSpPr/>
            <p:nvPr/>
          </p:nvGrpSpPr>
          <p:grpSpPr>
            <a:xfrm>
              <a:off x="7941186" y="1738105"/>
              <a:ext cx="241837" cy="197555"/>
              <a:chOff x="4270102" y="5650356"/>
              <a:chExt cx="241837" cy="197555"/>
            </a:xfrm>
          </p:grpSpPr>
          <p:sp>
            <p:nvSpPr>
              <p:cNvPr id="41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8" name="Straight Connector 41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19" name="Group 418"/>
            <p:cNvGrpSpPr/>
            <p:nvPr/>
          </p:nvGrpSpPr>
          <p:grpSpPr>
            <a:xfrm>
              <a:off x="6262912" y="1797449"/>
              <a:ext cx="241837" cy="197555"/>
              <a:chOff x="4270102" y="5650356"/>
              <a:chExt cx="241837" cy="197555"/>
            </a:xfrm>
          </p:grpSpPr>
          <p:sp>
            <p:nvSpPr>
              <p:cNvPr id="420"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1" name="Straight Connector 420"/>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22" name="Group 421"/>
            <p:cNvGrpSpPr/>
            <p:nvPr/>
          </p:nvGrpSpPr>
          <p:grpSpPr>
            <a:xfrm>
              <a:off x="5044563" y="1309488"/>
              <a:ext cx="241837" cy="197555"/>
              <a:chOff x="4422502" y="5802756"/>
              <a:chExt cx="241837" cy="197555"/>
            </a:xfrm>
          </p:grpSpPr>
          <p:sp>
            <p:nvSpPr>
              <p:cNvPr id="423"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4" name="Straight Connector 423"/>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25" name="Group 424"/>
            <p:cNvGrpSpPr/>
            <p:nvPr/>
          </p:nvGrpSpPr>
          <p:grpSpPr>
            <a:xfrm>
              <a:off x="3427528" y="1232888"/>
              <a:ext cx="241837" cy="197555"/>
              <a:chOff x="4422502" y="5802756"/>
              <a:chExt cx="241837" cy="197555"/>
            </a:xfrm>
          </p:grpSpPr>
          <p:sp>
            <p:nvSpPr>
              <p:cNvPr id="426"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7" name="Straight Connector 42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28" name="Group 427"/>
            <p:cNvGrpSpPr/>
            <p:nvPr/>
          </p:nvGrpSpPr>
          <p:grpSpPr>
            <a:xfrm>
              <a:off x="2957267" y="1232888"/>
              <a:ext cx="241837" cy="197555"/>
              <a:chOff x="4270102" y="5650356"/>
              <a:chExt cx="241837" cy="197555"/>
            </a:xfrm>
          </p:grpSpPr>
          <p:sp>
            <p:nvSpPr>
              <p:cNvPr id="42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0" name="Straight Connector 42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3" name="Group 442"/>
            <p:cNvGrpSpPr/>
            <p:nvPr/>
          </p:nvGrpSpPr>
          <p:grpSpPr>
            <a:xfrm>
              <a:off x="3943474" y="2201074"/>
              <a:ext cx="241837" cy="197555"/>
              <a:chOff x="4270102" y="5650356"/>
              <a:chExt cx="241837" cy="197555"/>
            </a:xfrm>
          </p:grpSpPr>
          <p:sp>
            <p:nvSpPr>
              <p:cNvPr id="444"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5" name="Straight Connector 444"/>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9" name="Group 448"/>
            <p:cNvGrpSpPr/>
            <p:nvPr/>
          </p:nvGrpSpPr>
          <p:grpSpPr>
            <a:xfrm>
              <a:off x="3485423" y="3424924"/>
              <a:ext cx="241837" cy="197555"/>
              <a:chOff x="4422502" y="5802756"/>
              <a:chExt cx="241837" cy="197555"/>
            </a:xfrm>
          </p:grpSpPr>
          <p:sp>
            <p:nvSpPr>
              <p:cNvPr id="45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1" name="Straight Connector 45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2" name="Group 451"/>
            <p:cNvGrpSpPr/>
            <p:nvPr/>
          </p:nvGrpSpPr>
          <p:grpSpPr>
            <a:xfrm>
              <a:off x="1851005" y="2008404"/>
              <a:ext cx="241837" cy="197555"/>
              <a:chOff x="4270102" y="5650356"/>
              <a:chExt cx="241837" cy="197555"/>
            </a:xfrm>
          </p:grpSpPr>
          <p:sp>
            <p:nvSpPr>
              <p:cNvPr id="453"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4" name="Straight Connector 453"/>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5" name="Group 454"/>
            <p:cNvGrpSpPr/>
            <p:nvPr/>
          </p:nvGrpSpPr>
          <p:grpSpPr>
            <a:xfrm>
              <a:off x="4409007" y="3261933"/>
              <a:ext cx="241837" cy="197555"/>
              <a:chOff x="4422502" y="5802756"/>
              <a:chExt cx="241837" cy="197555"/>
            </a:xfrm>
          </p:grpSpPr>
          <p:sp>
            <p:nvSpPr>
              <p:cNvPr id="456"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7" name="Straight Connector 45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8" name="Group 457"/>
            <p:cNvGrpSpPr/>
            <p:nvPr/>
          </p:nvGrpSpPr>
          <p:grpSpPr>
            <a:xfrm>
              <a:off x="1908698" y="1381522"/>
              <a:ext cx="241837" cy="197555"/>
              <a:chOff x="4270102" y="5650356"/>
              <a:chExt cx="241837" cy="197555"/>
            </a:xfrm>
          </p:grpSpPr>
          <p:sp>
            <p:nvSpPr>
              <p:cNvPr id="45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0" name="Straight Connector 45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1" name="Group 460"/>
            <p:cNvGrpSpPr/>
            <p:nvPr/>
          </p:nvGrpSpPr>
          <p:grpSpPr>
            <a:xfrm>
              <a:off x="7222540" y="2146020"/>
              <a:ext cx="241837" cy="197555"/>
              <a:chOff x="4270102" y="5650356"/>
              <a:chExt cx="241837" cy="197555"/>
            </a:xfrm>
          </p:grpSpPr>
          <p:sp>
            <p:nvSpPr>
              <p:cNvPr id="46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3" name="Straight Connector 46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4" name="Group 463"/>
            <p:cNvGrpSpPr/>
            <p:nvPr/>
          </p:nvGrpSpPr>
          <p:grpSpPr>
            <a:xfrm>
              <a:off x="7152735" y="3442755"/>
              <a:ext cx="241837" cy="197555"/>
              <a:chOff x="4422502" y="5802756"/>
              <a:chExt cx="241837" cy="197555"/>
            </a:xfrm>
          </p:grpSpPr>
          <p:sp>
            <p:nvSpPr>
              <p:cNvPr id="46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6" name="Straight Connector 46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7" name="Group 466"/>
            <p:cNvGrpSpPr/>
            <p:nvPr/>
          </p:nvGrpSpPr>
          <p:grpSpPr>
            <a:xfrm>
              <a:off x="6218743" y="3202570"/>
              <a:ext cx="241837" cy="197555"/>
              <a:chOff x="4422502" y="5802756"/>
              <a:chExt cx="241837" cy="197555"/>
            </a:xfrm>
          </p:grpSpPr>
          <p:sp>
            <p:nvSpPr>
              <p:cNvPr id="46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9" name="Straight Connector 46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0" name="Group 469"/>
            <p:cNvGrpSpPr/>
            <p:nvPr/>
          </p:nvGrpSpPr>
          <p:grpSpPr>
            <a:xfrm>
              <a:off x="6463763" y="3202204"/>
              <a:ext cx="241837" cy="197555"/>
              <a:chOff x="4270102" y="5650356"/>
              <a:chExt cx="241837" cy="197555"/>
            </a:xfrm>
          </p:grpSpPr>
          <p:sp>
            <p:nvSpPr>
              <p:cNvPr id="471"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2" name="Straight Connector 471"/>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3" name="Group 472"/>
            <p:cNvGrpSpPr/>
            <p:nvPr/>
          </p:nvGrpSpPr>
          <p:grpSpPr>
            <a:xfrm>
              <a:off x="4713790" y="4014842"/>
              <a:ext cx="241837" cy="197555"/>
              <a:chOff x="4270102" y="5650356"/>
              <a:chExt cx="241837" cy="197555"/>
            </a:xfrm>
          </p:grpSpPr>
          <p:sp>
            <p:nvSpPr>
              <p:cNvPr id="474"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5" name="Straight Connector 474"/>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6" name="Group 475"/>
            <p:cNvGrpSpPr/>
            <p:nvPr/>
          </p:nvGrpSpPr>
          <p:grpSpPr>
            <a:xfrm>
              <a:off x="2694965" y="2565688"/>
              <a:ext cx="241837" cy="197555"/>
              <a:chOff x="4270102" y="5650356"/>
              <a:chExt cx="241837" cy="197555"/>
            </a:xfrm>
          </p:grpSpPr>
          <p:sp>
            <p:nvSpPr>
              <p:cNvPr id="47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8" name="Straight Connector 47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7265222" y="2792881"/>
              <a:ext cx="241837" cy="197555"/>
              <a:chOff x="4422502" y="5802756"/>
              <a:chExt cx="241837" cy="197555"/>
            </a:xfrm>
          </p:grpSpPr>
          <p:sp>
            <p:nvSpPr>
              <p:cNvPr id="48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1" name="Straight Connector 48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5" name="Group 484"/>
            <p:cNvGrpSpPr/>
            <p:nvPr/>
          </p:nvGrpSpPr>
          <p:grpSpPr>
            <a:xfrm>
              <a:off x="2051043" y="1004056"/>
              <a:ext cx="241837" cy="197555"/>
              <a:chOff x="4422502" y="5802756"/>
              <a:chExt cx="241837" cy="197555"/>
            </a:xfrm>
          </p:grpSpPr>
          <p:sp>
            <p:nvSpPr>
              <p:cNvPr id="486"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7" name="Straight Connector 48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8" name="Group 487"/>
            <p:cNvGrpSpPr/>
            <p:nvPr/>
          </p:nvGrpSpPr>
          <p:grpSpPr>
            <a:xfrm>
              <a:off x="1806221" y="957091"/>
              <a:ext cx="241837" cy="197555"/>
              <a:chOff x="4270102" y="5650356"/>
              <a:chExt cx="241837" cy="197555"/>
            </a:xfrm>
          </p:grpSpPr>
          <p:sp>
            <p:nvSpPr>
              <p:cNvPr id="48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0" name="Straight Connector 48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1" name="Group 490"/>
            <p:cNvGrpSpPr/>
            <p:nvPr/>
          </p:nvGrpSpPr>
          <p:grpSpPr>
            <a:xfrm>
              <a:off x="5497120" y="1713010"/>
              <a:ext cx="241837" cy="197555"/>
              <a:chOff x="4270102" y="5650356"/>
              <a:chExt cx="241837" cy="197555"/>
            </a:xfrm>
          </p:grpSpPr>
          <p:sp>
            <p:nvSpPr>
              <p:cNvPr id="49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3" name="Straight Connector 49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4" name="Group 493"/>
            <p:cNvGrpSpPr/>
            <p:nvPr/>
          </p:nvGrpSpPr>
          <p:grpSpPr>
            <a:xfrm>
              <a:off x="3566150" y="1899951"/>
              <a:ext cx="241837" cy="197555"/>
              <a:chOff x="4270102" y="5650356"/>
              <a:chExt cx="241837" cy="197555"/>
            </a:xfrm>
          </p:grpSpPr>
          <p:sp>
            <p:nvSpPr>
              <p:cNvPr id="495"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6" name="Straight Connector 495"/>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6" name="Group 375"/>
            <p:cNvGrpSpPr/>
            <p:nvPr/>
          </p:nvGrpSpPr>
          <p:grpSpPr>
            <a:xfrm>
              <a:off x="7493330" y="3122200"/>
              <a:ext cx="241837" cy="197555"/>
              <a:chOff x="5429101" y="5712528"/>
              <a:chExt cx="241837" cy="197555"/>
            </a:xfrm>
          </p:grpSpPr>
          <p:sp>
            <p:nvSpPr>
              <p:cNvPr id="37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8" name="Straight Connector 37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7" name="Group 396"/>
            <p:cNvGrpSpPr/>
            <p:nvPr/>
          </p:nvGrpSpPr>
          <p:grpSpPr>
            <a:xfrm>
              <a:off x="7271109" y="3122200"/>
              <a:ext cx="241837" cy="197555"/>
              <a:chOff x="5140062" y="5642836"/>
              <a:chExt cx="241837" cy="197555"/>
            </a:xfrm>
          </p:grpSpPr>
          <p:sp>
            <p:nvSpPr>
              <p:cNvPr id="398"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9" name="Straight Connector 398"/>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7" name="Group 496"/>
            <p:cNvGrpSpPr/>
            <p:nvPr/>
          </p:nvGrpSpPr>
          <p:grpSpPr>
            <a:xfrm>
              <a:off x="7042283" y="3122200"/>
              <a:ext cx="247999" cy="179935"/>
              <a:chOff x="4270102" y="5650356"/>
              <a:chExt cx="241837" cy="197555"/>
            </a:xfrm>
          </p:grpSpPr>
          <p:sp>
            <p:nvSpPr>
              <p:cNvPr id="49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9" name="Straight Connector 49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0" name="Group 499"/>
            <p:cNvGrpSpPr/>
            <p:nvPr/>
          </p:nvGrpSpPr>
          <p:grpSpPr>
            <a:xfrm rot="353790">
              <a:off x="7673850" y="3134100"/>
              <a:ext cx="241837" cy="197555"/>
              <a:chOff x="4422502" y="5802756"/>
              <a:chExt cx="241837" cy="197555"/>
            </a:xfrm>
          </p:grpSpPr>
          <p:sp>
            <p:nvSpPr>
              <p:cNvPr id="50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2" name="Straight Connector 50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3" name="Group 502"/>
            <p:cNvGrpSpPr/>
            <p:nvPr/>
          </p:nvGrpSpPr>
          <p:grpSpPr>
            <a:xfrm>
              <a:off x="4677419" y="2876565"/>
              <a:ext cx="241837" cy="197555"/>
              <a:chOff x="4422502" y="5802756"/>
              <a:chExt cx="241837" cy="197555"/>
            </a:xfrm>
          </p:grpSpPr>
          <p:sp>
            <p:nvSpPr>
              <p:cNvPr id="50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5" name="Straight Connector 50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6" name="Group 505"/>
            <p:cNvGrpSpPr/>
            <p:nvPr/>
          </p:nvGrpSpPr>
          <p:grpSpPr>
            <a:xfrm>
              <a:off x="4438363" y="2653566"/>
              <a:ext cx="241837" cy="197555"/>
              <a:chOff x="5429101" y="5712528"/>
              <a:chExt cx="241837" cy="197555"/>
            </a:xfrm>
          </p:grpSpPr>
          <p:sp>
            <p:nvSpPr>
              <p:cNvPr id="50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8" name="Straight Connector 50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9" name="Group 508"/>
            <p:cNvGrpSpPr/>
            <p:nvPr/>
          </p:nvGrpSpPr>
          <p:grpSpPr>
            <a:xfrm>
              <a:off x="4709186" y="2679728"/>
              <a:ext cx="241837" cy="197555"/>
              <a:chOff x="5140062" y="5642836"/>
              <a:chExt cx="241837" cy="197555"/>
            </a:xfrm>
          </p:grpSpPr>
          <p:sp>
            <p:nvSpPr>
              <p:cNvPr id="510"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1" name="Straight Connector 510"/>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2" name="Group 511"/>
            <p:cNvGrpSpPr/>
            <p:nvPr/>
          </p:nvGrpSpPr>
          <p:grpSpPr>
            <a:xfrm>
              <a:off x="4170895" y="2653566"/>
              <a:ext cx="241837" cy="197555"/>
              <a:chOff x="4117702" y="5497956"/>
              <a:chExt cx="241837" cy="197555"/>
            </a:xfrm>
          </p:grpSpPr>
          <p:sp>
            <p:nvSpPr>
              <p:cNvPr id="513"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4" name="Straight Connector 513"/>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5" name="Group 514"/>
            <p:cNvGrpSpPr/>
            <p:nvPr/>
          </p:nvGrpSpPr>
          <p:grpSpPr>
            <a:xfrm>
              <a:off x="4425023" y="2855176"/>
              <a:ext cx="241837" cy="197555"/>
              <a:chOff x="4574902" y="5955156"/>
              <a:chExt cx="241837" cy="197555"/>
            </a:xfrm>
          </p:grpSpPr>
          <p:sp>
            <p:nvSpPr>
              <p:cNvPr id="516"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7" name="Straight Connector 516"/>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4136031" y="2880316"/>
              <a:ext cx="241837" cy="197555"/>
              <a:chOff x="4270102" y="5650356"/>
              <a:chExt cx="241837" cy="197555"/>
            </a:xfrm>
          </p:grpSpPr>
          <p:sp>
            <p:nvSpPr>
              <p:cNvPr id="51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0" name="Straight Connector 51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1" name="Group 520"/>
            <p:cNvGrpSpPr/>
            <p:nvPr/>
          </p:nvGrpSpPr>
          <p:grpSpPr>
            <a:xfrm>
              <a:off x="7170639" y="896175"/>
              <a:ext cx="241837" cy="197555"/>
              <a:chOff x="5140062" y="5642836"/>
              <a:chExt cx="241837" cy="197555"/>
            </a:xfrm>
          </p:grpSpPr>
          <p:sp>
            <p:nvSpPr>
              <p:cNvPr id="522"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3" name="Straight Connector 522"/>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4" name="Group 523"/>
            <p:cNvGrpSpPr/>
            <p:nvPr/>
          </p:nvGrpSpPr>
          <p:grpSpPr>
            <a:xfrm rot="21443492">
              <a:off x="7205023" y="1020422"/>
              <a:ext cx="241837" cy="197555"/>
              <a:chOff x="4270102" y="5650356"/>
              <a:chExt cx="241837" cy="197555"/>
            </a:xfrm>
          </p:grpSpPr>
          <p:sp>
            <p:nvSpPr>
              <p:cNvPr id="525"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6" name="Straight Connector 525"/>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aphicFrame>
          <p:nvGraphicFramePr>
            <p:cNvPr id="530" name="Object 529"/>
            <p:cNvGraphicFramePr>
              <a:graphicFrameLocks noChangeAspect="1"/>
            </p:cNvGraphicFramePr>
            <p:nvPr>
              <p:extLst>
                <p:ext uri="{D42A27DB-BD31-4B8C-83A1-F6EECF244321}">
                  <p14:modId xmlns:p14="http://schemas.microsoft.com/office/powerpoint/2010/main" val="2269634819"/>
                </p:ext>
              </p:extLst>
            </p:nvPr>
          </p:nvGraphicFramePr>
          <p:xfrm>
            <a:off x="7474807" y="656410"/>
            <a:ext cx="309881" cy="555245"/>
          </p:xfrm>
          <a:graphic>
            <a:graphicData uri="http://schemas.openxmlformats.org/presentationml/2006/ole">
              <mc:AlternateContent xmlns:mc="http://schemas.openxmlformats.org/markup-compatibility/2006">
                <mc:Choice xmlns:v="urn:schemas-microsoft-com:vml" Requires="v">
                  <p:oleObj spid="_x0000_s2102" name="Image" r:id="rId8" imgW="502920" imgH="902160" progId="Photoshop.Image.16">
                    <p:embed/>
                  </p:oleObj>
                </mc:Choice>
                <mc:Fallback>
                  <p:oleObj name="Image" r:id="rId8" imgW="502920" imgH="902160" progId="Photoshop.Image.16">
                    <p:embed/>
                    <p:pic>
                      <p:nvPicPr>
                        <p:cNvPr id="0" name=""/>
                        <p:cNvPicPr/>
                        <p:nvPr/>
                      </p:nvPicPr>
                      <p:blipFill>
                        <a:blip r:embed="rId9"/>
                        <a:stretch>
                          <a:fillRect/>
                        </a:stretch>
                      </p:blipFill>
                      <p:spPr>
                        <a:xfrm>
                          <a:off x="7474807" y="656410"/>
                          <a:ext cx="309881" cy="555245"/>
                        </a:xfrm>
                        <a:prstGeom prst="rect">
                          <a:avLst/>
                        </a:prstGeom>
                      </p:spPr>
                    </p:pic>
                  </p:oleObj>
                </mc:Fallback>
              </mc:AlternateContent>
            </a:graphicData>
          </a:graphic>
        </p:graphicFrame>
        <p:grpSp>
          <p:nvGrpSpPr>
            <p:cNvPr id="532" name="Group 531"/>
            <p:cNvGrpSpPr/>
            <p:nvPr/>
          </p:nvGrpSpPr>
          <p:grpSpPr>
            <a:xfrm>
              <a:off x="7543800" y="906015"/>
              <a:ext cx="241837" cy="197555"/>
              <a:chOff x="4574902" y="5955156"/>
              <a:chExt cx="241837" cy="197555"/>
            </a:xfrm>
          </p:grpSpPr>
          <p:sp>
            <p:nvSpPr>
              <p:cNvPr id="533"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4" name="Straight Connector 533"/>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5" name="Group 534"/>
            <p:cNvGrpSpPr/>
            <p:nvPr/>
          </p:nvGrpSpPr>
          <p:grpSpPr>
            <a:xfrm>
              <a:off x="7552823" y="762000"/>
              <a:ext cx="241837" cy="197555"/>
              <a:chOff x="4422502" y="5802756"/>
              <a:chExt cx="241837" cy="197555"/>
            </a:xfrm>
          </p:grpSpPr>
          <p:sp>
            <p:nvSpPr>
              <p:cNvPr id="536"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7" name="Straight Connector 53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538" name="TextBox 537"/>
            <p:cNvSpPr txBox="1"/>
            <p:nvPr/>
          </p:nvSpPr>
          <p:spPr>
            <a:xfrm>
              <a:off x="7434311" y="1140999"/>
              <a:ext cx="519621" cy="261610"/>
            </a:xfrm>
            <a:prstGeom prst="rect">
              <a:avLst/>
            </a:prstGeom>
            <a:noFill/>
          </p:spPr>
          <p:txBody>
            <a:bodyPr wrap="square" rtlCol="0">
              <a:spAutoFit/>
            </a:bodyPr>
            <a:lstStyle/>
            <a:p>
              <a:r>
                <a:rPr lang="en-US" sz="1100" dirty="0" smtClean="0"/>
                <a:t>NH</a:t>
              </a:r>
            </a:p>
          </p:txBody>
        </p:sp>
        <p:grpSp>
          <p:nvGrpSpPr>
            <p:cNvPr id="379" name="Group 378"/>
            <p:cNvGrpSpPr/>
            <p:nvPr/>
          </p:nvGrpSpPr>
          <p:grpSpPr>
            <a:xfrm>
              <a:off x="1744885" y="782065"/>
              <a:ext cx="241837" cy="197555"/>
              <a:chOff x="4117702" y="5497956"/>
              <a:chExt cx="241837" cy="197555"/>
            </a:xfrm>
          </p:grpSpPr>
          <p:sp>
            <p:nvSpPr>
              <p:cNvPr id="380"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1" name="Straight Connector 380"/>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10" name="Group 409"/>
            <p:cNvGrpSpPr/>
            <p:nvPr/>
          </p:nvGrpSpPr>
          <p:grpSpPr>
            <a:xfrm>
              <a:off x="6326573" y="2032763"/>
              <a:ext cx="241837" cy="197555"/>
              <a:chOff x="4422502" y="5802756"/>
              <a:chExt cx="241837" cy="197555"/>
            </a:xfrm>
          </p:grpSpPr>
          <p:sp>
            <p:nvSpPr>
              <p:cNvPr id="41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2" name="Straight Connector 41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13" name="Group 412"/>
            <p:cNvGrpSpPr/>
            <p:nvPr/>
          </p:nvGrpSpPr>
          <p:grpSpPr>
            <a:xfrm>
              <a:off x="2102873" y="4327567"/>
              <a:ext cx="241837" cy="197555"/>
              <a:chOff x="4422502" y="5802756"/>
              <a:chExt cx="241837" cy="197555"/>
            </a:xfrm>
          </p:grpSpPr>
          <p:sp>
            <p:nvSpPr>
              <p:cNvPr id="41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5" name="Straight Connector 41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1" name="Group 430"/>
            <p:cNvGrpSpPr/>
            <p:nvPr/>
          </p:nvGrpSpPr>
          <p:grpSpPr>
            <a:xfrm>
              <a:off x="3160325" y="2629739"/>
              <a:ext cx="241837" cy="197555"/>
              <a:chOff x="4422502" y="5802756"/>
              <a:chExt cx="241837" cy="197555"/>
            </a:xfrm>
          </p:grpSpPr>
          <p:sp>
            <p:nvSpPr>
              <p:cNvPr id="432"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3" name="Straight Connector 432"/>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4" name="Group 433"/>
            <p:cNvGrpSpPr/>
            <p:nvPr/>
          </p:nvGrpSpPr>
          <p:grpSpPr>
            <a:xfrm>
              <a:off x="5846577" y="1965874"/>
              <a:ext cx="241837" cy="197555"/>
              <a:chOff x="4422502" y="5802756"/>
              <a:chExt cx="241837" cy="197555"/>
            </a:xfrm>
          </p:grpSpPr>
          <p:sp>
            <p:nvSpPr>
              <p:cNvPr id="43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6" name="Straight Connector 43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7" name="Group 436"/>
            <p:cNvGrpSpPr/>
            <p:nvPr/>
          </p:nvGrpSpPr>
          <p:grpSpPr>
            <a:xfrm>
              <a:off x="7266715" y="1145413"/>
              <a:ext cx="241837" cy="197555"/>
              <a:chOff x="4422502" y="5802756"/>
              <a:chExt cx="241837" cy="197555"/>
            </a:xfrm>
          </p:grpSpPr>
          <p:sp>
            <p:nvSpPr>
              <p:cNvPr id="43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9" name="Straight Connector 43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0" name="Group 439"/>
            <p:cNvGrpSpPr/>
            <p:nvPr/>
          </p:nvGrpSpPr>
          <p:grpSpPr>
            <a:xfrm>
              <a:off x="6732917" y="3790979"/>
              <a:ext cx="241837" cy="197555"/>
              <a:chOff x="4422502" y="5802756"/>
              <a:chExt cx="241837" cy="197555"/>
            </a:xfrm>
          </p:grpSpPr>
          <p:sp>
            <p:nvSpPr>
              <p:cNvPr id="44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2" name="Straight Connector 44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6" name="Group 445"/>
            <p:cNvGrpSpPr/>
            <p:nvPr/>
          </p:nvGrpSpPr>
          <p:grpSpPr>
            <a:xfrm>
              <a:off x="3790850" y="4014842"/>
              <a:ext cx="241837" cy="197555"/>
              <a:chOff x="4422502" y="5802756"/>
              <a:chExt cx="241837" cy="197555"/>
            </a:xfrm>
          </p:grpSpPr>
          <p:sp>
            <p:nvSpPr>
              <p:cNvPr id="447"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8" name="Straight Connector 447"/>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3" name="Group 482"/>
            <p:cNvGrpSpPr/>
            <p:nvPr/>
          </p:nvGrpSpPr>
          <p:grpSpPr>
            <a:xfrm>
              <a:off x="8262228" y="1245202"/>
              <a:ext cx="241837" cy="197555"/>
              <a:chOff x="4422502" y="5802756"/>
              <a:chExt cx="241837" cy="197555"/>
            </a:xfrm>
          </p:grpSpPr>
          <p:sp>
            <p:nvSpPr>
              <p:cNvPr id="48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7" name="Straight Connector 52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8" name="Group 527"/>
            <p:cNvGrpSpPr/>
            <p:nvPr/>
          </p:nvGrpSpPr>
          <p:grpSpPr>
            <a:xfrm>
              <a:off x="7008129" y="2630848"/>
              <a:ext cx="241837" cy="197555"/>
              <a:chOff x="4422502" y="5802756"/>
              <a:chExt cx="241837" cy="197555"/>
            </a:xfrm>
          </p:grpSpPr>
          <p:sp>
            <p:nvSpPr>
              <p:cNvPr id="529"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9" name="Straight Connector 53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540" name="TextBox 539"/>
            <p:cNvSpPr txBox="1"/>
            <p:nvPr/>
          </p:nvSpPr>
          <p:spPr>
            <a:xfrm>
              <a:off x="7138642" y="1404449"/>
              <a:ext cx="519621" cy="261610"/>
            </a:xfrm>
            <a:prstGeom prst="rect">
              <a:avLst/>
            </a:prstGeom>
            <a:noFill/>
          </p:spPr>
          <p:txBody>
            <a:bodyPr wrap="square" rtlCol="0">
              <a:spAutoFit/>
            </a:bodyPr>
            <a:lstStyle/>
            <a:p>
              <a:r>
                <a:rPr lang="en-US" sz="1100" dirty="0" smtClean="0"/>
                <a:t>VT</a:t>
              </a:r>
            </a:p>
          </p:txBody>
        </p:sp>
        <p:cxnSp>
          <p:nvCxnSpPr>
            <p:cNvPr id="541" name="Straight Connector 540"/>
            <p:cNvCxnSpPr/>
            <p:nvPr/>
          </p:nvCxnSpPr>
          <p:spPr>
            <a:xfrm>
              <a:off x="7327123" y="1336679"/>
              <a:ext cx="425971" cy="174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71" name="Table 70" descr="This table is a legend which indicates a different colored flag for each DaSy Part C cross-state learning opportunity. &#10;"/>
          <p:cNvGraphicFramePr>
            <a:graphicFrameLocks noGrp="1"/>
          </p:cNvGraphicFramePr>
          <p:nvPr>
            <p:extLst>
              <p:ext uri="{D42A27DB-BD31-4B8C-83A1-F6EECF244321}">
                <p14:modId xmlns:p14="http://schemas.microsoft.com/office/powerpoint/2010/main" val="2920080987"/>
              </p:ext>
            </p:extLst>
          </p:nvPr>
        </p:nvGraphicFramePr>
        <p:xfrm>
          <a:off x="228601" y="5679073"/>
          <a:ext cx="8686800" cy="1066800"/>
        </p:xfrm>
        <a:graphic>
          <a:graphicData uri="http://schemas.openxmlformats.org/drawingml/2006/table">
            <a:tbl>
              <a:tblPr firstRow="1" bandRow="1">
                <a:tableStyleId>{2D5ABB26-0587-4C30-8999-92F81FD0307C}</a:tableStyleId>
              </a:tblPr>
              <a:tblGrid>
                <a:gridCol w="965200">
                  <a:extLst>
                    <a:ext uri="{9D8B030D-6E8A-4147-A177-3AD203B41FA5}">
                      <a16:colId xmlns:a16="http://schemas.microsoft.com/office/drawing/2014/main" xmlns="" val="20000"/>
                    </a:ext>
                  </a:extLst>
                </a:gridCol>
                <a:gridCol w="965200">
                  <a:extLst>
                    <a:ext uri="{9D8B030D-6E8A-4147-A177-3AD203B41FA5}">
                      <a16:colId xmlns:a16="http://schemas.microsoft.com/office/drawing/2014/main" xmlns="" val="20001"/>
                    </a:ext>
                  </a:extLst>
                </a:gridCol>
                <a:gridCol w="965200">
                  <a:extLst>
                    <a:ext uri="{9D8B030D-6E8A-4147-A177-3AD203B41FA5}">
                      <a16:colId xmlns:a16="http://schemas.microsoft.com/office/drawing/2014/main" xmlns="" val="20002"/>
                    </a:ext>
                  </a:extLst>
                </a:gridCol>
                <a:gridCol w="965200">
                  <a:extLst>
                    <a:ext uri="{9D8B030D-6E8A-4147-A177-3AD203B41FA5}">
                      <a16:colId xmlns:a16="http://schemas.microsoft.com/office/drawing/2014/main" xmlns="" val="20003"/>
                    </a:ext>
                  </a:extLst>
                </a:gridCol>
                <a:gridCol w="965200">
                  <a:extLst>
                    <a:ext uri="{9D8B030D-6E8A-4147-A177-3AD203B41FA5}">
                      <a16:colId xmlns:a16="http://schemas.microsoft.com/office/drawing/2014/main" xmlns="" val="20004"/>
                    </a:ext>
                  </a:extLst>
                </a:gridCol>
                <a:gridCol w="965200">
                  <a:extLst>
                    <a:ext uri="{9D8B030D-6E8A-4147-A177-3AD203B41FA5}">
                      <a16:colId xmlns:a16="http://schemas.microsoft.com/office/drawing/2014/main" xmlns="" val="20005"/>
                    </a:ext>
                  </a:extLst>
                </a:gridCol>
                <a:gridCol w="965200">
                  <a:extLst>
                    <a:ext uri="{9D8B030D-6E8A-4147-A177-3AD203B41FA5}">
                      <a16:colId xmlns:a16="http://schemas.microsoft.com/office/drawing/2014/main" xmlns="" val="20006"/>
                    </a:ext>
                  </a:extLst>
                </a:gridCol>
                <a:gridCol w="965200">
                  <a:extLst>
                    <a:ext uri="{9D8B030D-6E8A-4147-A177-3AD203B41FA5}">
                      <a16:colId xmlns:a16="http://schemas.microsoft.com/office/drawing/2014/main" xmlns="" val="20007"/>
                    </a:ext>
                  </a:extLst>
                </a:gridCol>
                <a:gridCol w="965200">
                  <a:extLst>
                    <a:ext uri="{9D8B030D-6E8A-4147-A177-3AD203B41FA5}">
                      <a16:colId xmlns:a16="http://schemas.microsoft.com/office/drawing/2014/main" xmlns="" val="20008"/>
                    </a:ext>
                  </a:extLst>
                </a:gridCol>
              </a:tblGrid>
              <a:tr h="327079">
                <a:tc>
                  <a:txBody>
                    <a:bodyPr/>
                    <a:lstStyle/>
                    <a:p>
                      <a:pPr algn="ctr"/>
                      <a:r>
                        <a:rPr lang="en-US" sz="1000" b="1" dirty="0" smtClean="0"/>
                        <a:t>Data Visualization </a:t>
                      </a:r>
                      <a:r>
                        <a:rPr lang="en-US" sz="1000" b="1" dirty="0" err="1" smtClean="0"/>
                        <a:t>CoP</a:t>
                      </a:r>
                      <a:endParaRPr lang="en-US" sz="1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Local</a:t>
                      </a:r>
                      <a:br>
                        <a:rPr lang="en-US" sz="1000" b="1" kern="1200" dirty="0" smtClean="0"/>
                      </a:br>
                      <a:r>
                        <a:rPr lang="en-US" sz="1000" b="1" kern="1200" dirty="0" smtClean="0"/>
                        <a:t>Data Use</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ECIDS</a:t>
                      </a:r>
                      <a:r>
                        <a:rPr lang="en-US" sz="1000" b="1" kern="1200" baseline="0" dirty="0" smtClean="0"/>
                        <a:t> Learning Community</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PTAC  EC</a:t>
                      </a:r>
                      <a:r>
                        <a:rPr lang="en-US" sz="1000" b="1" kern="1200" baseline="0" dirty="0" smtClean="0"/>
                        <a:t> </a:t>
                      </a:r>
                      <a:r>
                        <a:rPr lang="en-US" sz="1000" b="1" kern="1200" dirty="0" smtClean="0"/>
                        <a:t>Confidentially</a:t>
                      </a:r>
                      <a:r>
                        <a:rPr lang="en-US" sz="1000" b="1" kern="1200" baseline="0" dirty="0" smtClean="0"/>
                        <a:t> Meeting</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Child</a:t>
                      </a:r>
                      <a:r>
                        <a:rPr lang="en-US" sz="1000" b="1" kern="1200" baseline="0" dirty="0" smtClean="0"/>
                        <a:t> Outcomes Topic Cohort</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Child</a:t>
                      </a:r>
                      <a:r>
                        <a:rPr lang="en-US" sz="1000" b="1" kern="1200" baseline="0" dirty="0" smtClean="0"/>
                        <a:t> Outcomes Summary Data </a:t>
                      </a:r>
                      <a:r>
                        <a:rPr lang="en-US" sz="1000" b="1" kern="1200" baseline="0" dirty="0" err="1" smtClean="0"/>
                        <a:t>CoP</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Social</a:t>
                      </a:r>
                      <a:r>
                        <a:rPr lang="en-US" sz="1000" b="1" kern="1200" baseline="0" dirty="0" smtClean="0"/>
                        <a:t> Emotional Community of Practice</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IFSP </a:t>
                      </a:r>
                      <a:br>
                        <a:rPr lang="en-US" sz="1000" b="1" kern="1200" dirty="0" smtClean="0"/>
                      </a:br>
                      <a:r>
                        <a:rPr lang="en-US" sz="1000" b="1" kern="1200" dirty="0" smtClean="0"/>
                        <a:t>Topic Cohort</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Family Outcomes</a:t>
                      </a:r>
                      <a:r>
                        <a:rPr lang="en-US" sz="1000" b="1" kern="1200" baseline="0" dirty="0" smtClean="0"/>
                        <a:t> Learning Community</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270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pSp>
        <p:nvGrpSpPr>
          <p:cNvPr id="13" name="Group 12" descr="&quot; &quot;"/>
          <p:cNvGrpSpPr/>
          <p:nvPr/>
        </p:nvGrpSpPr>
        <p:grpSpPr>
          <a:xfrm>
            <a:off x="1614022" y="6470227"/>
            <a:ext cx="241837" cy="197555"/>
            <a:chOff x="1614022" y="6470227"/>
            <a:chExt cx="241837" cy="197555"/>
          </a:xfrm>
        </p:grpSpPr>
        <p:sp>
          <p:nvSpPr>
            <p:cNvPr id="136" name="Pentagon 52"/>
            <p:cNvSpPr/>
            <p:nvPr/>
          </p:nvSpPr>
          <p:spPr>
            <a:xfrm rot="1344337">
              <a:off x="1688392" y="647022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7" name="Straight Connector 136"/>
            <p:cNvCxnSpPr/>
            <p:nvPr/>
          </p:nvCxnSpPr>
          <p:spPr>
            <a:xfrm flipH="1">
              <a:off x="1614022" y="652947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 name="Group 11" descr="&quot; &quot;"/>
          <p:cNvGrpSpPr/>
          <p:nvPr/>
        </p:nvGrpSpPr>
        <p:grpSpPr>
          <a:xfrm>
            <a:off x="4483233" y="6470227"/>
            <a:ext cx="241837" cy="197555"/>
            <a:chOff x="4483233" y="6470227"/>
            <a:chExt cx="241837" cy="197555"/>
          </a:xfrm>
        </p:grpSpPr>
        <p:sp>
          <p:nvSpPr>
            <p:cNvPr id="142" name="Pentagon 52"/>
            <p:cNvSpPr/>
            <p:nvPr/>
          </p:nvSpPr>
          <p:spPr>
            <a:xfrm rot="1344337">
              <a:off x="4557603" y="647022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3" name="Straight Connector 142"/>
            <p:cNvCxnSpPr/>
            <p:nvPr/>
          </p:nvCxnSpPr>
          <p:spPr>
            <a:xfrm flipH="1">
              <a:off x="4483233" y="652947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1" name="Group 10" descr="&quot; &quot;"/>
          <p:cNvGrpSpPr/>
          <p:nvPr/>
        </p:nvGrpSpPr>
        <p:grpSpPr>
          <a:xfrm>
            <a:off x="5402545" y="6470227"/>
            <a:ext cx="241837" cy="197555"/>
            <a:chOff x="5402545" y="6470227"/>
            <a:chExt cx="241837" cy="197555"/>
          </a:xfrm>
        </p:grpSpPr>
        <p:sp>
          <p:nvSpPr>
            <p:cNvPr id="148" name="Pentagon 52"/>
            <p:cNvSpPr/>
            <p:nvPr/>
          </p:nvSpPr>
          <p:spPr>
            <a:xfrm rot="1344337">
              <a:off x="5476915" y="647022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9" name="Straight Connector 148"/>
            <p:cNvCxnSpPr/>
            <p:nvPr/>
          </p:nvCxnSpPr>
          <p:spPr>
            <a:xfrm flipH="1">
              <a:off x="5402545" y="652947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 name="Group 9" descr="&quot; &quot;"/>
          <p:cNvGrpSpPr/>
          <p:nvPr/>
        </p:nvGrpSpPr>
        <p:grpSpPr>
          <a:xfrm>
            <a:off x="6290896" y="6470227"/>
            <a:ext cx="241837" cy="197555"/>
            <a:chOff x="6290896" y="6470227"/>
            <a:chExt cx="241837" cy="197555"/>
          </a:xfrm>
        </p:grpSpPr>
        <p:sp>
          <p:nvSpPr>
            <p:cNvPr id="151" name="Pentagon 52"/>
            <p:cNvSpPr/>
            <p:nvPr/>
          </p:nvSpPr>
          <p:spPr>
            <a:xfrm rot="1344337">
              <a:off x="6365266" y="647022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2" name="Straight Connector 151"/>
            <p:cNvCxnSpPr/>
            <p:nvPr/>
          </p:nvCxnSpPr>
          <p:spPr>
            <a:xfrm flipH="1">
              <a:off x="6290896" y="652947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 name="Group 8" descr="&quot; &quot;"/>
          <p:cNvGrpSpPr/>
          <p:nvPr/>
        </p:nvGrpSpPr>
        <p:grpSpPr>
          <a:xfrm>
            <a:off x="2579076" y="6470227"/>
            <a:ext cx="241837" cy="197555"/>
            <a:chOff x="2579076" y="6470227"/>
            <a:chExt cx="241837" cy="197555"/>
          </a:xfrm>
        </p:grpSpPr>
        <p:sp>
          <p:nvSpPr>
            <p:cNvPr id="158" name="Pentagon 52"/>
            <p:cNvSpPr/>
            <p:nvPr/>
          </p:nvSpPr>
          <p:spPr>
            <a:xfrm rot="1344337">
              <a:off x="2653446" y="647022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9" name="Straight Connector 158"/>
            <p:cNvCxnSpPr/>
            <p:nvPr/>
          </p:nvCxnSpPr>
          <p:spPr>
            <a:xfrm flipH="1">
              <a:off x="2579076" y="652947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 name="Group 15" descr="&quot; &quot;"/>
          <p:cNvGrpSpPr/>
          <p:nvPr/>
        </p:nvGrpSpPr>
        <p:grpSpPr>
          <a:xfrm>
            <a:off x="8222385" y="6470227"/>
            <a:ext cx="235691" cy="184622"/>
            <a:chOff x="8222385" y="6470227"/>
            <a:chExt cx="235691" cy="184622"/>
          </a:xfrm>
        </p:grpSpPr>
        <p:sp>
          <p:nvSpPr>
            <p:cNvPr id="62" name="Pentagon 52"/>
            <p:cNvSpPr/>
            <p:nvPr/>
          </p:nvSpPr>
          <p:spPr>
            <a:xfrm rot="1344337">
              <a:off x="8290609" y="647022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 name="Straight Connector 62"/>
            <p:cNvCxnSpPr/>
            <p:nvPr/>
          </p:nvCxnSpPr>
          <p:spPr>
            <a:xfrm flipH="1">
              <a:off x="8222385" y="6516538"/>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 name="Group 14" descr="&quot; &quot;"/>
          <p:cNvGrpSpPr/>
          <p:nvPr/>
        </p:nvGrpSpPr>
        <p:grpSpPr>
          <a:xfrm>
            <a:off x="7341052" y="6470227"/>
            <a:ext cx="241837" cy="197555"/>
            <a:chOff x="7341052" y="6470227"/>
            <a:chExt cx="241837" cy="197555"/>
          </a:xfrm>
        </p:grpSpPr>
        <p:sp>
          <p:nvSpPr>
            <p:cNvPr id="121" name="Pentagon 52"/>
            <p:cNvSpPr/>
            <p:nvPr/>
          </p:nvSpPr>
          <p:spPr>
            <a:xfrm rot="1344337">
              <a:off x="7415422" y="647022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2" name="Straight Connector 121"/>
            <p:cNvCxnSpPr/>
            <p:nvPr/>
          </p:nvCxnSpPr>
          <p:spPr>
            <a:xfrm flipH="1">
              <a:off x="7341052" y="652947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 name="Group 7" descr="&quot; &quot;"/>
          <p:cNvGrpSpPr/>
          <p:nvPr/>
        </p:nvGrpSpPr>
        <p:grpSpPr>
          <a:xfrm>
            <a:off x="675811" y="6470227"/>
            <a:ext cx="241837" cy="197555"/>
            <a:chOff x="675811" y="6470227"/>
            <a:chExt cx="241837" cy="197555"/>
          </a:xfrm>
        </p:grpSpPr>
        <p:sp>
          <p:nvSpPr>
            <p:cNvPr id="185" name="Pentagon 52"/>
            <p:cNvSpPr/>
            <p:nvPr/>
          </p:nvSpPr>
          <p:spPr>
            <a:xfrm rot="1344337">
              <a:off x="750181" y="647022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6" name="Straight Connector 185"/>
            <p:cNvCxnSpPr/>
            <p:nvPr/>
          </p:nvCxnSpPr>
          <p:spPr>
            <a:xfrm flipH="1">
              <a:off x="675811" y="652947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 name="Group 3" descr="&quot; &quot;"/>
          <p:cNvGrpSpPr/>
          <p:nvPr/>
        </p:nvGrpSpPr>
        <p:grpSpPr>
          <a:xfrm>
            <a:off x="3559792" y="6470227"/>
            <a:ext cx="241837" cy="197555"/>
            <a:chOff x="3559792" y="6470227"/>
            <a:chExt cx="241837" cy="197555"/>
          </a:xfrm>
        </p:grpSpPr>
        <p:sp>
          <p:nvSpPr>
            <p:cNvPr id="371" name="Pentagon 52"/>
            <p:cNvSpPr/>
            <p:nvPr/>
          </p:nvSpPr>
          <p:spPr>
            <a:xfrm rot="1344337">
              <a:off x="3634162" y="647022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2" name="Straight Connector 371"/>
            <p:cNvCxnSpPr/>
            <p:nvPr/>
          </p:nvCxnSpPr>
          <p:spPr>
            <a:xfrm flipH="1">
              <a:off x="3559792" y="652947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4458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654567" y="185910"/>
            <a:ext cx="7841026" cy="369332"/>
          </a:xfrm>
          <a:prstGeom prst="rect">
            <a:avLst/>
          </a:prstGeom>
        </p:spPr>
        <p:txBody>
          <a:bodyPr wrap="square">
            <a:spAutoFit/>
          </a:bodyPr>
          <a:lstStyle/>
          <a:p>
            <a:pPr algn="ctr"/>
            <a:r>
              <a:rPr lang="en-US" b="1" dirty="0"/>
              <a:t>State Participation in DaSy Cross-State Learning Opportunities: 619</a:t>
            </a:r>
            <a:endParaRPr lang="en-US" b="1" dirty="0">
              <a:solidFill>
                <a:prstClr val="black"/>
              </a:solidFill>
              <a:latin typeface="Century Gothic" panose="020B0502020202020204" pitchFamily="34" charset="0"/>
            </a:endParaRPr>
          </a:p>
        </p:txBody>
      </p:sp>
      <p:grpSp>
        <p:nvGrpSpPr>
          <p:cNvPr id="2" name="Group 1" descr="This is a map of the United States indicating which states are participating in 619 Cross State learning opportunities. States are marked with pins of different colors to denote which 619 cross-state learning opportunity they are participating in.  Some states have multiple pins if they are participating in multiple 619 cross-state learning opportunities. "/>
          <p:cNvGrpSpPr/>
          <p:nvPr/>
        </p:nvGrpSpPr>
        <p:grpSpPr>
          <a:xfrm>
            <a:off x="1314753" y="940867"/>
            <a:ext cx="7679114" cy="4316933"/>
            <a:chOff x="1314753" y="940867"/>
            <a:chExt cx="7679114" cy="4316933"/>
          </a:xfrm>
        </p:grpSpPr>
        <p:grpSp>
          <p:nvGrpSpPr>
            <p:cNvPr id="82" name="Group 81"/>
            <p:cNvGrpSpPr/>
            <p:nvPr/>
          </p:nvGrpSpPr>
          <p:grpSpPr>
            <a:xfrm>
              <a:off x="4167955" y="2189980"/>
              <a:ext cx="136384" cy="234684"/>
              <a:chOff x="5382493" y="5259978"/>
              <a:chExt cx="202175" cy="347894"/>
            </a:xfrm>
          </p:grpSpPr>
          <p:sp>
            <p:nvSpPr>
              <p:cNvPr id="83" name="Oval 82"/>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4" name="Straight Connector 8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319198" y="3294854"/>
              <a:ext cx="136384" cy="240660"/>
              <a:chOff x="5382493" y="5259978"/>
              <a:chExt cx="202175" cy="356753"/>
            </a:xfrm>
          </p:grpSpPr>
          <p:sp>
            <p:nvSpPr>
              <p:cNvPr id="56" name="Oval 55"/>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 name="Straight Connector 56"/>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480347" y="3300830"/>
              <a:ext cx="136384" cy="234684"/>
              <a:chOff x="5382493" y="5259978"/>
              <a:chExt cx="202175" cy="347894"/>
            </a:xfrm>
            <a:solidFill>
              <a:srgbClr val="FF99FF"/>
            </a:solidFill>
          </p:grpSpPr>
          <p:sp>
            <p:nvSpPr>
              <p:cNvPr id="65" name="Oval 6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6" name="Straight Connector 6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540139" y="3092785"/>
              <a:ext cx="136384" cy="234684"/>
              <a:chOff x="5382493" y="5259978"/>
              <a:chExt cx="202175" cy="347894"/>
            </a:xfrm>
          </p:grpSpPr>
          <p:sp>
            <p:nvSpPr>
              <p:cNvPr id="97" name="Oval 96"/>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8" name="Straight Connector 9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3330864" y="2447711"/>
              <a:ext cx="136384" cy="240660"/>
              <a:chOff x="5382493" y="5259978"/>
              <a:chExt cx="202175" cy="356753"/>
            </a:xfrm>
          </p:grpSpPr>
          <p:sp>
            <p:nvSpPr>
              <p:cNvPr id="109" name="Oval 108"/>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0" name="Straight Connector 109"/>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3540345" y="2453687"/>
              <a:ext cx="136384" cy="234684"/>
              <a:chOff x="5382493" y="5259978"/>
              <a:chExt cx="202175" cy="347894"/>
            </a:xfrm>
            <a:solidFill>
              <a:srgbClr val="FF99FF"/>
            </a:solidFill>
          </p:grpSpPr>
          <p:sp>
            <p:nvSpPr>
              <p:cNvPr id="115" name="Oval 11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6" name="Straight Connector 11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7289939" y="4387841"/>
              <a:ext cx="136384" cy="234684"/>
              <a:chOff x="5382493" y="5259978"/>
              <a:chExt cx="202175" cy="347894"/>
            </a:xfrm>
          </p:grpSpPr>
          <p:sp>
            <p:nvSpPr>
              <p:cNvPr id="127" name="Oval 126"/>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8" name="Straight Connector 12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77486" y="3884761"/>
              <a:ext cx="136384" cy="234684"/>
              <a:chOff x="5382493" y="5259978"/>
              <a:chExt cx="202175" cy="347894"/>
            </a:xfrm>
          </p:grpSpPr>
          <p:sp>
            <p:nvSpPr>
              <p:cNvPr id="169" name="Oval 168"/>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0" name="Straight Connector 16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7651984" y="2352246"/>
              <a:ext cx="136384" cy="234684"/>
              <a:chOff x="5382493" y="5259978"/>
              <a:chExt cx="202175" cy="347894"/>
            </a:xfrm>
          </p:grpSpPr>
          <p:sp>
            <p:nvSpPr>
              <p:cNvPr id="173" name="Oval 172"/>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4" name="Straight Connector 17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8075034" y="1443822"/>
              <a:ext cx="136384" cy="234684"/>
              <a:chOff x="5382493" y="5259978"/>
              <a:chExt cx="202175" cy="347894"/>
            </a:xfrm>
          </p:grpSpPr>
          <p:sp>
            <p:nvSpPr>
              <p:cNvPr id="188" name="Oval 187"/>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9" name="Straight Connector 18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a:off x="2724856" y="2346331"/>
              <a:ext cx="136384" cy="234684"/>
              <a:chOff x="5382493" y="5259978"/>
              <a:chExt cx="202175" cy="347894"/>
            </a:xfrm>
          </p:grpSpPr>
          <p:sp>
            <p:nvSpPr>
              <p:cNvPr id="200" name="Oval 199"/>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1" name="Straight Connector 20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473189" y="1180872"/>
              <a:ext cx="136384" cy="240660"/>
              <a:chOff x="5382493" y="5259978"/>
              <a:chExt cx="202175" cy="356753"/>
            </a:xfrm>
          </p:grpSpPr>
          <p:sp>
            <p:nvSpPr>
              <p:cNvPr id="163" name="Oval 162"/>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4" name="Straight Connector 163"/>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a:off x="7877369" y="2319611"/>
              <a:ext cx="136384" cy="234684"/>
              <a:chOff x="5382493" y="5259978"/>
              <a:chExt cx="202175" cy="347894"/>
            </a:xfrm>
          </p:grpSpPr>
          <p:sp>
            <p:nvSpPr>
              <p:cNvPr id="218" name="Oval 21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9" name="Straight Connector 21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a:off x="7938650" y="2382123"/>
              <a:ext cx="136384" cy="240660"/>
              <a:chOff x="5382493" y="5259978"/>
              <a:chExt cx="202175" cy="356753"/>
            </a:xfrm>
          </p:grpSpPr>
          <p:sp>
            <p:nvSpPr>
              <p:cNvPr id="221" name="Oval 220"/>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2" name="Straight Connector 221"/>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a:off x="6517155" y="2812362"/>
              <a:ext cx="136384" cy="234684"/>
              <a:chOff x="5382493" y="5259978"/>
              <a:chExt cx="202175" cy="347894"/>
            </a:xfrm>
          </p:grpSpPr>
          <p:sp>
            <p:nvSpPr>
              <p:cNvPr id="248" name="Oval 24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9" name="Straight Connector 24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8161988" y="991328"/>
              <a:ext cx="136384" cy="240660"/>
              <a:chOff x="5382493" y="5259978"/>
              <a:chExt cx="202175" cy="356753"/>
            </a:xfrm>
          </p:grpSpPr>
          <p:sp>
            <p:nvSpPr>
              <p:cNvPr id="270" name="Oval 269"/>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1" name="Straight Connector 270"/>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5201802" y="1626367"/>
              <a:ext cx="136384" cy="234684"/>
              <a:chOff x="5382493" y="5259978"/>
              <a:chExt cx="202175" cy="347894"/>
            </a:xfrm>
            <a:solidFill>
              <a:srgbClr val="FF99FF"/>
            </a:solidFill>
          </p:grpSpPr>
          <p:sp>
            <p:nvSpPr>
              <p:cNvPr id="279" name="Oval 278"/>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0" name="Straight Connector 279"/>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923137" y="3713592"/>
              <a:ext cx="136384" cy="234684"/>
              <a:chOff x="5382493" y="5259978"/>
              <a:chExt cx="202175" cy="347894"/>
            </a:xfrm>
          </p:grpSpPr>
          <p:sp>
            <p:nvSpPr>
              <p:cNvPr id="282" name="Oval 281"/>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3" name="Straight Connector 28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992511" y="3868999"/>
              <a:ext cx="136384" cy="234684"/>
              <a:chOff x="5382493" y="5259978"/>
              <a:chExt cx="202175" cy="347894"/>
            </a:xfrm>
            <a:solidFill>
              <a:srgbClr val="FF99FF"/>
            </a:solidFill>
          </p:grpSpPr>
          <p:sp>
            <p:nvSpPr>
              <p:cNvPr id="285" name="Oval 28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6" name="Straight Connector 28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7402449" y="3044757"/>
              <a:ext cx="136384" cy="240660"/>
              <a:chOff x="5382493" y="5259978"/>
              <a:chExt cx="202175" cy="356753"/>
            </a:xfrm>
          </p:grpSpPr>
          <p:sp>
            <p:nvSpPr>
              <p:cNvPr id="294" name="Oval 293"/>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5" name="Straight Connector 294"/>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308" name="Picture 307" descr="&quot; &quot;"/>
            <p:cNvPicPr>
              <a:picLocks noChangeAspect="1"/>
            </p:cNvPicPr>
            <p:nvPr/>
          </p:nvPicPr>
          <p:blipFill>
            <a:blip r:embed="rId3"/>
            <a:stretch>
              <a:fillRect/>
            </a:stretch>
          </p:blipFill>
          <p:spPr>
            <a:xfrm>
              <a:off x="4364582" y="2150320"/>
              <a:ext cx="176799" cy="274344"/>
            </a:xfrm>
            <a:prstGeom prst="rect">
              <a:avLst/>
            </a:prstGeom>
          </p:spPr>
        </p:pic>
        <p:grpSp>
          <p:nvGrpSpPr>
            <p:cNvPr id="327" name="Group 326"/>
            <p:cNvGrpSpPr/>
            <p:nvPr/>
          </p:nvGrpSpPr>
          <p:grpSpPr>
            <a:xfrm>
              <a:off x="7843461" y="2048006"/>
              <a:ext cx="150928" cy="214209"/>
              <a:chOff x="5382493" y="5259978"/>
              <a:chExt cx="202175" cy="347894"/>
            </a:xfrm>
          </p:grpSpPr>
          <p:sp>
            <p:nvSpPr>
              <p:cNvPr id="328" name="Oval 32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9" name="Straight Connector 32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0" name="Group 329"/>
            <p:cNvGrpSpPr/>
            <p:nvPr/>
          </p:nvGrpSpPr>
          <p:grpSpPr>
            <a:xfrm>
              <a:off x="3289140" y="3180500"/>
              <a:ext cx="136384" cy="234684"/>
              <a:chOff x="5382493" y="5259978"/>
              <a:chExt cx="202175" cy="347894"/>
            </a:xfrm>
          </p:grpSpPr>
          <p:sp>
            <p:nvSpPr>
              <p:cNvPr id="331" name="Oval 330"/>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2" name="Straight Connector 33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9" name="Group 338"/>
            <p:cNvGrpSpPr/>
            <p:nvPr/>
          </p:nvGrpSpPr>
          <p:grpSpPr>
            <a:xfrm>
              <a:off x="2043914" y="2175873"/>
              <a:ext cx="136384" cy="234684"/>
              <a:chOff x="5382493" y="5259978"/>
              <a:chExt cx="202175" cy="347894"/>
            </a:xfrm>
          </p:grpSpPr>
          <p:sp>
            <p:nvSpPr>
              <p:cNvPr id="340" name="Oval 339"/>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1" name="Straight Connector 34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348" name="Picture 347" descr="&quot; &quot;"/>
            <p:cNvPicPr>
              <a:picLocks noChangeAspect="1"/>
            </p:cNvPicPr>
            <p:nvPr/>
          </p:nvPicPr>
          <p:blipFill>
            <a:blip r:embed="rId3"/>
            <a:stretch>
              <a:fillRect/>
            </a:stretch>
          </p:blipFill>
          <p:spPr>
            <a:xfrm>
              <a:off x="7234935" y="2130692"/>
              <a:ext cx="176799" cy="274344"/>
            </a:xfrm>
            <a:prstGeom prst="rect">
              <a:avLst/>
            </a:prstGeom>
          </p:spPr>
        </p:pic>
        <p:grpSp>
          <p:nvGrpSpPr>
            <p:cNvPr id="352" name="Group 351"/>
            <p:cNvGrpSpPr/>
            <p:nvPr/>
          </p:nvGrpSpPr>
          <p:grpSpPr>
            <a:xfrm>
              <a:off x="7362380" y="3439959"/>
              <a:ext cx="136384" cy="234684"/>
              <a:chOff x="5382493" y="5259978"/>
              <a:chExt cx="202175" cy="347894"/>
            </a:xfrm>
            <a:solidFill>
              <a:srgbClr val="FF99FF"/>
            </a:solidFill>
          </p:grpSpPr>
          <p:sp>
            <p:nvSpPr>
              <p:cNvPr id="353" name="Oval 352"/>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4" name="Straight Connector 353"/>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1" name="Group 360"/>
            <p:cNvGrpSpPr/>
            <p:nvPr/>
          </p:nvGrpSpPr>
          <p:grpSpPr>
            <a:xfrm>
              <a:off x="7377775" y="2636086"/>
              <a:ext cx="136384" cy="234684"/>
              <a:chOff x="5382493" y="5259978"/>
              <a:chExt cx="202175" cy="347894"/>
            </a:xfrm>
          </p:grpSpPr>
          <p:sp>
            <p:nvSpPr>
              <p:cNvPr id="362" name="Oval 361"/>
              <p:cNvSpPr/>
              <p:nvPr/>
            </p:nvSpPr>
            <p:spPr>
              <a:xfrm>
                <a:off x="5419205" y="5259978"/>
                <a:ext cx="165463" cy="165463"/>
              </a:xfrm>
              <a:prstGeom prst="ellipse">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3" name="Straight Connector 36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6" name="Group 375"/>
            <p:cNvGrpSpPr/>
            <p:nvPr/>
          </p:nvGrpSpPr>
          <p:grpSpPr>
            <a:xfrm>
              <a:off x="7806866" y="1340211"/>
              <a:ext cx="136384" cy="234684"/>
              <a:chOff x="5382493" y="5259978"/>
              <a:chExt cx="202175" cy="347894"/>
            </a:xfrm>
          </p:grpSpPr>
          <p:sp>
            <p:nvSpPr>
              <p:cNvPr id="377" name="Oval 376"/>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8" name="Straight Connector 37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3" name="Group 372"/>
            <p:cNvGrpSpPr/>
            <p:nvPr/>
          </p:nvGrpSpPr>
          <p:grpSpPr>
            <a:xfrm>
              <a:off x="7858103" y="1418647"/>
              <a:ext cx="136384" cy="234684"/>
              <a:chOff x="5382493" y="5259978"/>
              <a:chExt cx="202175" cy="347894"/>
            </a:xfrm>
          </p:grpSpPr>
          <p:sp>
            <p:nvSpPr>
              <p:cNvPr id="374" name="Oval 373"/>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5" name="Straight Connector 37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a:off x="2130365" y="940867"/>
              <a:ext cx="136384" cy="234684"/>
              <a:chOff x="5382493" y="5259978"/>
              <a:chExt cx="202175" cy="347894"/>
            </a:xfrm>
          </p:grpSpPr>
          <p:sp>
            <p:nvSpPr>
              <p:cNvPr id="383" name="Oval 382"/>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4" name="Straight Connector 38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846811" y="4481370"/>
              <a:ext cx="1147056" cy="776430"/>
              <a:chOff x="8178766" y="3637389"/>
              <a:chExt cx="3076807" cy="1881048"/>
            </a:xfrm>
          </p:grpSpPr>
          <p:pic>
            <p:nvPicPr>
              <p:cNvPr id="5" name="Picture 4" descr="&quot; &quot;"/>
              <p:cNvPicPr>
                <a:picLocks noChangeAspect="1"/>
              </p:cNvPicPr>
              <p:nvPr/>
            </p:nvPicPr>
            <p:blipFill>
              <a:blip r:embed="rId4">
                <a:duotone>
                  <a:schemeClr val="accent3">
                    <a:shade val="45000"/>
                    <a:satMod val="135000"/>
                  </a:schemeClr>
                  <a:prstClr val="white"/>
                </a:duotone>
              </a:blip>
              <a:stretch>
                <a:fillRect/>
              </a:stretch>
            </p:blipFill>
            <p:spPr>
              <a:xfrm>
                <a:off x="8178766" y="3637389"/>
                <a:ext cx="3076807" cy="1881048"/>
              </a:xfrm>
              <a:prstGeom prst="rect">
                <a:avLst/>
              </a:prstGeom>
            </p:spPr>
          </p:pic>
          <p:sp>
            <p:nvSpPr>
              <p:cNvPr id="6" name="Rectangle 5"/>
              <p:cNvSpPr/>
              <p:nvPr/>
            </p:nvSpPr>
            <p:spPr>
              <a:xfrm>
                <a:off x="10101943" y="3902550"/>
                <a:ext cx="1043257" cy="24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0" name="Rectangle 399"/>
              <p:cNvSpPr/>
              <p:nvPr/>
            </p:nvSpPr>
            <p:spPr>
              <a:xfrm>
                <a:off x="10101943" y="4522429"/>
                <a:ext cx="595183" cy="20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1" name="Rectangle 400"/>
              <p:cNvSpPr/>
              <p:nvPr/>
            </p:nvSpPr>
            <p:spPr>
              <a:xfrm>
                <a:off x="10498725" y="4441927"/>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Rectangle 401"/>
              <p:cNvSpPr/>
              <p:nvPr/>
            </p:nvSpPr>
            <p:spPr>
              <a:xfrm>
                <a:off x="10713490" y="4087876"/>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3" name="Rectangle 402"/>
              <p:cNvSpPr/>
              <p:nvPr/>
            </p:nvSpPr>
            <p:spPr>
              <a:xfrm>
                <a:off x="10445608" y="4083183"/>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75"/>
            <p:cNvGrpSpPr/>
            <p:nvPr/>
          </p:nvGrpSpPr>
          <p:grpSpPr>
            <a:xfrm>
              <a:off x="8141859" y="4383359"/>
              <a:ext cx="136384" cy="234684"/>
              <a:chOff x="5382493" y="5259978"/>
              <a:chExt cx="202175" cy="347894"/>
            </a:xfrm>
          </p:grpSpPr>
          <p:sp>
            <p:nvSpPr>
              <p:cNvPr id="77" name="Oval 76"/>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8" name="Straight Connector 7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8235791" y="4808277"/>
              <a:ext cx="677602" cy="430887"/>
            </a:xfrm>
            <a:prstGeom prst="rect">
              <a:avLst/>
            </a:prstGeom>
            <a:noFill/>
          </p:spPr>
          <p:txBody>
            <a:bodyPr wrap="square" rtlCol="0">
              <a:spAutoFit/>
            </a:bodyPr>
            <a:lstStyle/>
            <a:p>
              <a:r>
                <a:rPr lang="en-US" sz="1100" dirty="0" smtClean="0"/>
                <a:t>Virgin Islands</a:t>
              </a:r>
              <a:endParaRPr lang="en-US" sz="1100" dirty="0"/>
            </a:p>
          </p:txBody>
        </p:sp>
        <p:sp>
          <p:nvSpPr>
            <p:cNvPr id="141" name="TextBox 140"/>
            <p:cNvSpPr txBox="1"/>
            <p:nvPr/>
          </p:nvSpPr>
          <p:spPr>
            <a:xfrm>
              <a:off x="3395316" y="4938780"/>
              <a:ext cx="677602" cy="261610"/>
            </a:xfrm>
            <a:prstGeom prst="rect">
              <a:avLst/>
            </a:prstGeom>
            <a:noFill/>
          </p:spPr>
          <p:txBody>
            <a:bodyPr wrap="square" rtlCol="0">
              <a:spAutoFit/>
            </a:bodyPr>
            <a:lstStyle/>
            <a:p>
              <a:r>
                <a:rPr lang="en-US" sz="1100" dirty="0" smtClean="0"/>
                <a:t>Hawaii</a:t>
              </a:r>
              <a:endParaRPr lang="en-US" sz="1100" dirty="0"/>
            </a:p>
          </p:txBody>
        </p:sp>
        <p:sp>
          <p:nvSpPr>
            <p:cNvPr id="142" name="TextBox 141"/>
            <p:cNvSpPr txBox="1"/>
            <p:nvPr/>
          </p:nvSpPr>
          <p:spPr>
            <a:xfrm>
              <a:off x="1314753" y="4782509"/>
              <a:ext cx="677602" cy="261610"/>
            </a:xfrm>
            <a:prstGeom prst="rect">
              <a:avLst/>
            </a:prstGeom>
            <a:noFill/>
          </p:spPr>
          <p:txBody>
            <a:bodyPr wrap="square" rtlCol="0">
              <a:spAutoFit/>
            </a:bodyPr>
            <a:lstStyle/>
            <a:p>
              <a:r>
                <a:rPr lang="en-US" sz="1100" dirty="0" smtClean="0"/>
                <a:t>Alaska</a:t>
              </a:r>
              <a:endParaRPr lang="en-US" sz="1100" dirty="0"/>
            </a:p>
          </p:txBody>
        </p:sp>
        <p:grpSp>
          <p:nvGrpSpPr>
            <p:cNvPr id="143" name="Group 142"/>
            <p:cNvGrpSpPr/>
            <p:nvPr/>
          </p:nvGrpSpPr>
          <p:grpSpPr>
            <a:xfrm>
              <a:off x="5908385" y="2442402"/>
              <a:ext cx="136384" cy="234684"/>
              <a:chOff x="5382493" y="5259978"/>
              <a:chExt cx="202175" cy="347894"/>
            </a:xfrm>
          </p:grpSpPr>
          <p:sp>
            <p:nvSpPr>
              <p:cNvPr id="144" name="Oval 143"/>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5" name="Straight Connector 14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5747236" y="2433876"/>
              <a:ext cx="136384" cy="234684"/>
              <a:chOff x="5382493" y="5259978"/>
              <a:chExt cx="202175" cy="347894"/>
            </a:xfrm>
          </p:grpSpPr>
          <p:sp>
            <p:nvSpPr>
              <p:cNvPr id="147" name="Oval 146"/>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8" name="Straight Connector 14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5648956" y="3300830"/>
              <a:ext cx="136384" cy="234684"/>
              <a:chOff x="5382493" y="5259978"/>
              <a:chExt cx="202175" cy="347894"/>
            </a:xfrm>
          </p:grpSpPr>
          <p:sp>
            <p:nvSpPr>
              <p:cNvPr id="150" name="Oval 149"/>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1" name="Straight Connector 15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2711893" y="3092785"/>
              <a:ext cx="136384" cy="234684"/>
              <a:chOff x="5382493" y="5259978"/>
              <a:chExt cx="202175" cy="347894"/>
            </a:xfrm>
          </p:grpSpPr>
          <p:sp>
            <p:nvSpPr>
              <p:cNvPr id="153" name="Oval 15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4" name="Straight Connector 15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3" name="Picture 2" descr="&quot; &quot;"/>
            <p:cNvPicPr>
              <a:picLocks noChangeAspect="1"/>
            </p:cNvPicPr>
            <p:nvPr/>
          </p:nvPicPr>
          <p:blipFill>
            <a:blip r:embed="rId5"/>
            <a:stretch>
              <a:fillRect/>
            </a:stretch>
          </p:blipFill>
          <p:spPr>
            <a:xfrm rot="1870329">
              <a:off x="8007174" y="1772659"/>
              <a:ext cx="207282" cy="317019"/>
            </a:xfrm>
            <a:prstGeom prst="rect">
              <a:avLst/>
            </a:prstGeom>
          </p:spPr>
        </p:pic>
        <p:grpSp>
          <p:nvGrpSpPr>
            <p:cNvPr id="157" name="Group 156"/>
            <p:cNvGrpSpPr/>
            <p:nvPr/>
          </p:nvGrpSpPr>
          <p:grpSpPr>
            <a:xfrm>
              <a:off x="3724043" y="4544178"/>
              <a:ext cx="136384" cy="234684"/>
              <a:chOff x="5382493" y="5259978"/>
              <a:chExt cx="202175" cy="347894"/>
            </a:xfrm>
          </p:grpSpPr>
          <p:sp>
            <p:nvSpPr>
              <p:cNvPr id="158" name="Oval 157"/>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9" name="Straight Connector 15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3842199" y="4605319"/>
              <a:ext cx="136384" cy="234684"/>
              <a:chOff x="5382493" y="5259978"/>
              <a:chExt cx="202175" cy="347894"/>
            </a:xfrm>
          </p:grpSpPr>
          <p:sp>
            <p:nvSpPr>
              <p:cNvPr id="161" name="Oval 16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1" name="Straight Connector 17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2541482" y="1188176"/>
              <a:ext cx="136384" cy="234684"/>
              <a:chOff x="5382493" y="5259978"/>
              <a:chExt cx="202175" cy="347894"/>
            </a:xfrm>
          </p:grpSpPr>
          <p:sp>
            <p:nvSpPr>
              <p:cNvPr id="176" name="Oval 17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7" name="Straight Connector 17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5524798" y="3923890"/>
              <a:ext cx="136384" cy="234684"/>
              <a:chOff x="5382493" y="5259978"/>
              <a:chExt cx="202175" cy="347894"/>
            </a:xfrm>
          </p:grpSpPr>
          <p:sp>
            <p:nvSpPr>
              <p:cNvPr id="179" name="Oval 17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0" name="Straight Connector 17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7949665" y="1719507"/>
              <a:ext cx="136384" cy="234684"/>
              <a:chOff x="5382493" y="5259978"/>
              <a:chExt cx="202175" cy="347894"/>
            </a:xfrm>
          </p:grpSpPr>
          <p:sp>
            <p:nvSpPr>
              <p:cNvPr id="185" name="Oval 184"/>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6" name="Straight Connector 18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5017293" y="1626367"/>
              <a:ext cx="136384" cy="234684"/>
              <a:chOff x="5382493" y="5259978"/>
              <a:chExt cx="202175" cy="347894"/>
            </a:xfrm>
          </p:grpSpPr>
          <p:sp>
            <p:nvSpPr>
              <p:cNvPr id="191" name="Oval 19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2" name="Straight Connector 19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3730410" y="1183504"/>
              <a:ext cx="136384" cy="234684"/>
              <a:chOff x="5382493" y="5259978"/>
              <a:chExt cx="202175" cy="347894"/>
            </a:xfrm>
          </p:grpSpPr>
          <p:sp>
            <p:nvSpPr>
              <p:cNvPr id="194" name="Oval 193"/>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5" name="Straight Connector 19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7250965" y="3050733"/>
              <a:ext cx="136384" cy="234684"/>
              <a:chOff x="5382493" y="5259978"/>
              <a:chExt cx="202175" cy="347894"/>
            </a:xfrm>
          </p:grpSpPr>
          <p:sp>
            <p:nvSpPr>
              <p:cNvPr id="197" name="Oval 196"/>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8" name="Straight Connector 19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7531078" y="3050733"/>
              <a:ext cx="136384" cy="234684"/>
              <a:chOff x="5382493" y="5259978"/>
              <a:chExt cx="202175" cy="347894"/>
            </a:xfrm>
          </p:grpSpPr>
          <p:sp>
            <p:nvSpPr>
              <p:cNvPr id="203" name="Oval 20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4" name="Straight Connector 20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4580844" y="2189980"/>
              <a:ext cx="136384" cy="234684"/>
              <a:chOff x="5382493" y="5259978"/>
              <a:chExt cx="202175" cy="347894"/>
            </a:xfrm>
          </p:grpSpPr>
          <p:sp>
            <p:nvSpPr>
              <p:cNvPr id="206" name="Oval 205"/>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7" name="Straight Connector 20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8017857" y="1344361"/>
              <a:ext cx="136384" cy="234684"/>
              <a:chOff x="5382493" y="5259978"/>
              <a:chExt cx="202175" cy="347894"/>
            </a:xfrm>
          </p:grpSpPr>
          <p:sp>
            <p:nvSpPr>
              <p:cNvPr id="209" name="Oval 208"/>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0" name="Straight Connector 20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8126999" y="1515244"/>
              <a:ext cx="136384" cy="234684"/>
              <a:chOff x="5382493" y="5259978"/>
              <a:chExt cx="202175" cy="347894"/>
            </a:xfrm>
          </p:grpSpPr>
          <p:sp>
            <p:nvSpPr>
              <p:cNvPr id="212" name="Oval 211"/>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3" name="Straight Connector 21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a:off x="3109248" y="3180500"/>
              <a:ext cx="136384" cy="234684"/>
              <a:chOff x="5382493" y="5259978"/>
              <a:chExt cx="202175" cy="347894"/>
            </a:xfrm>
          </p:grpSpPr>
          <p:sp>
            <p:nvSpPr>
              <p:cNvPr id="215" name="Oval 214"/>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6" name="Straight Connector 21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a:off x="3453255" y="3180500"/>
              <a:ext cx="136384" cy="234684"/>
              <a:chOff x="5382493" y="5259978"/>
              <a:chExt cx="202175" cy="347894"/>
            </a:xfrm>
          </p:grpSpPr>
          <p:sp>
            <p:nvSpPr>
              <p:cNvPr id="224" name="Oval 223"/>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5" name="Straight Connector 22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4674334" y="3300878"/>
              <a:ext cx="136384" cy="234684"/>
              <a:chOff x="5382493" y="5259978"/>
              <a:chExt cx="202175" cy="347894"/>
            </a:xfrm>
          </p:grpSpPr>
          <p:sp>
            <p:nvSpPr>
              <p:cNvPr id="230" name="Oval 229"/>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1" name="Straight Connector 23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4846509" y="3337020"/>
              <a:ext cx="136384" cy="234684"/>
              <a:chOff x="5382493" y="5259978"/>
              <a:chExt cx="202175" cy="347894"/>
            </a:xfrm>
          </p:grpSpPr>
          <p:sp>
            <p:nvSpPr>
              <p:cNvPr id="233" name="Oval 232"/>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4" name="Straight Connector 23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a:off x="1932295" y="1473675"/>
              <a:ext cx="136384" cy="234684"/>
              <a:chOff x="5382493" y="5259978"/>
              <a:chExt cx="202175" cy="347894"/>
            </a:xfrm>
          </p:grpSpPr>
          <p:sp>
            <p:nvSpPr>
              <p:cNvPr id="236" name="Oval 235"/>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7" name="Straight Connector 23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7412796" y="2157503"/>
              <a:ext cx="136384" cy="234684"/>
              <a:chOff x="5382493" y="5259978"/>
              <a:chExt cx="202175" cy="347894"/>
            </a:xfrm>
          </p:grpSpPr>
          <p:sp>
            <p:nvSpPr>
              <p:cNvPr id="239" name="Oval 23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0" name="Straight Connector 23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6566589" y="3165441"/>
              <a:ext cx="136384" cy="234684"/>
              <a:chOff x="5382493" y="5259978"/>
              <a:chExt cx="202175" cy="347894"/>
            </a:xfrm>
          </p:grpSpPr>
          <p:sp>
            <p:nvSpPr>
              <p:cNvPr id="242" name="Oval 241"/>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3" name="Straight Connector 24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a:off x="2501328" y="2346331"/>
              <a:ext cx="136384" cy="234684"/>
              <a:chOff x="5382493" y="5259978"/>
              <a:chExt cx="202175" cy="347894"/>
            </a:xfrm>
          </p:grpSpPr>
          <p:sp>
            <p:nvSpPr>
              <p:cNvPr id="245" name="Oval 244"/>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6" name="Straight Connector 24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a:off x="7498764" y="2728385"/>
              <a:ext cx="136384" cy="234684"/>
              <a:chOff x="5382493" y="5259978"/>
              <a:chExt cx="202175" cy="347894"/>
            </a:xfrm>
          </p:grpSpPr>
          <p:sp>
            <p:nvSpPr>
              <p:cNvPr id="251" name="Oval 25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2" name="Straight Connector 25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6" name="Group 255"/>
            <p:cNvGrpSpPr/>
            <p:nvPr/>
          </p:nvGrpSpPr>
          <p:grpSpPr>
            <a:xfrm>
              <a:off x="1937166" y="940867"/>
              <a:ext cx="136384" cy="234684"/>
              <a:chOff x="5382493" y="5259978"/>
              <a:chExt cx="202175" cy="347894"/>
            </a:xfrm>
          </p:grpSpPr>
          <p:sp>
            <p:nvSpPr>
              <p:cNvPr id="257" name="Oval 256"/>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8" name="Straight Connector 25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3172556" y="1721171"/>
              <a:ext cx="136384" cy="234684"/>
              <a:chOff x="5382493" y="5259978"/>
              <a:chExt cx="202175" cy="347894"/>
            </a:xfrm>
          </p:grpSpPr>
          <p:sp>
            <p:nvSpPr>
              <p:cNvPr id="260" name="Oval 259"/>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1" name="Straight Connector 26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a:off x="3361504" y="1772633"/>
              <a:ext cx="136384" cy="234684"/>
              <a:chOff x="5382493" y="5259978"/>
              <a:chExt cx="202175" cy="347894"/>
            </a:xfrm>
            <a:solidFill>
              <a:srgbClr val="FF99FF"/>
            </a:solidFill>
          </p:grpSpPr>
          <p:sp>
            <p:nvSpPr>
              <p:cNvPr id="263" name="Oval 262"/>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4" name="Straight Connector 263"/>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a:off x="7041620" y="2624468"/>
              <a:ext cx="136384" cy="234684"/>
              <a:chOff x="5382493" y="5259978"/>
              <a:chExt cx="202175" cy="347894"/>
            </a:xfrm>
          </p:grpSpPr>
          <p:sp>
            <p:nvSpPr>
              <p:cNvPr id="227" name="Oval 226"/>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8" name="Straight Connector 22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a:off x="7906595" y="1490492"/>
              <a:ext cx="136384" cy="234684"/>
              <a:chOff x="5382493" y="5259978"/>
              <a:chExt cx="202175" cy="347894"/>
            </a:xfrm>
          </p:grpSpPr>
          <p:sp>
            <p:nvSpPr>
              <p:cNvPr id="254" name="Oval 253"/>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5" name="Straight Connector 25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5" name="Group 264"/>
            <p:cNvGrpSpPr/>
            <p:nvPr/>
          </p:nvGrpSpPr>
          <p:grpSpPr>
            <a:xfrm>
              <a:off x="7204658" y="3419775"/>
              <a:ext cx="136384" cy="234684"/>
              <a:chOff x="5382493" y="5259978"/>
              <a:chExt cx="202175" cy="347894"/>
            </a:xfrm>
          </p:grpSpPr>
          <p:sp>
            <p:nvSpPr>
              <p:cNvPr id="266" name="Oval 26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7" name="Straight Connector 26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2245399" y="4392056"/>
              <a:ext cx="136384" cy="234684"/>
              <a:chOff x="5382493" y="5259978"/>
              <a:chExt cx="202175" cy="347894"/>
            </a:xfrm>
          </p:grpSpPr>
          <p:sp>
            <p:nvSpPr>
              <p:cNvPr id="287" name="Oval 286"/>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8" name="Straight Connector 28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8254945" y="1081387"/>
              <a:ext cx="136384" cy="234684"/>
              <a:chOff x="5382493" y="5259978"/>
              <a:chExt cx="202175" cy="347894"/>
            </a:xfrm>
          </p:grpSpPr>
          <p:sp>
            <p:nvSpPr>
              <p:cNvPr id="290" name="Oval 289"/>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1" name="Straight Connector 29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4512652" y="2756089"/>
              <a:ext cx="136384" cy="234684"/>
              <a:chOff x="5382493" y="5259978"/>
              <a:chExt cx="202175" cy="347894"/>
            </a:xfrm>
          </p:grpSpPr>
          <p:sp>
            <p:nvSpPr>
              <p:cNvPr id="296" name="Oval 29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7" name="Straight Connector 29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6446193" y="1741899"/>
              <a:ext cx="136384" cy="234684"/>
              <a:chOff x="5382493" y="5259978"/>
              <a:chExt cx="202175" cy="347894"/>
            </a:xfrm>
            <a:solidFill>
              <a:srgbClr val="FF99FF"/>
            </a:solidFill>
          </p:grpSpPr>
          <p:sp>
            <p:nvSpPr>
              <p:cNvPr id="299" name="Oval 298"/>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0" name="Straight Connector 299"/>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6306097" y="1738894"/>
              <a:ext cx="136384" cy="234684"/>
              <a:chOff x="5382493" y="5259978"/>
              <a:chExt cx="202175" cy="347894"/>
            </a:xfrm>
          </p:grpSpPr>
          <p:sp>
            <p:nvSpPr>
              <p:cNvPr id="305" name="Oval 304"/>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6" name="Straight Connector 30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6505606" y="1885631"/>
              <a:ext cx="136384" cy="234684"/>
              <a:chOff x="5382493" y="5259978"/>
              <a:chExt cx="202175" cy="347894"/>
            </a:xfrm>
          </p:grpSpPr>
          <p:sp>
            <p:nvSpPr>
              <p:cNvPr id="309" name="Oval 308"/>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0" name="Straight Connector 30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11" name="Group 310"/>
            <p:cNvGrpSpPr/>
            <p:nvPr/>
          </p:nvGrpSpPr>
          <p:grpSpPr>
            <a:xfrm>
              <a:off x="6311232" y="1912846"/>
              <a:ext cx="136384" cy="240660"/>
              <a:chOff x="5382493" y="5259978"/>
              <a:chExt cx="202175" cy="356753"/>
            </a:xfrm>
          </p:grpSpPr>
          <p:sp>
            <p:nvSpPr>
              <p:cNvPr id="312" name="Oval 311"/>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3" name="Straight Connector 312"/>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aphicFrame>
        <p:nvGraphicFramePr>
          <p:cNvPr id="71" name="Table 70" descr="This table is a legend which indicates a different colored pin for each DaSy 619 cross-state learning opportunity. &#10;"/>
          <p:cNvGraphicFramePr>
            <a:graphicFrameLocks noGrp="1"/>
          </p:cNvGraphicFramePr>
          <p:nvPr>
            <p:extLst>
              <p:ext uri="{D42A27DB-BD31-4B8C-83A1-F6EECF244321}">
                <p14:modId xmlns:p14="http://schemas.microsoft.com/office/powerpoint/2010/main" val="989687011"/>
              </p:ext>
            </p:extLst>
          </p:nvPr>
        </p:nvGraphicFramePr>
        <p:xfrm>
          <a:off x="152398" y="5618670"/>
          <a:ext cx="8841469" cy="1070761"/>
        </p:xfrm>
        <a:graphic>
          <a:graphicData uri="http://schemas.openxmlformats.org/drawingml/2006/table">
            <a:tbl>
              <a:tblPr firstRow="1" bandRow="1">
                <a:tableStyleId>{2D5ABB26-0587-4C30-8999-92F81FD0307C}</a:tableStyleId>
              </a:tblPr>
              <a:tblGrid>
                <a:gridCol w="922349">
                  <a:extLst>
                    <a:ext uri="{9D8B030D-6E8A-4147-A177-3AD203B41FA5}">
                      <a16:colId xmlns:a16="http://schemas.microsoft.com/office/drawing/2014/main" xmlns="" val="20000"/>
                    </a:ext>
                  </a:extLst>
                </a:gridCol>
                <a:gridCol w="845487">
                  <a:extLst>
                    <a:ext uri="{9D8B030D-6E8A-4147-A177-3AD203B41FA5}">
                      <a16:colId xmlns:a16="http://schemas.microsoft.com/office/drawing/2014/main" xmlns="" val="20001"/>
                    </a:ext>
                  </a:extLst>
                </a:gridCol>
                <a:gridCol w="922349">
                  <a:extLst>
                    <a:ext uri="{9D8B030D-6E8A-4147-A177-3AD203B41FA5}">
                      <a16:colId xmlns:a16="http://schemas.microsoft.com/office/drawing/2014/main" xmlns="" val="20002"/>
                    </a:ext>
                  </a:extLst>
                </a:gridCol>
                <a:gridCol w="999212">
                  <a:extLst>
                    <a:ext uri="{9D8B030D-6E8A-4147-A177-3AD203B41FA5}">
                      <a16:colId xmlns:a16="http://schemas.microsoft.com/office/drawing/2014/main" xmlns="" val="20003"/>
                    </a:ext>
                  </a:extLst>
                </a:gridCol>
                <a:gridCol w="829002">
                  <a:extLst>
                    <a:ext uri="{9D8B030D-6E8A-4147-A177-3AD203B41FA5}">
                      <a16:colId xmlns:a16="http://schemas.microsoft.com/office/drawing/2014/main" xmlns="" val="20004"/>
                    </a:ext>
                  </a:extLst>
                </a:gridCol>
                <a:gridCol w="864614">
                  <a:extLst>
                    <a:ext uri="{9D8B030D-6E8A-4147-A177-3AD203B41FA5}">
                      <a16:colId xmlns:a16="http://schemas.microsoft.com/office/drawing/2014/main" xmlns="" val="20005"/>
                    </a:ext>
                  </a:extLst>
                </a:gridCol>
                <a:gridCol w="864614">
                  <a:extLst>
                    <a:ext uri="{9D8B030D-6E8A-4147-A177-3AD203B41FA5}">
                      <a16:colId xmlns:a16="http://schemas.microsoft.com/office/drawing/2014/main" xmlns="" val="20006"/>
                    </a:ext>
                  </a:extLst>
                </a:gridCol>
                <a:gridCol w="864614">
                  <a:extLst>
                    <a:ext uri="{9D8B030D-6E8A-4147-A177-3AD203B41FA5}">
                      <a16:colId xmlns:a16="http://schemas.microsoft.com/office/drawing/2014/main" xmlns="" val="20007"/>
                    </a:ext>
                  </a:extLst>
                </a:gridCol>
                <a:gridCol w="864614">
                  <a:extLst>
                    <a:ext uri="{9D8B030D-6E8A-4147-A177-3AD203B41FA5}">
                      <a16:colId xmlns:a16="http://schemas.microsoft.com/office/drawing/2014/main" xmlns="" val="20008"/>
                    </a:ext>
                  </a:extLst>
                </a:gridCol>
                <a:gridCol w="864614">
                  <a:extLst>
                    <a:ext uri="{9D8B030D-6E8A-4147-A177-3AD203B41FA5}">
                      <a16:colId xmlns:a16="http://schemas.microsoft.com/office/drawing/2014/main" xmlns="" val="20009"/>
                    </a:ext>
                  </a:extLst>
                </a:gridCol>
              </a:tblGrid>
              <a:tr h="327079">
                <a:tc>
                  <a:txBody>
                    <a:bodyPr/>
                    <a:lstStyle/>
                    <a:p>
                      <a:pPr algn="ctr"/>
                      <a:r>
                        <a:rPr lang="en-US" sz="1000" b="1" dirty="0" smtClean="0"/>
                        <a:t>Data Visualization </a:t>
                      </a:r>
                      <a:r>
                        <a:rPr lang="en-US" sz="1000" b="1" dirty="0" err="1" smtClean="0"/>
                        <a:t>CoP</a:t>
                      </a:r>
                      <a:endParaRPr lang="en-US" sz="1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Local</a:t>
                      </a:r>
                      <a:br>
                        <a:rPr lang="en-US" sz="1000" b="1" kern="1200" dirty="0" smtClean="0"/>
                      </a:br>
                      <a:r>
                        <a:rPr lang="en-US" sz="1000" b="1" kern="1200" dirty="0" smtClean="0"/>
                        <a:t>Data Use</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ECIDS</a:t>
                      </a:r>
                      <a:r>
                        <a:rPr lang="en-US" sz="1000" b="1" kern="1200" baseline="0" dirty="0" smtClean="0"/>
                        <a:t> Learning Community</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PTAC  EC</a:t>
                      </a:r>
                      <a:r>
                        <a:rPr lang="en-US" sz="1000" b="1" kern="1200" baseline="0" dirty="0" smtClean="0"/>
                        <a:t> </a:t>
                      </a:r>
                      <a:r>
                        <a:rPr lang="en-US" sz="1000" b="1" kern="1200" dirty="0" smtClean="0"/>
                        <a:t>Confidentially</a:t>
                      </a:r>
                      <a:r>
                        <a:rPr lang="en-US" sz="1000" b="1" kern="1200" baseline="0" dirty="0" smtClean="0"/>
                        <a:t> Meeting</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Child</a:t>
                      </a:r>
                      <a:r>
                        <a:rPr lang="en-US" sz="1000" b="1" kern="1200" baseline="0" dirty="0" smtClean="0"/>
                        <a:t> Outcomes Topic Cohort</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Child</a:t>
                      </a:r>
                      <a:r>
                        <a:rPr lang="en-US" sz="1000" b="1" kern="1200" baseline="0" dirty="0" smtClean="0"/>
                        <a:t> Outcomes Summary Data </a:t>
                      </a:r>
                      <a:r>
                        <a:rPr lang="en-US" sz="1000" b="1" kern="1200" baseline="0" dirty="0" err="1" smtClean="0"/>
                        <a:t>CoP</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Social</a:t>
                      </a:r>
                      <a:r>
                        <a:rPr lang="en-US" sz="1000" b="1" kern="1200" baseline="0" dirty="0" smtClean="0"/>
                        <a:t> Emotional Community of Practice</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IFSP </a:t>
                      </a:r>
                      <a:br>
                        <a:rPr lang="en-US" sz="1000" b="1" kern="1200" dirty="0" smtClean="0"/>
                      </a:br>
                      <a:r>
                        <a:rPr lang="en-US" sz="1000" b="1" kern="1200" dirty="0" smtClean="0"/>
                        <a:t>Topic Cohort</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Powerful 619 Topic Cohort</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Family Outcomes</a:t>
                      </a:r>
                      <a:r>
                        <a:rPr lang="en-US" sz="1000" b="1" kern="1200" baseline="0" dirty="0" smtClean="0"/>
                        <a:t> Learning Community</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6972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pic>
        <p:nvPicPr>
          <p:cNvPr id="75" name="Picture 74" descr="&quot; &quot;"/>
          <p:cNvPicPr>
            <a:picLocks noChangeAspect="1"/>
          </p:cNvPicPr>
          <p:nvPr/>
        </p:nvPicPr>
        <p:blipFill>
          <a:blip r:embed="rId3"/>
          <a:stretch>
            <a:fillRect/>
          </a:stretch>
        </p:blipFill>
        <p:spPr>
          <a:xfrm>
            <a:off x="1476890" y="6388623"/>
            <a:ext cx="176799" cy="274344"/>
          </a:xfrm>
          <a:prstGeom prst="rect">
            <a:avLst/>
          </a:prstGeom>
        </p:spPr>
      </p:pic>
      <p:grpSp>
        <p:nvGrpSpPr>
          <p:cNvPr id="79" name="Group 78" descr="&quot; &quot;"/>
          <p:cNvGrpSpPr/>
          <p:nvPr/>
        </p:nvGrpSpPr>
        <p:grpSpPr>
          <a:xfrm>
            <a:off x="4222048" y="6388623"/>
            <a:ext cx="136384" cy="234684"/>
            <a:chOff x="5382493" y="5259978"/>
            <a:chExt cx="202175" cy="347894"/>
          </a:xfrm>
        </p:grpSpPr>
        <p:sp>
          <p:nvSpPr>
            <p:cNvPr id="80" name="Oval 79"/>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1" name="Straight Connector 8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5" name="Group 84" descr="&quot; &quot;"/>
          <p:cNvGrpSpPr/>
          <p:nvPr/>
        </p:nvGrpSpPr>
        <p:grpSpPr>
          <a:xfrm>
            <a:off x="5000480" y="6388623"/>
            <a:ext cx="136384" cy="234684"/>
            <a:chOff x="5382493" y="5259978"/>
            <a:chExt cx="202175" cy="347894"/>
          </a:xfrm>
        </p:grpSpPr>
        <p:sp>
          <p:nvSpPr>
            <p:cNvPr id="86" name="Oval 8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7" name="Straight Connector 8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8" name="Group 87" descr="&quot; &quot;"/>
          <p:cNvGrpSpPr/>
          <p:nvPr/>
        </p:nvGrpSpPr>
        <p:grpSpPr>
          <a:xfrm>
            <a:off x="5847104" y="6388623"/>
            <a:ext cx="136384" cy="234684"/>
            <a:chOff x="5382493" y="5259978"/>
            <a:chExt cx="202175" cy="347894"/>
          </a:xfrm>
        </p:grpSpPr>
        <p:sp>
          <p:nvSpPr>
            <p:cNvPr id="89" name="Oval 8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0" name="Straight Connector 8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1" name="Group 90" descr="&quot; &quot;"/>
          <p:cNvGrpSpPr/>
          <p:nvPr/>
        </p:nvGrpSpPr>
        <p:grpSpPr>
          <a:xfrm>
            <a:off x="6743215" y="6388623"/>
            <a:ext cx="136384" cy="234684"/>
            <a:chOff x="5382493" y="5259978"/>
            <a:chExt cx="202175" cy="347894"/>
          </a:xfrm>
        </p:grpSpPr>
        <p:sp>
          <p:nvSpPr>
            <p:cNvPr id="92" name="Oval 91"/>
            <p:cNvSpPr/>
            <p:nvPr/>
          </p:nvSpPr>
          <p:spPr>
            <a:xfrm>
              <a:off x="5419205" y="5259978"/>
              <a:ext cx="165463" cy="165463"/>
            </a:xfrm>
            <a:prstGeom prst="ellipse">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3" name="Straight Connector 9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8" name="Group 57" descr="&quot; &quot;"/>
          <p:cNvGrpSpPr/>
          <p:nvPr/>
        </p:nvGrpSpPr>
        <p:grpSpPr>
          <a:xfrm>
            <a:off x="8495593" y="6388623"/>
            <a:ext cx="136384" cy="234684"/>
            <a:chOff x="5382493" y="5259978"/>
            <a:chExt cx="202175" cy="347894"/>
          </a:xfrm>
        </p:grpSpPr>
        <p:sp>
          <p:nvSpPr>
            <p:cNvPr id="59" name="Oval 58"/>
            <p:cNvSpPr/>
            <p:nvPr/>
          </p:nvSpPr>
          <p:spPr>
            <a:xfrm>
              <a:off x="5419205" y="5259978"/>
              <a:ext cx="165463" cy="165463"/>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 name="Straight Connector 5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2" name="Group 271" descr="&quot; &quot;"/>
          <p:cNvGrpSpPr/>
          <p:nvPr/>
        </p:nvGrpSpPr>
        <p:grpSpPr>
          <a:xfrm>
            <a:off x="609600" y="6388623"/>
            <a:ext cx="136384" cy="234684"/>
            <a:chOff x="5382493" y="5259978"/>
            <a:chExt cx="202175" cy="347894"/>
          </a:xfrm>
        </p:grpSpPr>
        <p:sp>
          <p:nvSpPr>
            <p:cNvPr id="273" name="Oval 272"/>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4" name="Straight Connector 27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5" name="Group 274" descr="&quot; &quot;"/>
          <p:cNvGrpSpPr/>
          <p:nvPr/>
        </p:nvGrpSpPr>
        <p:grpSpPr>
          <a:xfrm>
            <a:off x="7591650" y="6388623"/>
            <a:ext cx="136384" cy="234684"/>
            <a:chOff x="5382493" y="5259978"/>
            <a:chExt cx="202175" cy="347894"/>
          </a:xfrm>
          <a:solidFill>
            <a:srgbClr val="FF99FF"/>
          </a:solidFill>
        </p:grpSpPr>
        <p:sp>
          <p:nvSpPr>
            <p:cNvPr id="276" name="Oval 275"/>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7" name="Straight Connector 276"/>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2" name="Group 301" descr="&quot; &quot;"/>
          <p:cNvGrpSpPr/>
          <p:nvPr/>
        </p:nvGrpSpPr>
        <p:grpSpPr>
          <a:xfrm>
            <a:off x="2320502" y="6388623"/>
            <a:ext cx="136384" cy="240660"/>
            <a:chOff x="5382493" y="5259978"/>
            <a:chExt cx="202175" cy="356753"/>
          </a:xfrm>
        </p:grpSpPr>
        <p:sp>
          <p:nvSpPr>
            <p:cNvPr id="303" name="Oval 302"/>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4" name="Straight Connector 303"/>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7" name="Group 366" descr="&quot; &quot;"/>
          <p:cNvGrpSpPr/>
          <p:nvPr/>
        </p:nvGrpSpPr>
        <p:grpSpPr>
          <a:xfrm>
            <a:off x="3319238" y="6388623"/>
            <a:ext cx="136384" cy="234684"/>
            <a:chOff x="5382493" y="5259978"/>
            <a:chExt cx="202175" cy="347894"/>
          </a:xfrm>
        </p:grpSpPr>
        <p:sp>
          <p:nvSpPr>
            <p:cNvPr id="368" name="Oval 36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9" name="Straight Connector 36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8411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14" name="Title 2"/>
          <p:cNvSpPr>
            <a:spLocks noGrp="1"/>
          </p:cNvSpPr>
          <p:nvPr>
            <p:ph type="title"/>
          </p:nvPr>
        </p:nvSpPr>
        <p:spPr>
          <a:xfrm>
            <a:off x="457200" y="274638"/>
            <a:ext cx="8229600" cy="1143000"/>
          </a:xfrm>
        </p:spPr>
        <p:txBody>
          <a:bodyPr>
            <a:normAutofit fontScale="90000"/>
          </a:bodyPr>
          <a:lstStyle/>
          <a:p>
            <a:r>
              <a:rPr lang="en-US" dirty="0" smtClean="0"/>
              <a:t>A great </a:t>
            </a:r>
            <a:r>
              <a:rPr lang="en-US" dirty="0"/>
              <a:t>cross-state learning opportunity!</a:t>
            </a:r>
          </a:p>
        </p:txBody>
      </p:sp>
      <p:sp>
        <p:nvSpPr>
          <p:cNvPr id="13" name="TextBox 12"/>
          <p:cNvSpPr txBox="1"/>
          <p:nvPr/>
        </p:nvSpPr>
        <p:spPr>
          <a:xfrm>
            <a:off x="481173" y="3519097"/>
            <a:ext cx="1652428" cy="307777"/>
          </a:xfrm>
          <a:prstGeom prst="rect">
            <a:avLst/>
          </a:prstGeom>
          <a:noFill/>
        </p:spPr>
        <p:txBody>
          <a:bodyPr wrap="square" rtlCol="0">
            <a:spAutoFit/>
          </a:bodyPr>
          <a:lstStyle/>
          <a:p>
            <a:r>
              <a:rPr lang="en-US" sz="1400" b="1" dirty="0" smtClean="0"/>
              <a:t>Mark your calendar</a:t>
            </a:r>
            <a:endParaRPr lang="en-US" sz="1400" b="1" dirty="0"/>
          </a:p>
        </p:txBody>
      </p:sp>
      <p:sp>
        <p:nvSpPr>
          <p:cNvPr id="10" name="Rectangle 9"/>
          <p:cNvSpPr/>
          <p:nvPr/>
        </p:nvSpPr>
        <p:spPr>
          <a:xfrm>
            <a:off x="2438400" y="2302983"/>
            <a:ext cx="6705600" cy="1569660"/>
          </a:xfrm>
          <a:prstGeom prst="rect">
            <a:avLst/>
          </a:prstGeom>
          <a:solidFill>
            <a:schemeClr val="bg1"/>
          </a:solidFill>
        </p:spPr>
        <p:txBody>
          <a:bodyPr wrap="square">
            <a:spAutoFit/>
          </a:bodyPr>
          <a:lstStyle/>
          <a:p>
            <a:r>
              <a:rPr lang="en-US" sz="2400" b="1" dirty="0"/>
              <a:t>Improving Data, Improving Outcomes Conference</a:t>
            </a:r>
          </a:p>
          <a:p>
            <a:r>
              <a:rPr lang="en-US" sz="2400" dirty="0"/>
              <a:t>August </a:t>
            </a:r>
            <a:r>
              <a:rPr lang="en-US" sz="2400" dirty="0" smtClean="0"/>
              <a:t>15 </a:t>
            </a:r>
            <a:r>
              <a:rPr lang="en-US" sz="2400" dirty="0"/>
              <a:t>to </a:t>
            </a:r>
            <a:r>
              <a:rPr lang="en-US" sz="2400" dirty="0" smtClean="0"/>
              <a:t>17, </a:t>
            </a:r>
            <a:r>
              <a:rPr lang="en-US" sz="2400" dirty="0"/>
              <a:t>2016</a:t>
            </a:r>
          </a:p>
          <a:p>
            <a:r>
              <a:rPr lang="en-US" sz="2400" dirty="0"/>
              <a:t>New Orleans, LA</a:t>
            </a:r>
          </a:p>
          <a:p>
            <a:r>
              <a:rPr lang="en-US" sz="2400" dirty="0"/>
              <a:t>Jointly hosted by DaSy, ECTA, IDC, and NCSI</a:t>
            </a:r>
          </a:p>
        </p:txBody>
      </p:sp>
      <p:sp>
        <p:nvSpPr>
          <p:cNvPr id="12" name="Rectangle 11"/>
          <p:cNvSpPr/>
          <p:nvPr/>
        </p:nvSpPr>
        <p:spPr>
          <a:xfrm>
            <a:off x="2438400" y="4285137"/>
            <a:ext cx="6705600" cy="646331"/>
          </a:xfrm>
          <a:prstGeom prst="rect">
            <a:avLst/>
          </a:prstGeom>
          <a:solidFill>
            <a:srgbClr val="39B54A"/>
          </a:solidFill>
        </p:spPr>
        <p:txBody>
          <a:bodyPr wrap="square">
            <a:spAutoFit/>
          </a:bodyPr>
          <a:lstStyle/>
          <a:p>
            <a:r>
              <a:rPr lang="en-US" dirty="0">
                <a:solidFill>
                  <a:schemeClr val="bg1"/>
                </a:solidFill>
              </a:rPr>
              <a:t>Watch the DaSy web site for how to </a:t>
            </a:r>
            <a:br>
              <a:rPr lang="en-US" dirty="0">
                <a:solidFill>
                  <a:schemeClr val="bg1"/>
                </a:solidFill>
              </a:rPr>
            </a:br>
            <a:r>
              <a:rPr lang="en-US" dirty="0">
                <a:solidFill>
                  <a:schemeClr val="bg1"/>
                </a:solidFill>
              </a:rPr>
              <a:t>suggest topics and presenters</a:t>
            </a:r>
          </a:p>
        </p:txBody>
      </p:sp>
      <p:pic>
        <p:nvPicPr>
          <p:cNvPr id="7" name="Picture 6"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83" y="2265154"/>
            <a:ext cx="1207008" cy="1213104"/>
          </a:xfrm>
          <a:prstGeom prst="rect">
            <a:avLst/>
          </a:prstGeom>
        </p:spPr>
      </p:pic>
    </p:spTree>
    <p:extLst>
      <p:ext uri="{BB962C8B-B14F-4D97-AF65-F5344CB8AC3E}">
        <p14:creationId xmlns:p14="http://schemas.microsoft.com/office/powerpoint/2010/main" val="1185769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17</a:t>
            </a:fld>
            <a:endParaRPr lang="en-US" dirty="0"/>
          </a:p>
        </p:txBody>
      </p:sp>
      <p:pic>
        <p:nvPicPr>
          <p:cNvPr id="2" name="Picture 1" descr="This is an image that says more ways to conne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58" y="712430"/>
            <a:ext cx="7407282" cy="823031"/>
          </a:xfrm>
          <a:prstGeom prst="rect">
            <a:avLst/>
          </a:prstGeom>
        </p:spPr>
      </p:pic>
      <p:sp>
        <p:nvSpPr>
          <p:cNvPr id="7" name="TextBox 6"/>
          <p:cNvSpPr txBox="1"/>
          <p:nvPr/>
        </p:nvSpPr>
        <p:spPr>
          <a:xfrm>
            <a:off x="489200" y="3646992"/>
            <a:ext cx="2514600" cy="923330"/>
          </a:xfrm>
          <a:prstGeom prst="rect">
            <a:avLst/>
          </a:prstGeom>
          <a:noFill/>
        </p:spPr>
        <p:txBody>
          <a:bodyPr wrap="square" rtlCol="0">
            <a:spAutoFit/>
          </a:bodyPr>
          <a:lstStyle/>
          <a:p>
            <a:pPr algn="ctr"/>
            <a:r>
              <a:rPr lang="en-US" dirty="0"/>
              <a:t>Visit the DaSy </a:t>
            </a:r>
            <a:r>
              <a:rPr lang="en-US" dirty="0" smtClean="0"/>
              <a:t>website:</a:t>
            </a:r>
            <a:r>
              <a:rPr lang="en-US" dirty="0"/>
              <a:t/>
            </a:r>
            <a:br>
              <a:rPr lang="en-US" dirty="0"/>
            </a:br>
            <a:r>
              <a:rPr lang="en-US" dirty="0" smtClean="0">
                <a:hlinkClick r:id="rId4"/>
              </a:rPr>
              <a:t>DaSy Center Website</a:t>
            </a:r>
            <a:endParaRPr lang="en-US" dirty="0"/>
          </a:p>
          <a:p>
            <a:endParaRPr lang="en-US" dirty="0"/>
          </a:p>
        </p:txBody>
      </p:sp>
      <p:pic>
        <p:nvPicPr>
          <p:cNvPr id="6" name="Picture 5" descr="&quot; &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884" y="2480642"/>
            <a:ext cx="1117652" cy="1117652"/>
          </a:xfrm>
          <a:prstGeom prst="rect">
            <a:avLst/>
          </a:prstGeom>
        </p:spPr>
      </p:pic>
      <p:sp>
        <p:nvSpPr>
          <p:cNvPr id="9" name="TextBox 8"/>
          <p:cNvSpPr txBox="1"/>
          <p:nvPr/>
        </p:nvSpPr>
        <p:spPr>
          <a:xfrm>
            <a:off x="3352799" y="3622266"/>
            <a:ext cx="2787401" cy="1200329"/>
          </a:xfrm>
          <a:prstGeom prst="rect">
            <a:avLst/>
          </a:prstGeom>
          <a:noFill/>
        </p:spPr>
        <p:txBody>
          <a:bodyPr wrap="square" rtlCol="0">
            <a:spAutoFit/>
          </a:bodyPr>
          <a:lstStyle/>
          <a:p>
            <a:pPr algn="ctr"/>
            <a:r>
              <a:rPr lang="en-US" dirty="0"/>
              <a:t>Like us on Facebook: </a:t>
            </a:r>
            <a:br>
              <a:rPr lang="en-US" dirty="0"/>
            </a:br>
            <a:r>
              <a:rPr lang="en-US" u="sng" dirty="0" smtClean="0">
                <a:hlinkClick r:id="rId6"/>
              </a:rPr>
              <a:t>Link to DaSy Center on Facebook</a:t>
            </a:r>
            <a:endParaRPr lang="en-US" dirty="0"/>
          </a:p>
          <a:p>
            <a:endParaRPr lang="en-US" dirty="0"/>
          </a:p>
        </p:txBody>
      </p:sp>
      <p:pic>
        <p:nvPicPr>
          <p:cNvPr id="5" name="Picture 4" descr="&quot; &quo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174" y="2480642"/>
            <a:ext cx="1117651" cy="1117651"/>
          </a:xfrm>
          <a:prstGeom prst="rect">
            <a:avLst/>
          </a:prstGeom>
        </p:spPr>
      </p:pic>
      <p:sp>
        <p:nvSpPr>
          <p:cNvPr id="10" name="TextBox 9"/>
          <p:cNvSpPr txBox="1"/>
          <p:nvPr/>
        </p:nvSpPr>
        <p:spPr>
          <a:xfrm>
            <a:off x="6140201" y="3622266"/>
            <a:ext cx="2362200" cy="923330"/>
          </a:xfrm>
          <a:prstGeom prst="rect">
            <a:avLst/>
          </a:prstGeom>
          <a:noFill/>
        </p:spPr>
        <p:txBody>
          <a:bodyPr wrap="square" rtlCol="0">
            <a:spAutoFit/>
          </a:bodyPr>
          <a:lstStyle/>
          <a:p>
            <a:pPr algn="ctr"/>
            <a:r>
              <a:rPr lang="en-US" dirty="0"/>
              <a:t>Follow us on Twitter:</a:t>
            </a:r>
            <a:br>
              <a:rPr lang="en-US" dirty="0"/>
            </a:br>
            <a:r>
              <a:rPr lang="en-US" u="sng" dirty="0" smtClean="0">
                <a:hlinkClick r:id="rId8"/>
              </a:rPr>
              <a:t>Link to </a:t>
            </a:r>
            <a:r>
              <a:rPr lang="en-US" u="sng" dirty="0" err="1" smtClean="0">
                <a:hlinkClick r:id="rId8"/>
              </a:rPr>
              <a:t>DaSyCenter</a:t>
            </a:r>
            <a:r>
              <a:rPr lang="en-US" u="sng" dirty="0" smtClean="0">
                <a:hlinkClick r:id="rId8"/>
              </a:rPr>
              <a:t> on Twitter</a:t>
            </a:r>
            <a:r>
              <a:rPr lang="en-US" dirty="0" smtClean="0"/>
              <a:t>  </a:t>
            </a:r>
            <a:endParaRPr lang="en-US" dirty="0"/>
          </a:p>
        </p:txBody>
      </p:sp>
      <p:pic>
        <p:nvPicPr>
          <p:cNvPr id="4" name="Picture 3" descr="&quot; &quo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5467" y="2480642"/>
            <a:ext cx="1117651" cy="1117651"/>
          </a:xfrm>
          <a:prstGeom prst="rect">
            <a:avLst/>
          </a:prstGeom>
        </p:spPr>
      </p:pic>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18</a:t>
            </a:fld>
            <a:endParaRPr lang="en-US" dirty="0"/>
          </a:p>
        </p:txBody>
      </p:sp>
      <p:sp>
        <p:nvSpPr>
          <p:cNvPr id="2" name="Rectangle 1"/>
          <p:cNvSpPr/>
          <p:nvPr/>
        </p:nvSpPr>
        <p:spPr>
          <a:xfrm>
            <a:off x="1447800" y="1600200"/>
            <a:ext cx="6248400" cy="1754326"/>
          </a:xfrm>
          <a:prstGeom prst="rect">
            <a:avLst/>
          </a:prstGeom>
          <a:solidFill>
            <a:srgbClr val="104579"/>
          </a:solidFill>
        </p:spPr>
        <p:txBody>
          <a:bodyPr wrap="square">
            <a:spAutoFit/>
          </a:bodyPr>
          <a:lstStyle/>
          <a:p>
            <a:r>
              <a:rPr lang="en-US" dirty="0">
                <a:solidFill>
                  <a:schemeClr val="bg1"/>
                </a:solidFill>
              </a:rPr>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dirty="0" err="1">
                <a:solidFill>
                  <a:schemeClr val="bg1"/>
                </a:solidFill>
              </a:rPr>
              <a:t>Miceli</a:t>
            </a:r>
            <a:r>
              <a:rPr lang="en-US" dirty="0">
                <a:solidFill>
                  <a:schemeClr val="bg1"/>
                </a:solidFill>
              </a:rPr>
              <a:t> and </a:t>
            </a:r>
            <a:r>
              <a:rPr lang="en-US" dirty="0" err="1">
                <a:solidFill>
                  <a:schemeClr val="bg1"/>
                </a:solidFill>
              </a:rPr>
              <a:t>Richelle</a:t>
            </a:r>
            <a:r>
              <a:rPr lang="en-US" dirty="0">
                <a:solidFill>
                  <a:schemeClr val="bg1"/>
                </a:solidFill>
              </a:rPr>
              <a:t> Davis.</a:t>
            </a:r>
          </a:p>
        </p:txBody>
      </p:sp>
      <p:grpSp>
        <p:nvGrpSpPr>
          <p:cNvPr id="3" name="Group 2" descr="&quot; &quot;"/>
          <p:cNvGrpSpPr/>
          <p:nvPr/>
        </p:nvGrpSpPr>
        <p:grpSpPr>
          <a:xfrm>
            <a:off x="2288381" y="4253103"/>
            <a:ext cx="4110037" cy="990600"/>
            <a:chOff x="2288381" y="4253103"/>
            <a:chExt cx="4110037"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8381" y="4253103"/>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381" y="4467606"/>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6381" y="4305491"/>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28" name="Rectangle 27"/>
          <p:cNvSpPr/>
          <p:nvPr/>
        </p:nvSpPr>
        <p:spPr>
          <a:xfrm>
            <a:off x="1440191" y="351444"/>
            <a:ext cx="6263616" cy="646331"/>
          </a:xfrm>
          <a:prstGeom prst="rect">
            <a:avLst/>
          </a:prstGeom>
          <a:noFill/>
          <a:ln>
            <a:solidFill>
              <a:schemeClr val="tx1"/>
            </a:solidFill>
          </a:ln>
        </p:spPr>
        <p:txBody>
          <a:bodyPr wrap="square">
            <a:spAutoFit/>
          </a:bodyPr>
          <a:lstStyle/>
          <a:p>
            <a:r>
              <a:rPr lang="en-US" sz="3600" dirty="0"/>
              <a:t>What is DaSy?</a:t>
            </a:r>
          </a:p>
        </p:txBody>
      </p:sp>
      <p:grpSp>
        <p:nvGrpSpPr>
          <p:cNvPr id="6" name="Group 5" descr="&quot; &quot;"/>
          <p:cNvGrpSpPr/>
          <p:nvPr/>
        </p:nvGrpSpPr>
        <p:grpSpPr>
          <a:xfrm>
            <a:off x="1418507" y="1054053"/>
            <a:ext cx="6296273" cy="1437861"/>
            <a:chOff x="1418507" y="1054053"/>
            <a:chExt cx="6296273" cy="1437861"/>
          </a:xfrm>
        </p:grpSpPr>
        <p:sp>
          <p:nvSpPr>
            <p:cNvPr id="10" name="Rectangle 9" descr="&quot; &quot;"/>
            <p:cNvSpPr/>
            <p:nvPr/>
          </p:nvSpPr>
          <p:spPr>
            <a:xfrm>
              <a:off x="1451164" y="1054053"/>
              <a:ext cx="6263616" cy="1437861"/>
            </a:xfrm>
            <a:prstGeom prst="rect">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Freeform 11"/>
            <p:cNvSpPr/>
            <p:nvPr/>
          </p:nvSpPr>
          <p:spPr>
            <a:xfrm>
              <a:off x="1418507" y="1286473"/>
              <a:ext cx="6263616" cy="861308"/>
            </a:xfrm>
            <a:custGeom>
              <a:avLst/>
              <a:gdLst>
                <a:gd name="connsiteX0" fmla="*/ 0 w 3865796"/>
                <a:gd name="connsiteY0" fmla="*/ 0 h 817011"/>
                <a:gd name="connsiteX1" fmla="*/ 3865796 w 3865796"/>
                <a:gd name="connsiteY1" fmla="*/ 0 h 817011"/>
                <a:gd name="connsiteX2" fmla="*/ 3865796 w 3865796"/>
                <a:gd name="connsiteY2" fmla="*/ 817011 h 817011"/>
                <a:gd name="connsiteX3" fmla="*/ 0 w 3865796"/>
                <a:gd name="connsiteY3" fmla="*/ 817011 h 817011"/>
                <a:gd name="connsiteX4" fmla="*/ 0 w 3865796"/>
                <a:gd name="connsiteY4" fmla="*/ 0 h 81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796" h="817011">
                  <a:moveTo>
                    <a:pt x="0" y="0"/>
                  </a:moveTo>
                  <a:lnTo>
                    <a:pt x="3865796" y="0"/>
                  </a:lnTo>
                  <a:lnTo>
                    <a:pt x="3865796" y="817011"/>
                  </a:lnTo>
                  <a:lnTo>
                    <a:pt x="0" y="81701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2400" kern="1200" dirty="0" smtClean="0">
                  <a:solidFill>
                    <a:schemeClr val="bg1"/>
                  </a:solidFill>
                </a:rPr>
                <a:t>A technical assistance (TA) center funded by OSEP to improve Part C and Part B preschool data by helping states:</a:t>
              </a:r>
              <a:endParaRPr lang="en-US" sz="2400" kern="1200" dirty="0">
                <a:solidFill>
                  <a:schemeClr val="bg1"/>
                </a:solidFill>
              </a:endParaRPr>
            </a:p>
          </p:txBody>
        </p:sp>
      </p:grpSp>
      <p:sp>
        <p:nvSpPr>
          <p:cNvPr id="14" name="Freeform 13"/>
          <p:cNvSpPr/>
          <p:nvPr/>
        </p:nvSpPr>
        <p:spPr>
          <a:xfrm>
            <a:off x="1856961" y="2575306"/>
            <a:ext cx="5825164" cy="748406"/>
          </a:xfrm>
          <a:custGeom>
            <a:avLst/>
            <a:gdLst>
              <a:gd name="connsiteX0" fmla="*/ 0 w 3595191"/>
              <a:gd name="connsiteY0" fmla="*/ 0 h 661977"/>
              <a:gd name="connsiteX1" fmla="*/ 3595191 w 3595191"/>
              <a:gd name="connsiteY1" fmla="*/ 0 h 661977"/>
              <a:gd name="connsiteX2" fmla="*/ 3595191 w 3595191"/>
              <a:gd name="connsiteY2" fmla="*/ 661977 h 661977"/>
              <a:gd name="connsiteX3" fmla="*/ 0 w 3595191"/>
              <a:gd name="connsiteY3" fmla="*/ 661977 h 661977"/>
              <a:gd name="connsiteX4" fmla="*/ 0 w 3595191"/>
              <a:gd name="connsiteY4" fmla="*/ 0 h 66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191" h="661977">
                <a:moveTo>
                  <a:pt x="0" y="0"/>
                </a:moveTo>
                <a:lnTo>
                  <a:pt x="3595191" y="0"/>
                </a:lnTo>
                <a:lnTo>
                  <a:pt x="3595191" y="661977"/>
                </a:lnTo>
                <a:lnTo>
                  <a:pt x="0" y="66197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en-US" kern="1200" dirty="0" smtClean="0"/>
              <a:t>Build better data systems</a:t>
            </a:r>
            <a:endParaRPr lang="en-US" kern="1200" dirty="0"/>
          </a:p>
        </p:txBody>
      </p:sp>
      <p:sp>
        <p:nvSpPr>
          <p:cNvPr id="16" name="Freeform 15"/>
          <p:cNvSpPr/>
          <p:nvPr/>
        </p:nvSpPr>
        <p:spPr>
          <a:xfrm>
            <a:off x="1856961" y="3323713"/>
            <a:ext cx="5825164" cy="748406"/>
          </a:xfrm>
          <a:custGeom>
            <a:avLst/>
            <a:gdLst>
              <a:gd name="connsiteX0" fmla="*/ 0 w 3595191"/>
              <a:gd name="connsiteY0" fmla="*/ 0 h 661977"/>
              <a:gd name="connsiteX1" fmla="*/ 3595191 w 3595191"/>
              <a:gd name="connsiteY1" fmla="*/ 0 h 661977"/>
              <a:gd name="connsiteX2" fmla="*/ 3595191 w 3595191"/>
              <a:gd name="connsiteY2" fmla="*/ 661977 h 661977"/>
              <a:gd name="connsiteX3" fmla="*/ 0 w 3595191"/>
              <a:gd name="connsiteY3" fmla="*/ 661977 h 661977"/>
              <a:gd name="connsiteX4" fmla="*/ 0 w 3595191"/>
              <a:gd name="connsiteY4" fmla="*/ 0 h 66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191" h="661977">
                <a:moveTo>
                  <a:pt x="0" y="0"/>
                </a:moveTo>
                <a:lnTo>
                  <a:pt x="3595191" y="0"/>
                </a:lnTo>
                <a:lnTo>
                  <a:pt x="3595191" y="661977"/>
                </a:lnTo>
                <a:lnTo>
                  <a:pt x="0" y="66197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en-US" kern="1200" dirty="0" smtClean="0"/>
              <a:t>Coordinate data systems across early childhood programs</a:t>
            </a:r>
            <a:endParaRPr lang="en-US" kern="1200" dirty="0"/>
          </a:p>
        </p:txBody>
      </p:sp>
      <p:sp>
        <p:nvSpPr>
          <p:cNvPr id="18" name="Freeform 17"/>
          <p:cNvSpPr/>
          <p:nvPr/>
        </p:nvSpPr>
        <p:spPr>
          <a:xfrm>
            <a:off x="1878643" y="4081708"/>
            <a:ext cx="5825164" cy="748406"/>
          </a:xfrm>
          <a:custGeom>
            <a:avLst/>
            <a:gdLst>
              <a:gd name="connsiteX0" fmla="*/ 0 w 3595191"/>
              <a:gd name="connsiteY0" fmla="*/ 0 h 661977"/>
              <a:gd name="connsiteX1" fmla="*/ 3595191 w 3595191"/>
              <a:gd name="connsiteY1" fmla="*/ 0 h 661977"/>
              <a:gd name="connsiteX2" fmla="*/ 3595191 w 3595191"/>
              <a:gd name="connsiteY2" fmla="*/ 661977 h 661977"/>
              <a:gd name="connsiteX3" fmla="*/ 0 w 3595191"/>
              <a:gd name="connsiteY3" fmla="*/ 661977 h 661977"/>
              <a:gd name="connsiteX4" fmla="*/ 0 w 3595191"/>
              <a:gd name="connsiteY4" fmla="*/ 0 h 66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191" h="661977">
                <a:moveTo>
                  <a:pt x="0" y="0"/>
                </a:moveTo>
                <a:lnTo>
                  <a:pt x="3595191" y="0"/>
                </a:lnTo>
                <a:lnTo>
                  <a:pt x="3595191" y="661977"/>
                </a:lnTo>
                <a:lnTo>
                  <a:pt x="0" y="66197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en-US" kern="1200" dirty="0" smtClean="0"/>
              <a:t>Include Part C and Part B preschool data in longitudinal data systems</a:t>
            </a:r>
            <a:endParaRPr lang="en-US" kern="1200" dirty="0"/>
          </a:p>
        </p:txBody>
      </p:sp>
      <p:sp>
        <p:nvSpPr>
          <p:cNvPr id="20" name="Freeform 19"/>
          <p:cNvSpPr/>
          <p:nvPr/>
        </p:nvSpPr>
        <p:spPr>
          <a:xfrm>
            <a:off x="1856961" y="4820526"/>
            <a:ext cx="5825164" cy="748406"/>
          </a:xfrm>
          <a:custGeom>
            <a:avLst/>
            <a:gdLst>
              <a:gd name="connsiteX0" fmla="*/ 0 w 3595191"/>
              <a:gd name="connsiteY0" fmla="*/ 0 h 661977"/>
              <a:gd name="connsiteX1" fmla="*/ 3595191 w 3595191"/>
              <a:gd name="connsiteY1" fmla="*/ 0 h 661977"/>
              <a:gd name="connsiteX2" fmla="*/ 3595191 w 3595191"/>
              <a:gd name="connsiteY2" fmla="*/ 661977 h 661977"/>
              <a:gd name="connsiteX3" fmla="*/ 0 w 3595191"/>
              <a:gd name="connsiteY3" fmla="*/ 661977 h 661977"/>
              <a:gd name="connsiteX4" fmla="*/ 0 w 3595191"/>
              <a:gd name="connsiteY4" fmla="*/ 0 h 66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191" h="661977">
                <a:moveTo>
                  <a:pt x="0" y="0"/>
                </a:moveTo>
                <a:lnTo>
                  <a:pt x="3595191" y="0"/>
                </a:lnTo>
                <a:lnTo>
                  <a:pt x="3595191" y="661977"/>
                </a:lnTo>
                <a:lnTo>
                  <a:pt x="0" y="66197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en-US" kern="1200" dirty="0" smtClean="0"/>
              <a:t>Build the capacity to use data</a:t>
            </a:r>
            <a:endParaRPr lang="en-US" sz="1600" kern="1200" dirty="0"/>
          </a:p>
        </p:txBody>
      </p:sp>
      <p:grpSp>
        <p:nvGrpSpPr>
          <p:cNvPr id="7" name="Group 6" descr="&quot; &quot;"/>
          <p:cNvGrpSpPr/>
          <p:nvPr/>
        </p:nvGrpSpPr>
        <p:grpSpPr>
          <a:xfrm>
            <a:off x="1546521" y="2784140"/>
            <a:ext cx="412669" cy="2600884"/>
            <a:chOff x="1614864" y="2807492"/>
            <a:chExt cx="412669" cy="2600884"/>
          </a:xfrm>
        </p:grpSpPr>
        <p:grpSp>
          <p:nvGrpSpPr>
            <p:cNvPr id="4" name="Group 3" descr="&quot; &quot;"/>
            <p:cNvGrpSpPr/>
            <p:nvPr/>
          </p:nvGrpSpPr>
          <p:grpSpPr>
            <a:xfrm>
              <a:off x="1624878" y="2807492"/>
              <a:ext cx="285463" cy="2566287"/>
              <a:chOff x="1593180" y="2788976"/>
              <a:chExt cx="285463" cy="2566287"/>
            </a:xfrm>
          </p:grpSpPr>
          <p:sp>
            <p:nvSpPr>
              <p:cNvPr id="13" name="Rectangle 12" descr="&quot; &quot;"/>
              <p:cNvSpPr/>
              <p:nvPr/>
            </p:nvSpPr>
            <p:spPr>
              <a:xfrm>
                <a:off x="1593180" y="2788976"/>
                <a:ext cx="285463" cy="321066"/>
              </a:xfrm>
              <a:prstGeom prst="rect">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15" name="Rectangle 14" descr="&quot; &quot;"/>
              <p:cNvSpPr/>
              <p:nvPr/>
            </p:nvSpPr>
            <p:spPr>
              <a:xfrm>
                <a:off x="1593180" y="3537382"/>
                <a:ext cx="285463" cy="321066"/>
              </a:xfrm>
              <a:prstGeom prst="rect">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17" name="Rectangle 16" descr="&quot; &quot;"/>
              <p:cNvSpPr/>
              <p:nvPr/>
            </p:nvSpPr>
            <p:spPr>
              <a:xfrm>
                <a:off x="1593180" y="4285789"/>
                <a:ext cx="285463" cy="321066"/>
              </a:xfrm>
              <a:prstGeom prst="rect">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19" name="Rectangle 18" descr="&quot; &quot;"/>
              <p:cNvSpPr/>
              <p:nvPr/>
            </p:nvSpPr>
            <p:spPr>
              <a:xfrm>
                <a:off x="1593180" y="5034197"/>
                <a:ext cx="285463" cy="321066"/>
              </a:xfrm>
              <a:prstGeom prst="rect">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grpSp>
        <p:pic>
          <p:nvPicPr>
            <p:cNvPr id="21" name="Picture 20"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864" y="2807492"/>
              <a:ext cx="395139" cy="342900"/>
            </a:xfrm>
            <a:prstGeom prst="rect">
              <a:avLst/>
            </a:prstGeom>
          </p:spPr>
        </p:pic>
        <p:pic>
          <p:nvPicPr>
            <p:cNvPr id="22" name="Picture 2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864" y="3554326"/>
              <a:ext cx="395139" cy="342900"/>
            </a:xfrm>
            <a:prstGeom prst="rect">
              <a:avLst/>
            </a:prstGeom>
          </p:spPr>
        </p:pic>
        <p:pic>
          <p:nvPicPr>
            <p:cNvPr id="23" name="Picture 22"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864" y="4336904"/>
              <a:ext cx="395139" cy="342900"/>
            </a:xfrm>
            <a:prstGeom prst="rect">
              <a:avLst/>
            </a:prstGeom>
          </p:spPr>
        </p:pic>
        <p:pic>
          <p:nvPicPr>
            <p:cNvPr id="24" name="Picture 23"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394" y="5065476"/>
              <a:ext cx="395139" cy="342900"/>
            </a:xfrm>
            <a:prstGeom prst="rect">
              <a:avLst/>
            </a:prstGeom>
          </p:spPr>
        </p:pic>
      </p:grpSp>
    </p:spTree>
    <p:extLst>
      <p:ext uri="{BB962C8B-B14F-4D97-AF65-F5344CB8AC3E}">
        <p14:creationId xmlns:p14="http://schemas.microsoft.com/office/powerpoint/2010/main" val="1442380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graphicFrame>
        <p:nvGraphicFramePr>
          <p:cNvPr id="6" name="Content Placeholder 5" descr="This image explains 6 different types of cross-state TA provided by DaSy. What does DaSy do?  Webinars, data briefs, individual TA, website (dasycenter.org), videos, and online learning modules. "/>
          <p:cNvGraphicFramePr>
            <a:graphicFrameLocks noGrp="1"/>
          </p:cNvGraphicFramePr>
          <p:nvPr>
            <p:ph idx="1"/>
            <p:extLst>
              <p:ext uri="{D42A27DB-BD31-4B8C-83A1-F6EECF244321}">
                <p14:modId xmlns:p14="http://schemas.microsoft.com/office/powerpoint/2010/main" val="2093681135"/>
              </p:ext>
            </p:extLst>
          </p:nvPr>
        </p:nvGraphicFramePr>
        <p:xfrm>
          <a:off x="-1219200" y="533400"/>
          <a:ext cx="8991600" cy="5250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943600" y="2133600"/>
            <a:ext cx="3200400" cy="1631216"/>
          </a:xfrm>
          <a:prstGeom prst="rect">
            <a:avLst/>
          </a:prstGeom>
          <a:solidFill>
            <a:srgbClr val="39B54A"/>
          </a:solidFill>
          <a:ln>
            <a:solidFill>
              <a:srgbClr val="39B54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smtClean="0">
                <a:solidFill>
                  <a:schemeClr val="bg1"/>
                </a:solidFill>
              </a:rPr>
              <a:t>Wondering about the quality of your data system?  Check out the DaSy Data System Framework and Self Assessment </a:t>
            </a:r>
            <a:endParaRPr lang="en-US" sz="2000" b="1" dirty="0">
              <a:solidFill>
                <a:schemeClr val="bg1"/>
              </a:solidFill>
            </a:endParaRPr>
          </a:p>
        </p:txBody>
      </p:sp>
    </p:spTree>
    <p:extLst>
      <p:ext uri="{BB962C8B-B14F-4D97-AF65-F5344CB8AC3E}">
        <p14:creationId xmlns:p14="http://schemas.microsoft.com/office/powerpoint/2010/main" val="1589357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p:cNvSpPr>
            <a:spLocks noGrp="1"/>
          </p:cNvSpPr>
          <p:nvPr>
            <p:ph type="title"/>
          </p:nvPr>
        </p:nvSpPr>
        <p:spPr/>
        <p:txBody>
          <a:bodyPr/>
          <a:lstStyle/>
          <a:p>
            <a:r>
              <a:rPr lang="en-US" dirty="0" smtClean="0"/>
              <a:t>Cross-state learning opportunities</a:t>
            </a:r>
            <a:endParaRPr lang="en-US" dirty="0"/>
          </a:p>
        </p:txBody>
      </p:sp>
      <p:pic>
        <p:nvPicPr>
          <p:cNvPr id="1028" name="Picture 4" descr="&quot; &quo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176" y="1595647"/>
            <a:ext cx="5713648" cy="42852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descr="This is a phrase laid over an image of flowers that reads it's better together. "/>
          <p:cNvSpPr/>
          <p:nvPr/>
        </p:nvSpPr>
        <p:spPr>
          <a:xfrm>
            <a:off x="1715176" y="3276600"/>
            <a:ext cx="5713647" cy="923330"/>
          </a:xfrm>
          <a:prstGeom prst="rect">
            <a:avLst/>
          </a:prstGeom>
          <a:solidFill>
            <a:srgbClr val="000000">
              <a:alpha val="54118"/>
            </a:srgbClr>
          </a:solidFill>
        </p:spPr>
        <p:txBody>
          <a:bodyPr wrap="squar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It’s better together</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72459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out)">
                                      <p:cBhvr>
                                        <p:cTn id="7" dur="2000"/>
                                        <p:tgtEl>
                                          <p:spTgt spid="1028"/>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p:cNvSpPr>
            <a:spLocks noGrp="1"/>
          </p:cNvSpPr>
          <p:nvPr>
            <p:ph type="title"/>
          </p:nvPr>
        </p:nvSpPr>
        <p:spPr>
          <a:xfrm>
            <a:off x="3003630" y="250523"/>
            <a:ext cx="5715000" cy="1943100"/>
          </a:xfrm>
          <a:solidFill>
            <a:srgbClr val="104579"/>
          </a:solidFill>
          <a:ln>
            <a:solidFill>
              <a:schemeClr val="bg1"/>
            </a:solidFill>
          </a:ln>
        </p:spPr>
        <p:txBody>
          <a:bodyPr/>
          <a:lstStyle/>
          <a:p>
            <a:r>
              <a:rPr lang="en-US" dirty="0" smtClean="0">
                <a:solidFill>
                  <a:schemeClr val="bg1"/>
                </a:solidFill>
              </a:rPr>
              <a:t>Topical Meetings</a:t>
            </a:r>
            <a:endParaRPr lang="en-US" dirty="0">
              <a:solidFill>
                <a:schemeClr val="bg1"/>
              </a:solidFill>
            </a:endParaRPr>
          </a:p>
        </p:txBody>
      </p:sp>
      <p:sp>
        <p:nvSpPr>
          <p:cNvPr id="9" name="Freeform 8"/>
          <p:cNvSpPr/>
          <p:nvPr/>
        </p:nvSpPr>
        <p:spPr>
          <a:xfrm>
            <a:off x="1276796" y="2440726"/>
            <a:ext cx="2628007" cy="1576804"/>
          </a:xfrm>
          <a:custGeom>
            <a:avLst/>
            <a:gdLst>
              <a:gd name="connsiteX0" fmla="*/ 0 w 2628007"/>
              <a:gd name="connsiteY0" fmla="*/ 0 h 1576804"/>
              <a:gd name="connsiteX1" fmla="*/ 2628007 w 2628007"/>
              <a:gd name="connsiteY1" fmla="*/ 0 h 1576804"/>
              <a:gd name="connsiteX2" fmla="*/ 2628007 w 2628007"/>
              <a:gd name="connsiteY2" fmla="*/ 1576804 h 1576804"/>
              <a:gd name="connsiteX3" fmla="*/ 0 w 2628007"/>
              <a:gd name="connsiteY3" fmla="*/ 1576804 h 1576804"/>
              <a:gd name="connsiteX4" fmla="*/ 0 w 2628007"/>
              <a:gd name="connsiteY4" fmla="*/ 0 h 15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007" h="1576804">
                <a:moveTo>
                  <a:pt x="0" y="0"/>
                </a:moveTo>
                <a:lnTo>
                  <a:pt x="2628007" y="0"/>
                </a:lnTo>
                <a:lnTo>
                  <a:pt x="2628007" y="1576804"/>
                </a:lnTo>
                <a:lnTo>
                  <a:pt x="0" y="1576804"/>
                </a:lnTo>
                <a:lnTo>
                  <a:pt x="0" y="0"/>
                </a:lnTo>
                <a:close/>
              </a:path>
            </a:pathLst>
          </a:custGeom>
          <a:solidFill>
            <a:schemeClr val="bg1">
              <a:lumMod val="95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en-US" sz="1800" kern="1200" dirty="0" smtClean="0"/>
              <a:t>5-8 states come together for 1-2 day face to face meeting on a specific topic</a:t>
            </a:r>
            <a:endParaRPr lang="en-US" sz="1800" kern="1200" dirty="0"/>
          </a:p>
        </p:txBody>
      </p:sp>
      <p:sp>
        <p:nvSpPr>
          <p:cNvPr id="10" name="Freeform 9"/>
          <p:cNvSpPr/>
          <p:nvPr/>
        </p:nvSpPr>
        <p:spPr>
          <a:xfrm>
            <a:off x="4703400" y="2440726"/>
            <a:ext cx="2628007" cy="1576804"/>
          </a:xfrm>
          <a:custGeom>
            <a:avLst/>
            <a:gdLst>
              <a:gd name="connsiteX0" fmla="*/ 0 w 2628007"/>
              <a:gd name="connsiteY0" fmla="*/ 0 h 1576804"/>
              <a:gd name="connsiteX1" fmla="*/ 2628007 w 2628007"/>
              <a:gd name="connsiteY1" fmla="*/ 0 h 1576804"/>
              <a:gd name="connsiteX2" fmla="*/ 2628007 w 2628007"/>
              <a:gd name="connsiteY2" fmla="*/ 1576804 h 1576804"/>
              <a:gd name="connsiteX3" fmla="*/ 0 w 2628007"/>
              <a:gd name="connsiteY3" fmla="*/ 1576804 h 1576804"/>
              <a:gd name="connsiteX4" fmla="*/ 0 w 2628007"/>
              <a:gd name="connsiteY4" fmla="*/ 0 h 15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007" h="1576804">
                <a:moveTo>
                  <a:pt x="0" y="0"/>
                </a:moveTo>
                <a:lnTo>
                  <a:pt x="2628007" y="0"/>
                </a:lnTo>
                <a:lnTo>
                  <a:pt x="2628007" y="1576804"/>
                </a:lnTo>
                <a:lnTo>
                  <a:pt x="0" y="1576804"/>
                </a:lnTo>
                <a:lnTo>
                  <a:pt x="0" y="0"/>
                </a:lnTo>
                <a:close/>
              </a:path>
            </a:pathLst>
          </a:custGeom>
          <a:solidFill>
            <a:schemeClr val="bg1">
              <a:lumMod val="95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en-US" sz="1800" kern="1200" dirty="0" smtClean="0"/>
              <a:t>May involve states teams</a:t>
            </a:r>
            <a:endParaRPr lang="en-US" sz="1800" kern="1200" dirty="0"/>
          </a:p>
        </p:txBody>
      </p:sp>
      <p:sp>
        <p:nvSpPr>
          <p:cNvPr id="11" name="Freeform 10"/>
          <p:cNvSpPr/>
          <p:nvPr/>
        </p:nvSpPr>
        <p:spPr>
          <a:xfrm>
            <a:off x="1271659" y="4264633"/>
            <a:ext cx="2628007" cy="1576804"/>
          </a:xfrm>
          <a:custGeom>
            <a:avLst/>
            <a:gdLst>
              <a:gd name="connsiteX0" fmla="*/ 0 w 2628007"/>
              <a:gd name="connsiteY0" fmla="*/ 0 h 1576804"/>
              <a:gd name="connsiteX1" fmla="*/ 2628007 w 2628007"/>
              <a:gd name="connsiteY1" fmla="*/ 0 h 1576804"/>
              <a:gd name="connsiteX2" fmla="*/ 2628007 w 2628007"/>
              <a:gd name="connsiteY2" fmla="*/ 1576804 h 1576804"/>
              <a:gd name="connsiteX3" fmla="*/ 0 w 2628007"/>
              <a:gd name="connsiteY3" fmla="*/ 1576804 h 1576804"/>
              <a:gd name="connsiteX4" fmla="*/ 0 w 2628007"/>
              <a:gd name="connsiteY4" fmla="*/ 0 h 15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007" h="1576804">
                <a:moveTo>
                  <a:pt x="0" y="0"/>
                </a:moveTo>
                <a:lnTo>
                  <a:pt x="2628007" y="0"/>
                </a:lnTo>
                <a:lnTo>
                  <a:pt x="2628007" y="1576804"/>
                </a:lnTo>
                <a:lnTo>
                  <a:pt x="0" y="1576804"/>
                </a:lnTo>
                <a:lnTo>
                  <a:pt x="0" y="0"/>
                </a:lnTo>
                <a:close/>
              </a:path>
            </a:pathLst>
          </a:custGeom>
          <a:solidFill>
            <a:schemeClr val="bg1">
              <a:lumMod val="95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en-US" sz="1800" kern="1200" dirty="0" smtClean="0"/>
              <a:t>May involve some post meeting follow up </a:t>
            </a:r>
            <a:endParaRPr lang="en-US" sz="1800" kern="1200" dirty="0"/>
          </a:p>
        </p:txBody>
      </p:sp>
      <p:sp>
        <p:nvSpPr>
          <p:cNvPr id="12" name="Freeform 11"/>
          <p:cNvSpPr/>
          <p:nvPr/>
        </p:nvSpPr>
        <p:spPr>
          <a:xfrm>
            <a:off x="4703400" y="4280331"/>
            <a:ext cx="2628007" cy="1576804"/>
          </a:xfrm>
          <a:custGeom>
            <a:avLst/>
            <a:gdLst>
              <a:gd name="connsiteX0" fmla="*/ 0 w 2628007"/>
              <a:gd name="connsiteY0" fmla="*/ 0 h 1576804"/>
              <a:gd name="connsiteX1" fmla="*/ 2628007 w 2628007"/>
              <a:gd name="connsiteY1" fmla="*/ 0 h 1576804"/>
              <a:gd name="connsiteX2" fmla="*/ 2628007 w 2628007"/>
              <a:gd name="connsiteY2" fmla="*/ 1576804 h 1576804"/>
              <a:gd name="connsiteX3" fmla="*/ 0 w 2628007"/>
              <a:gd name="connsiteY3" fmla="*/ 1576804 h 1576804"/>
              <a:gd name="connsiteX4" fmla="*/ 0 w 2628007"/>
              <a:gd name="connsiteY4" fmla="*/ 0 h 15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007" h="1576804">
                <a:moveTo>
                  <a:pt x="0" y="0"/>
                </a:moveTo>
                <a:lnTo>
                  <a:pt x="2628007" y="0"/>
                </a:lnTo>
                <a:lnTo>
                  <a:pt x="2628007" y="1576804"/>
                </a:lnTo>
                <a:lnTo>
                  <a:pt x="0" y="1576804"/>
                </a:lnTo>
                <a:lnTo>
                  <a:pt x="0" y="0"/>
                </a:lnTo>
                <a:close/>
              </a:path>
            </a:pathLst>
          </a:custGeom>
          <a:solidFill>
            <a:schemeClr val="bg1">
              <a:lumMod val="95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Examples:</a:t>
            </a:r>
            <a:endParaRPr lang="en-US" sz="1800" kern="1200" dirty="0"/>
          </a:p>
          <a:p>
            <a:pPr marL="114300" lvl="1" indent="-114300" algn="l" defTabSz="622300" rtl="0">
              <a:lnSpc>
                <a:spcPct val="90000"/>
              </a:lnSpc>
              <a:spcBef>
                <a:spcPct val="0"/>
              </a:spcBef>
              <a:spcAft>
                <a:spcPct val="15000"/>
              </a:spcAft>
              <a:buChar char="••"/>
            </a:pPr>
            <a:r>
              <a:rPr lang="en-US" sz="1400" kern="1200" dirty="0" smtClean="0"/>
              <a:t>Privacy and Confidentiality</a:t>
            </a:r>
            <a:endParaRPr lang="en-US" sz="1400" kern="1200" dirty="0"/>
          </a:p>
          <a:p>
            <a:pPr marL="228600" lvl="2" indent="-114300" algn="l" defTabSz="622300" rtl="0">
              <a:lnSpc>
                <a:spcPct val="90000"/>
              </a:lnSpc>
              <a:spcBef>
                <a:spcPct val="0"/>
              </a:spcBef>
              <a:spcAft>
                <a:spcPct val="15000"/>
              </a:spcAft>
              <a:buChar char="••"/>
            </a:pPr>
            <a:r>
              <a:rPr lang="en-US" sz="1400" kern="1200" dirty="0" smtClean="0"/>
              <a:t>Watch for a new opportunity in 2016</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 and 619 Participation in ECIDS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Local Data Use</a:t>
            </a:r>
            <a:endParaRPr lang="en-US" sz="1400" kern="1200"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30" y="250523"/>
            <a:ext cx="2590800" cy="1943100"/>
          </a:xfrm>
          <a:prstGeom prst="rect">
            <a:avLst/>
          </a:prstGeom>
        </p:spPr>
      </p:pic>
    </p:spTree>
    <p:extLst>
      <p:ext uri="{BB962C8B-B14F-4D97-AF65-F5344CB8AC3E}">
        <p14:creationId xmlns:p14="http://schemas.microsoft.com/office/powerpoint/2010/main" val="428478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5" name="Title 2"/>
          <p:cNvSpPr txBox="1">
            <a:spLocks/>
          </p:cNvSpPr>
          <p:nvPr/>
        </p:nvSpPr>
        <p:spPr>
          <a:xfrm>
            <a:off x="3178479" y="243673"/>
            <a:ext cx="5715000" cy="1943100"/>
          </a:xfrm>
          <a:prstGeom prst="rect">
            <a:avLst/>
          </a:prstGeom>
          <a:solidFill>
            <a:srgbClr val="104579"/>
          </a:solidFill>
          <a:ln w="12700">
            <a:solidFill>
              <a:schemeClr val="bg1"/>
            </a:solidFill>
          </a:ln>
        </p:spPr>
        <p:txBody>
          <a:bodyPr vert="horz" lIns="91440" tIns="45720" rIns="91440" bIns="45720" rtlCol="0" anchor="ctr">
            <a:normAutofit/>
          </a:bodyPr>
          <a:lstStyle>
            <a:lvl1pPr algn="l" defTabSz="914400" rtl="0" eaLnBrk="1" latinLnBrk="0" hangingPunct="1">
              <a:spcBef>
                <a:spcPct val="0"/>
              </a:spcBef>
              <a:buNone/>
              <a:defRPr sz="3600" b="1" i="0" u="none" kern="1200">
                <a:solidFill>
                  <a:srgbClr val="154578"/>
                </a:solidFill>
                <a:latin typeface="Century Gothic" pitchFamily="34" charset="0"/>
                <a:ea typeface="+mj-ea"/>
                <a:cs typeface="+mj-cs"/>
              </a:defRPr>
            </a:lvl1pPr>
          </a:lstStyle>
          <a:p>
            <a:r>
              <a:rPr lang="en-US" dirty="0" smtClean="0">
                <a:solidFill>
                  <a:schemeClr val="bg1"/>
                </a:solidFill>
              </a:rPr>
              <a:t>Learning Communities</a:t>
            </a:r>
            <a:endParaRPr lang="en-US" dirty="0">
              <a:solidFill>
                <a:schemeClr val="bg1"/>
              </a:solidFill>
            </a:endParaRPr>
          </a:p>
        </p:txBody>
      </p:sp>
      <p:sp>
        <p:nvSpPr>
          <p:cNvPr id="9" name="Freeform 8"/>
          <p:cNvSpPr/>
          <p:nvPr/>
        </p:nvSpPr>
        <p:spPr>
          <a:xfrm>
            <a:off x="441960" y="2819400"/>
            <a:ext cx="2571749" cy="2514599"/>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bg1">
              <a:lumMod val="9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defTabSz="711200" rtl="0">
              <a:lnSpc>
                <a:spcPct val="90000"/>
              </a:lnSpc>
              <a:spcBef>
                <a:spcPct val="0"/>
              </a:spcBef>
              <a:spcAft>
                <a:spcPct val="35000"/>
              </a:spcAft>
            </a:pPr>
            <a:r>
              <a:rPr lang="en-US" dirty="0">
                <a:solidFill>
                  <a:schemeClr val="dk2">
                    <a:hueOff val="0"/>
                    <a:satOff val="0"/>
                    <a:lumOff val="0"/>
                    <a:alphaOff val="0"/>
                  </a:schemeClr>
                </a:solidFill>
              </a:rPr>
              <a:t>Series of facilitated meetings (usually virtual) where small number of states come together around a topic of common interest</a:t>
            </a:r>
          </a:p>
        </p:txBody>
      </p:sp>
      <p:sp>
        <p:nvSpPr>
          <p:cNvPr id="10" name="Freeform 9"/>
          <p:cNvSpPr/>
          <p:nvPr/>
        </p:nvSpPr>
        <p:spPr>
          <a:xfrm>
            <a:off x="3270885" y="2819400"/>
            <a:ext cx="2571749" cy="2514599"/>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bg1">
              <a:lumMod val="9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defTabSz="711200" rtl="0">
              <a:lnSpc>
                <a:spcPct val="90000"/>
              </a:lnSpc>
              <a:spcBef>
                <a:spcPct val="0"/>
              </a:spcBef>
              <a:spcAft>
                <a:spcPct val="35000"/>
              </a:spcAft>
            </a:pPr>
            <a:r>
              <a:rPr lang="en-US" dirty="0">
                <a:solidFill>
                  <a:schemeClr val="dk2">
                    <a:hueOff val="0"/>
                    <a:satOff val="0"/>
                    <a:lumOff val="0"/>
                    <a:alphaOff val="0"/>
                  </a:schemeClr>
                </a:solidFill>
              </a:rPr>
              <a:t>Examples:</a:t>
            </a:r>
          </a:p>
          <a:p>
            <a:pPr marL="114300" lvl="1" indent="-114300" defTabSz="533400" rtl="0">
              <a:lnSpc>
                <a:spcPct val="90000"/>
              </a:lnSpc>
              <a:spcBef>
                <a:spcPct val="0"/>
              </a:spcBef>
              <a:spcAft>
                <a:spcPct val="15000"/>
              </a:spcAft>
              <a:buChar char="••"/>
            </a:pPr>
            <a:r>
              <a:rPr lang="en-US" dirty="0">
                <a:solidFill>
                  <a:schemeClr val="dk2">
                    <a:hueOff val="0"/>
                    <a:satOff val="0"/>
                    <a:lumOff val="0"/>
                    <a:alphaOff val="0"/>
                  </a:schemeClr>
                </a:solidFill>
              </a:rPr>
              <a:t>Data Visualization Community of Practice</a:t>
            </a:r>
          </a:p>
          <a:p>
            <a:pPr marL="114300" lvl="1" indent="-114300" defTabSz="533400" rtl="0">
              <a:lnSpc>
                <a:spcPct val="90000"/>
              </a:lnSpc>
              <a:spcBef>
                <a:spcPct val="0"/>
              </a:spcBef>
              <a:spcAft>
                <a:spcPct val="15000"/>
              </a:spcAft>
              <a:buChar char="••"/>
            </a:pPr>
            <a:r>
              <a:rPr lang="en-US" dirty="0">
                <a:solidFill>
                  <a:schemeClr val="dk2">
                    <a:hueOff val="0"/>
                    <a:satOff val="0"/>
                    <a:lumOff val="0"/>
                    <a:alphaOff val="0"/>
                  </a:schemeClr>
                </a:solidFill>
              </a:rPr>
              <a:t>Early Childhood Integrated Data Systems (ECIDS) Learning Community</a:t>
            </a:r>
          </a:p>
        </p:txBody>
      </p:sp>
      <p:sp>
        <p:nvSpPr>
          <p:cNvPr id="11" name="Freeform 10"/>
          <p:cNvSpPr/>
          <p:nvPr/>
        </p:nvSpPr>
        <p:spPr>
          <a:xfrm>
            <a:off x="6099809" y="2819400"/>
            <a:ext cx="2571749" cy="2514599"/>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bg1">
              <a:lumMod val="9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en-US" dirty="0" smtClean="0">
                <a:solidFill>
                  <a:schemeClr val="dk2">
                    <a:hueOff val="0"/>
                    <a:satOff val="0"/>
                    <a:lumOff val="0"/>
                    <a:alphaOff val="0"/>
                  </a:schemeClr>
                </a:solidFill>
              </a:rPr>
              <a:t>Working with </a:t>
            </a:r>
            <a:r>
              <a:rPr lang="en-US" dirty="0">
                <a:solidFill>
                  <a:schemeClr val="dk2">
                    <a:hueOff val="0"/>
                    <a:satOff val="0"/>
                    <a:lumOff val="0"/>
                    <a:alphaOff val="0"/>
                  </a:schemeClr>
                </a:solidFill>
              </a:rPr>
              <a:t>other TA Centers on Learning Communities </a:t>
            </a:r>
            <a:endParaRPr lang="en-US" dirty="0" smtClean="0">
              <a:solidFill>
                <a:schemeClr val="dk2">
                  <a:hueOff val="0"/>
                  <a:satOff val="0"/>
                  <a:lumOff val="0"/>
                  <a:alphaOff val="0"/>
                </a:schemeClr>
              </a:solidFill>
            </a:endParaRPr>
          </a:p>
          <a:p>
            <a:pPr marL="285750" lvl="0" indent="-173038" defTabSz="711200">
              <a:lnSpc>
                <a:spcPct val="90000"/>
              </a:lnSpc>
              <a:spcBef>
                <a:spcPct val="0"/>
              </a:spcBef>
              <a:spcAft>
                <a:spcPct val="35000"/>
              </a:spcAft>
              <a:buFont typeface="Arial" panose="020B0604020202020204" pitchFamily="34" charset="0"/>
              <a:buChar char="•"/>
            </a:pPr>
            <a:r>
              <a:rPr lang="en-US" dirty="0" smtClean="0">
                <a:solidFill>
                  <a:schemeClr val="dk2">
                    <a:hueOff val="0"/>
                    <a:satOff val="0"/>
                    <a:lumOff val="0"/>
                    <a:alphaOff val="0"/>
                  </a:schemeClr>
                </a:solidFill>
              </a:rPr>
              <a:t>Child </a:t>
            </a:r>
            <a:r>
              <a:rPr lang="en-US" dirty="0">
                <a:solidFill>
                  <a:schemeClr val="dk2">
                    <a:hueOff val="0"/>
                    <a:satOff val="0"/>
                    <a:lumOff val="0"/>
                    <a:alphaOff val="0"/>
                  </a:schemeClr>
                </a:solidFill>
              </a:rPr>
              <a:t>Outcomes Summary </a:t>
            </a:r>
            <a:r>
              <a:rPr lang="en-US" dirty="0" smtClean="0">
                <a:solidFill>
                  <a:schemeClr val="dk2">
                    <a:hueOff val="0"/>
                    <a:satOff val="0"/>
                    <a:lumOff val="0"/>
                    <a:alphaOff val="0"/>
                  </a:schemeClr>
                </a:solidFill>
              </a:rPr>
              <a:t>Data</a:t>
            </a:r>
          </a:p>
          <a:p>
            <a:pPr marL="285750" lvl="0" indent="-173038" defTabSz="711200">
              <a:lnSpc>
                <a:spcPct val="90000"/>
              </a:lnSpc>
              <a:spcBef>
                <a:spcPct val="0"/>
              </a:spcBef>
              <a:spcAft>
                <a:spcPct val="35000"/>
              </a:spcAft>
              <a:buFont typeface="Arial" panose="020B0604020202020204" pitchFamily="34" charset="0"/>
              <a:buChar char="•"/>
            </a:pPr>
            <a:r>
              <a:rPr lang="en-US" dirty="0" smtClean="0">
                <a:solidFill>
                  <a:schemeClr val="dk2">
                    <a:hueOff val="0"/>
                    <a:satOff val="0"/>
                    <a:lumOff val="0"/>
                    <a:alphaOff val="0"/>
                  </a:schemeClr>
                </a:solidFill>
              </a:rPr>
              <a:t>Social </a:t>
            </a:r>
            <a:r>
              <a:rPr lang="en-US" dirty="0">
                <a:solidFill>
                  <a:schemeClr val="dk2">
                    <a:hueOff val="0"/>
                    <a:satOff val="0"/>
                    <a:lumOff val="0"/>
                    <a:alphaOff val="0"/>
                  </a:schemeClr>
                </a:solidFill>
              </a:rPr>
              <a:t>Emotional Community of </a:t>
            </a:r>
            <a:r>
              <a:rPr lang="en-US" dirty="0" smtClean="0">
                <a:solidFill>
                  <a:schemeClr val="dk2">
                    <a:hueOff val="0"/>
                    <a:satOff val="0"/>
                    <a:lumOff val="0"/>
                    <a:alphaOff val="0"/>
                  </a:schemeClr>
                </a:solidFill>
              </a:rPr>
              <a:t>Practice</a:t>
            </a:r>
          </a:p>
          <a:p>
            <a:pPr marL="285750" lvl="0" indent="-173038" defTabSz="711200">
              <a:lnSpc>
                <a:spcPct val="90000"/>
              </a:lnSpc>
              <a:spcBef>
                <a:spcPct val="0"/>
              </a:spcBef>
              <a:spcAft>
                <a:spcPct val="35000"/>
              </a:spcAft>
              <a:buFont typeface="Arial" panose="020B0604020202020204" pitchFamily="34" charset="0"/>
              <a:buChar char="•"/>
            </a:pPr>
            <a:r>
              <a:rPr lang="en-US" dirty="0" smtClean="0">
                <a:solidFill>
                  <a:schemeClr val="dk2">
                    <a:hueOff val="0"/>
                    <a:satOff val="0"/>
                    <a:lumOff val="0"/>
                    <a:alphaOff val="0"/>
                  </a:schemeClr>
                </a:solidFill>
              </a:rPr>
              <a:t>Family Outcomes</a:t>
            </a:r>
            <a:endParaRPr lang="en-US" dirty="0">
              <a:solidFill>
                <a:schemeClr val="dk2">
                  <a:hueOff val="0"/>
                  <a:satOff val="0"/>
                  <a:lumOff val="0"/>
                  <a:alphaOff val="0"/>
                </a:schemeClr>
              </a:solidFill>
            </a:endParaRPr>
          </a:p>
        </p:txBody>
      </p:sp>
      <p:pic>
        <p:nvPicPr>
          <p:cNvPr id="12" name="Picture 11" descr="&quot; &quo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0" y="243673"/>
            <a:ext cx="2959907" cy="1945669"/>
          </a:xfrm>
          <a:prstGeom prst="rect">
            <a:avLst/>
          </a:prstGeom>
        </p:spPr>
      </p:pic>
    </p:spTree>
    <p:extLst>
      <p:ext uri="{BB962C8B-B14F-4D97-AF65-F5344CB8AC3E}">
        <p14:creationId xmlns:p14="http://schemas.microsoft.com/office/powerpoint/2010/main" val="113847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Topic Cohorts Designed </a:t>
            </a:r>
            <a:r>
              <a:rPr lang="en-US" dirty="0"/>
              <a:t>T</a:t>
            </a:r>
            <a:r>
              <a:rPr lang="en-US" dirty="0" smtClean="0"/>
              <a:t>o:</a:t>
            </a:r>
            <a:endParaRPr lang="en-US" dirty="0"/>
          </a:p>
        </p:txBody>
      </p:sp>
      <p:sp>
        <p:nvSpPr>
          <p:cNvPr id="3" name="Content Placeholder 2"/>
          <p:cNvSpPr>
            <a:spLocks noGrp="1"/>
          </p:cNvSpPr>
          <p:nvPr>
            <p:ph idx="1"/>
          </p:nvPr>
        </p:nvSpPr>
        <p:spPr/>
        <p:txBody>
          <a:bodyPr/>
          <a:lstStyle/>
          <a:p>
            <a:r>
              <a:rPr lang="en-US" sz="2400" dirty="0"/>
              <a:t>Involve </a:t>
            </a:r>
            <a:r>
              <a:rPr lang="en-US" sz="2400" dirty="0" smtClean="0"/>
              <a:t>intensive TA </a:t>
            </a:r>
            <a:r>
              <a:rPr lang="en-US" sz="2400" dirty="0"/>
              <a:t>work with a </a:t>
            </a:r>
            <a:r>
              <a:rPr lang="en-US" sz="2400" dirty="0" smtClean="0"/>
              <a:t>state team.</a:t>
            </a:r>
            <a:endParaRPr lang="en-US" sz="2400" dirty="0"/>
          </a:p>
          <a:p>
            <a:r>
              <a:rPr lang="en-US" sz="2400" dirty="0"/>
              <a:t>Result in measurable systemic change.</a:t>
            </a:r>
          </a:p>
          <a:p>
            <a:r>
              <a:rPr lang="en-US" sz="2400" dirty="0"/>
              <a:t>Span duration of many months.</a:t>
            </a:r>
          </a:p>
          <a:p>
            <a:r>
              <a:rPr lang="en-US" sz="2400" dirty="0"/>
              <a:t>Be guided </a:t>
            </a:r>
            <a:r>
              <a:rPr lang="en-US" sz="2400" dirty="0" smtClean="0"/>
              <a:t>by:</a:t>
            </a:r>
          </a:p>
          <a:p>
            <a:pPr lvl="1"/>
            <a:r>
              <a:rPr lang="en-US" sz="2000" dirty="0" smtClean="0"/>
              <a:t>State self-assessment using the DaSy Data System Framework and the ECTA Systems Framework</a:t>
            </a:r>
          </a:p>
          <a:p>
            <a:pPr lvl="1"/>
            <a:r>
              <a:rPr lang="en-US" sz="2000" dirty="0" smtClean="0"/>
              <a:t>A </a:t>
            </a:r>
            <a:r>
              <a:rPr lang="en-US" sz="2000" dirty="0"/>
              <a:t>written TA agreement.</a:t>
            </a:r>
          </a:p>
          <a:p>
            <a:r>
              <a:rPr lang="en-US" sz="2400" dirty="0"/>
              <a:t>Be delivered collaboratively, as appropriate.</a:t>
            </a:r>
          </a:p>
          <a:p>
            <a:r>
              <a:rPr lang="en-US" sz="2400" dirty="0"/>
              <a:t>Involve cross-state learning opportunities and individualized work with the state.</a:t>
            </a:r>
          </a:p>
          <a:p>
            <a:endParaRPr lang="en-US" sz="2400" dirty="0"/>
          </a:p>
        </p:txBody>
      </p:sp>
    </p:spTree>
    <p:extLst>
      <p:ext uri="{BB962C8B-B14F-4D97-AF65-F5344CB8AC3E}">
        <p14:creationId xmlns:p14="http://schemas.microsoft.com/office/powerpoint/2010/main" val="805312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8</a:t>
            </a:fld>
            <a:endParaRPr lang="en-US" dirty="0">
              <a:solidFill>
                <a:prstClr val="black"/>
              </a:solidFill>
            </a:endParaRPr>
          </a:p>
        </p:txBody>
      </p:sp>
      <p:sp>
        <p:nvSpPr>
          <p:cNvPr id="3" name="Title 2" descr="&quot; &quot;"/>
          <p:cNvSpPr>
            <a:spLocks noGrp="1"/>
          </p:cNvSpPr>
          <p:nvPr>
            <p:ph type="title"/>
          </p:nvPr>
        </p:nvSpPr>
        <p:spPr/>
        <p:txBody>
          <a:bodyPr/>
          <a:lstStyle/>
          <a:p>
            <a:r>
              <a:rPr lang="en-US" dirty="0" smtClean="0"/>
              <a:t>Powerful Data for 619 Topic Cohort</a:t>
            </a:r>
            <a:endParaRPr lang="en-US" dirty="0"/>
          </a:p>
        </p:txBody>
      </p:sp>
      <p:pic>
        <p:nvPicPr>
          <p:cNvPr id="6" name="Content Placeholder 5" descr="This image is a map of the United States which highlights the 9 states that are involved in the Powerful Data for 619 Topic Cohort: Arkansas, Colorado, Florida, Michigan, Minnesota, Mississippi, South Carolina, Virginia and Wyoming " title="United States Ma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28800"/>
            <a:ext cx="8229600" cy="3790146"/>
          </a:xfrm>
        </p:spPr>
      </p:pic>
      <p:sp>
        <p:nvSpPr>
          <p:cNvPr id="7" name="Content Placeholder 1" descr="Arkansas, Colorado, Florida, Michigan, Minnesota, Mississippi, South Carolina, Virginia, and Wyoming"/>
          <p:cNvSpPr txBox="1">
            <a:spLocks/>
          </p:cNvSpPr>
          <p:nvPr/>
        </p:nvSpPr>
        <p:spPr>
          <a:xfrm>
            <a:off x="457200" y="5410200"/>
            <a:ext cx="8229600" cy="609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1F497D"/>
                </a:solidFill>
              </a:rPr>
              <a:t>AR, CO, FL, MI, MN, MS, SC, VA, WY</a:t>
            </a:r>
          </a:p>
          <a:p>
            <a:pPr marL="0" indent="0">
              <a:buFont typeface="Arial" pitchFamily="34" charset="0"/>
              <a:buNone/>
            </a:pPr>
            <a:endParaRPr lang="en-US" dirty="0" smtClean="0">
              <a:solidFill>
                <a:srgbClr val="1F497D"/>
              </a:solidFill>
            </a:endParaRPr>
          </a:p>
          <a:p>
            <a:pPr lvl="1"/>
            <a:endParaRPr lang="en-US" dirty="0" smtClean="0">
              <a:solidFill>
                <a:srgbClr val="1F497D"/>
              </a:solidFill>
            </a:endParaRPr>
          </a:p>
          <a:p>
            <a:pPr marL="0" indent="0">
              <a:buFont typeface="Arial" pitchFamily="34" charset="0"/>
              <a:buNone/>
            </a:pPr>
            <a:endParaRPr lang="en-US" dirty="0">
              <a:solidFill>
                <a:srgbClr val="1F497D"/>
              </a:solidFill>
            </a:endParaRPr>
          </a:p>
        </p:txBody>
      </p:sp>
      <p:pic>
        <p:nvPicPr>
          <p:cNvPr id="11" name="Picture 10" descr="This is a logo for a collaborating TA Center ECTA Center"/>
          <p:cNvPicPr/>
          <p:nvPr/>
        </p:nvPicPr>
        <p:blipFill>
          <a:blip r:embed="rId4">
            <a:extLst>
              <a:ext uri="{28A0092B-C50C-407E-A947-70E740481C1C}">
                <a14:useLocalDpi xmlns:a14="http://schemas.microsoft.com/office/drawing/2010/main" val="0"/>
              </a:ext>
            </a:extLst>
          </a:blip>
          <a:stretch>
            <a:fillRect/>
          </a:stretch>
        </p:blipFill>
        <p:spPr>
          <a:xfrm>
            <a:off x="914400" y="6400680"/>
            <a:ext cx="2023110" cy="337820"/>
          </a:xfrm>
          <a:prstGeom prst="rect">
            <a:avLst/>
          </a:prstGeom>
        </p:spPr>
      </p:pic>
      <p:pic>
        <p:nvPicPr>
          <p:cNvPr id="9" name="Picture 8" descr="This is a logo for a collaborating TA Center IDC I.D.E.A. Data Center"/>
          <p:cNvPicPr/>
          <p:nvPr/>
        </p:nvPicPr>
        <p:blipFill rotWithShape="1">
          <a:blip r:embed="rId5" cstate="print">
            <a:extLst>
              <a:ext uri="{28A0092B-C50C-407E-A947-70E740481C1C}">
                <a14:useLocalDpi xmlns:a14="http://schemas.microsoft.com/office/drawing/2010/main" val="0"/>
              </a:ext>
            </a:extLst>
          </a:blip>
          <a:srcRect l="12170" t="35779" r="12749" b="43137"/>
          <a:stretch/>
        </p:blipFill>
        <p:spPr bwMode="auto">
          <a:xfrm>
            <a:off x="3276600" y="6300851"/>
            <a:ext cx="2077720" cy="534670"/>
          </a:xfrm>
          <a:prstGeom prst="rect">
            <a:avLst/>
          </a:prstGeom>
          <a:ln>
            <a:noFill/>
          </a:ln>
          <a:extLst>
            <a:ext uri="{53640926-AAD7-44D8-BBD7-CCE9431645EC}">
              <a14:shadowObscured xmlns:a14="http://schemas.microsoft.com/office/drawing/2010/main"/>
            </a:ext>
          </a:extLst>
        </p:spPr>
      </p:pic>
      <p:pic>
        <p:nvPicPr>
          <p:cNvPr id="10" name="Picture 9" descr="This is a logo for a collaborating TA center NCSI"/>
          <p:cNvPicPr/>
          <p:nvPr/>
        </p:nvPicPr>
        <p:blipFill rotWithShape="1">
          <a:blip r:embed="rId6" cstate="print">
            <a:extLst>
              <a:ext uri="{28A0092B-C50C-407E-A947-70E740481C1C}">
                <a14:useLocalDpi xmlns:a14="http://schemas.microsoft.com/office/drawing/2010/main" val="0"/>
              </a:ext>
            </a:extLst>
          </a:blip>
          <a:srcRect t="24669" b="29073"/>
          <a:stretch/>
        </p:blipFill>
        <p:spPr bwMode="auto">
          <a:xfrm>
            <a:off x="5867400" y="6269736"/>
            <a:ext cx="1223010" cy="565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6426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16"/>
            <a:ext cx="7620001" cy="739140"/>
          </a:xfrm>
        </p:spPr>
        <p:txBody>
          <a:bodyPr>
            <a:normAutofit fontScale="90000"/>
          </a:bodyPr>
          <a:lstStyle/>
          <a:p>
            <a:r>
              <a:rPr lang="en-US" sz="3200" dirty="0"/>
              <a:t>Including the IFSP in your Data System</a:t>
            </a:r>
          </a:p>
        </p:txBody>
      </p:sp>
      <p:pic>
        <p:nvPicPr>
          <p:cNvPr id="1026" name="Picture 2" descr="This image is a map of the United States, which highlights the seven states that are involved in the IFSP topic cohort: Connecticut, Delaware, Kansas, Massachusetts, Mississippi, Virginia, and Washingt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773"/>
            <a:ext cx="7772400" cy="464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descr="7 states involved in the IFSP Topic Cohort are Connecticut, Delaware, Kansas, Massachusetts, Mississippi, Virginia, and Washington"/>
          <p:cNvSpPr txBox="1"/>
          <p:nvPr/>
        </p:nvSpPr>
        <p:spPr>
          <a:xfrm>
            <a:off x="228600" y="5218201"/>
            <a:ext cx="7543800" cy="954107"/>
          </a:xfrm>
          <a:prstGeom prst="rect">
            <a:avLst/>
          </a:prstGeom>
          <a:noFill/>
        </p:spPr>
        <p:txBody>
          <a:bodyPr wrap="square" rtlCol="0">
            <a:spAutoFit/>
          </a:bodyPr>
          <a:lstStyle/>
          <a:p>
            <a:r>
              <a:rPr lang="en-US" sz="2800" b="1" dirty="0">
                <a:solidFill>
                  <a:srgbClr val="FF0000"/>
                </a:solidFill>
              </a:rPr>
              <a:t>7</a:t>
            </a:r>
            <a:r>
              <a:rPr lang="en-US" sz="2800" b="1" dirty="0" smtClean="0">
                <a:solidFill>
                  <a:srgbClr val="FF0000"/>
                </a:solidFill>
              </a:rPr>
              <a:t> States: </a:t>
            </a:r>
            <a:r>
              <a:rPr lang="en-US" sz="2800" dirty="0" smtClean="0">
                <a:solidFill>
                  <a:prstClr val="black"/>
                </a:solidFill>
              </a:rPr>
              <a:t>CT (C), DE (C), KS (C), MA (C), MS (C), VA (C), WA (C)</a:t>
            </a:r>
            <a:endParaRPr lang="en-US" sz="2800" dirty="0">
              <a:solidFill>
                <a:prstClr val="black"/>
              </a:solidFill>
            </a:endParaRPr>
          </a:p>
        </p:txBody>
      </p:sp>
      <p:pic>
        <p:nvPicPr>
          <p:cNvPr id="3" name="Picture 2" descr="This logo represents a collaborating TA Center ECTA Cen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6248400"/>
            <a:ext cx="2024047" cy="335309"/>
          </a:xfrm>
          <a:prstGeom prst="rect">
            <a:avLst/>
          </a:prstGeom>
        </p:spPr>
      </p:pic>
    </p:spTree>
    <p:extLst>
      <p:ext uri="{BB962C8B-B14F-4D97-AF65-F5344CB8AC3E}">
        <p14:creationId xmlns:p14="http://schemas.microsoft.com/office/powerpoint/2010/main" val="1810264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24&quot;&gt;&lt;property id=&quot;20148&quot; value=&quot;5&quot;/&gt;&lt;property id=&quot;20300&quot; value=&quot;Slide 12&quot;/&gt;&lt;property id=&quot;20307&quot; value=&quot;267&quot;/&gt;&lt;/object&gt;&lt;object type=&quot;3&quot; unique_id=&quot;11925&quot;&gt;&lt;property id=&quot;20148&quot; value=&quot;5&quot;/&gt;&lt;property id=&quot;20300&quot; value=&quot;Slide 13&quot;/&gt;&lt;property id=&quot;20307&quot; value=&quot;269&quot;/&gt;&lt;/object&gt;&lt;object type=&quot;3&quot; unique_id=&quot;11927&quot;&gt;&lt;property id=&quot;20148&quot; value=&quot;5&quot;/&gt;&lt;property id=&quot;20300&quot; value=&quot;Slide 3&quot;/&gt;&lt;property id=&quot;20307&quot; value=&quot;277&quot;/&gt;&lt;/object&gt;&lt;object type=&quot;3&quot; unique_id=&quot;11928&quot;&gt;&lt;property id=&quot;20148&quot; value=&quot;5&quot;/&gt;&lt;property id=&quot;20300&quot; value=&quot;Slide 4 - &amp;quot;Cross-state learning opportunities&amp;quot;&quot;/&gt;&lt;property id=&quot;20307&quot; value=&quot;270&quot;/&gt;&lt;/object&gt;&lt;object type=&quot;3&quot; unique_id=&quot;11929&quot;&gt;&lt;property id=&quot;20148&quot; value=&quot;5&quot;/&gt;&lt;property id=&quot;20300&quot; value=&quot;Slide 5 - &amp;quot;Topical Meetings&amp;quot;&quot;/&gt;&lt;property id=&quot;20307&quot; value=&quot;273&quot;/&gt;&lt;/object&gt;&lt;object type=&quot;3&quot; unique_id=&quot;11930&quot;&gt;&lt;property id=&quot;20148&quot; value=&quot;5&quot;/&gt;&lt;property id=&quot;20300&quot; value=&quot;Slide 6&quot;/&gt;&lt;property id=&quot;20307&quot; value=&quot;272&quot;/&gt;&lt;/object&gt;&lt;object type=&quot;3&quot; unique_id=&quot;11931&quot;&gt;&lt;property id=&quot;20148&quot; value=&quot;5&quot;/&gt;&lt;property id=&quot;20300&quot; value=&quot;Slide 7 - &amp;quot;Sharon’s part&amp;quot;&quot;/&gt;&lt;property id=&quot;20307&quot; value=&quot;275&quot;/&gt;&lt;/object&gt;&lt;object type=&quot;3&quot; unique_id=&quot;11933&quot;&gt;&lt;property id=&quot;20148&quot; value=&quot;5&quot;/&gt;&lt;property id=&quot;20300&quot; value=&quot;Slide 11 - &amp;quot;A great cross-state learning opportunity!&amp;quot;&quot;/&gt;&lt;property id=&quot;20307&quot; value=&quot;274&quot;/&gt;&lt;/object&gt;&lt;object type=&quot;3&quot; unique_id=&quot;11995&quot;&gt;&lt;property id=&quot;20148&quot; value=&quot;5&quot;/&gt;&lt;property id=&quot;20300&quot; value=&quot;Slide 2&quot;/&gt;&lt;property id=&quot;20307&quot; value=&quot;278&quot;/&gt;&lt;/object&gt;&lt;object type=&quot;3&quot; unique_id=&quot;12158&quot;&gt;&lt;property id=&quot;20148&quot; value=&quot;5&quot;/&gt;&lt;property id=&quot;20300&quot; value=&quot;Slide 8&quot;/&gt;&lt;property id=&quot;20307&quot; value=&quot;279&quot;/&gt;&lt;/object&gt;&lt;object type=&quot;3&quot; unique_id=&quot;12159&quot;&gt;&lt;property id=&quot;20148&quot; value=&quot;5&quot;/&gt;&lt;property id=&quot;20300&quot; value=&quot;Slide 10&quot;/&gt;&lt;property id=&quot;20307&quot; value=&quot;280&quot;/&gt;&lt;/object&gt;&lt;object type=&quot;3&quot; unique_id=&quot;12160&quot;&gt;&lt;property id=&quot;20148&quot; value=&quot;5&quot;/&gt;&lt;property id=&quot;20300&quot; value=&quot;Slide 9&quot;/&gt;&lt;property id=&quot;20307&quot; value=&quot;281&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2337</TotalTime>
  <Words>1657</Words>
  <Application>Microsoft Office PowerPoint</Application>
  <PresentationFormat>On-screen Show (4:3)</PresentationFormat>
  <Paragraphs>192</Paragraphs>
  <Slides>18</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Office Theme</vt:lpstr>
      <vt:lpstr>1_Office Theme</vt:lpstr>
      <vt:lpstr>Image</vt:lpstr>
      <vt:lpstr>PowerPoint Presentation</vt:lpstr>
      <vt:lpstr>PowerPoint Presentation</vt:lpstr>
      <vt:lpstr>PowerPoint Presentation</vt:lpstr>
      <vt:lpstr>Cross-state learning opportunities</vt:lpstr>
      <vt:lpstr>Topical Meetings</vt:lpstr>
      <vt:lpstr>PowerPoint Presentation</vt:lpstr>
      <vt:lpstr>Four Topic Cohorts Designed To:</vt:lpstr>
      <vt:lpstr>Powerful Data for 619 Topic Cohort</vt:lpstr>
      <vt:lpstr>Including the IFSP in your Data System</vt:lpstr>
      <vt:lpstr>Including the IFSP in your Data System Cohort’s Areas of Focus</vt:lpstr>
      <vt:lpstr>Powerful 619 Data Cohort ‘s Focus</vt:lpstr>
      <vt:lpstr>Linking Data Between C and 619</vt:lpstr>
      <vt:lpstr>PowerPoint Presentation</vt:lpstr>
      <vt:lpstr>PowerPoint Presentation</vt:lpstr>
      <vt:lpstr>PowerPoint Presentation</vt:lpstr>
      <vt:lpstr>A great cross-state learning opportunity!</vt:lpstr>
      <vt:lpstr>PowerPoint Presentation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OSEP Leadership Cross State Learning and Good Data</dc:title>
  <dc:creator>Roxanne Jones</dc:creator>
  <cp:keywords>Cross-state, Part C, 619, cohort, technical assistance, community of practice</cp:keywords>
  <cp:lastModifiedBy>Roxanne Jones</cp:lastModifiedBy>
  <cp:revision>208</cp:revision>
  <dcterms:created xsi:type="dcterms:W3CDTF">2013-02-06T21:54:43Z</dcterms:created>
  <dcterms:modified xsi:type="dcterms:W3CDTF">2016-03-11T21:00:40Z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