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0"/>
  </p:handoutMasterIdLst>
  <p:sldIdLst>
    <p:sldId id="288" r:id="rId3"/>
    <p:sldId id="260" r:id="rId4"/>
    <p:sldId id="261" r:id="rId5"/>
    <p:sldId id="262" r:id="rId6"/>
    <p:sldId id="263" r:id="rId7"/>
    <p:sldId id="286" r:id="rId8"/>
    <p:sldId id="264" r:id="rId9"/>
    <p:sldId id="265" r:id="rId10"/>
    <p:sldId id="266" r:id="rId11"/>
    <p:sldId id="267" r:id="rId12"/>
    <p:sldId id="268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80" r:id="rId25"/>
    <p:sldId id="281" r:id="rId26"/>
    <p:sldId id="285" r:id="rId27"/>
    <p:sldId id="290" r:id="rId28"/>
    <p:sldId id="284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0070C0"/>
    <a:srgbClr val="00C0D9"/>
    <a:srgbClr val="9FE1A8"/>
    <a:srgbClr val="5FCD6F"/>
    <a:srgbClr val="66FF66"/>
    <a:srgbClr val="83E585"/>
    <a:srgbClr val="BDF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04800"/>
            <a:ext cx="4947996" cy="1002882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722" t="-306" r="29722" b="34657"/>
          <a:stretch/>
        </p:blipFill>
        <p:spPr>
          <a:xfrm>
            <a:off x="4196004" y="274320"/>
            <a:ext cx="4947996" cy="65836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 CENTER FOR IDEA</a:t>
            </a:r>
          </a:p>
          <a:p>
            <a:r>
              <a:rPr lang="en-US" b="1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2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2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07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8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6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>
                <a:solidFill>
                  <a:prstClr val="black"/>
                </a:solidFill>
              </a:rPr>
              <a:pPr/>
              <a:t>9/23/2013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9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2F214-9554-49B1-AEE7-E0E37654B45A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dasycenter@sri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dasycent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4038600"/>
            <a:ext cx="4876800" cy="23622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 smtClean="0"/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September 2013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81000" y="2438401"/>
            <a:ext cx="6019800" cy="1219200"/>
          </a:xfrm>
          <a:prstGeom prst="rect">
            <a:avLst/>
          </a:prstGeom>
          <a:noFill/>
          <a:effectLst>
            <a:outerShdw dist="38100" sx="1000" sy="1000" algn="tl" rotWithShape="0">
              <a:prstClr val="black"/>
            </a:outerShdw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Introducing the DaSy Center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68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/>
              <a:t>Some Key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OSEP </a:t>
            </a:r>
            <a:r>
              <a:rPr lang="en-US" dirty="0" smtClean="0"/>
              <a:t>Early Childhood Technical Assistance (ECTA) </a:t>
            </a:r>
            <a:r>
              <a:rPr lang="en-US" dirty="0"/>
              <a:t>Center</a:t>
            </a:r>
          </a:p>
          <a:p>
            <a:r>
              <a:rPr lang="en-US" dirty="0"/>
              <a:t>OSEP </a:t>
            </a:r>
            <a:r>
              <a:rPr lang="en-US" dirty="0" smtClean="0"/>
              <a:t>Early Childhood </a:t>
            </a:r>
            <a:r>
              <a:rPr lang="en-US" dirty="0"/>
              <a:t>Personnel </a:t>
            </a:r>
            <a:r>
              <a:rPr lang="en-US" dirty="0" smtClean="0"/>
              <a:t>Center (ECPC)</a:t>
            </a:r>
          </a:p>
          <a:p>
            <a:r>
              <a:rPr lang="en-US" dirty="0" smtClean="0"/>
              <a:t>Support team for the State Longitudinal Data System (SLDS) grants </a:t>
            </a:r>
          </a:p>
          <a:p>
            <a:r>
              <a:rPr lang="en-US" dirty="0" smtClean="0"/>
              <a:t>Common Education Data Standards (CEDS) </a:t>
            </a:r>
          </a:p>
          <a:p>
            <a:r>
              <a:rPr lang="en-US" dirty="0" smtClean="0"/>
              <a:t>Early Learning Challenge (ELC)TA Consortium </a:t>
            </a:r>
          </a:p>
          <a:p>
            <a:r>
              <a:rPr lang="en-US" dirty="0" smtClean="0"/>
              <a:t>Privacy Technical Assistance Center (PTAC)</a:t>
            </a:r>
          </a:p>
          <a:p>
            <a:r>
              <a:rPr lang="en-US" dirty="0" smtClean="0"/>
              <a:t>Center on Enhancing Early Learning Outcomes (CEELO)</a:t>
            </a:r>
          </a:p>
          <a:p>
            <a:r>
              <a:rPr lang="en-US" dirty="0" smtClean="0"/>
              <a:t>Early Childhood Data Collaborative (ECDC)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/>
          <a:p>
            <a:pPr>
              <a:tabLst>
                <a:tab pos="4343400" algn="l"/>
              </a:tabLst>
            </a:pPr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SRI International</a:t>
            </a:r>
          </a:p>
          <a:p>
            <a:r>
              <a:rPr lang="en-US" dirty="0" smtClean="0"/>
              <a:t>Frank Porter Graham (FPG) Child Development Institute</a:t>
            </a:r>
          </a:p>
          <a:p>
            <a:r>
              <a:rPr lang="en-US" dirty="0" smtClean="0"/>
              <a:t>Applied Engineering Management (AEM)</a:t>
            </a:r>
          </a:p>
          <a:p>
            <a:r>
              <a:rPr lang="en-US" dirty="0" smtClean="0"/>
              <a:t>Westat </a:t>
            </a:r>
          </a:p>
          <a:p>
            <a:r>
              <a:rPr lang="en-US" dirty="0" smtClean="0"/>
              <a:t>Center for Technology in Education (CTE) at Johns Hopkins University (JHU)</a:t>
            </a:r>
          </a:p>
          <a:p>
            <a:r>
              <a:rPr lang="en-US" dirty="0" smtClean="0"/>
              <a:t>Cadre of national experts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SRI International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history of work in special education and early intervention</a:t>
            </a:r>
          </a:p>
          <a:p>
            <a:r>
              <a:rPr lang="en-US" dirty="0" smtClean="0"/>
              <a:t>Conducted the National Early Intervention Longitudinal Study (NEILS)</a:t>
            </a:r>
          </a:p>
          <a:p>
            <a:r>
              <a:rPr lang="en-US" dirty="0" smtClean="0"/>
              <a:t>Oversee the Early Childhood Outcomes Center (ECO)</a:t>
            </a:r>
          </a:p>
          <a:p>
            <a:r>
              <a:rPr lang="en-US" dirty="0" smtClean="0"/>
              <a:t>Headquarters </a:t>
            </a:r>
            <a:r>
              <a:rPr lang="en-US" dirty="0"/>
              <a:t>in Menlo Park, CA with offices around the world including Arlington, VA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DaSy at SRI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09" y="1339155"/>
            <a:ext cx="7098792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Donna Spiker and Kathy Hebbeler</a:t>
            </a:r>
          </a:p>
          <a:p>
            <a:pPr marL="82296" indent="0" algn="ctr">
              <a:buNone/>
            </a:pPr>
            <a:r>
              <a:rPr lang="en-US" dirty="0"/>
              <a:t>Lauren Barton</a:t>
            </a:r>
          </a:p>
          <a:p>
            <a:pPr marL="82296" indent="0" algn="ctr">
              <a:buNone/>
            </a:pPr>
            <a:r>
              <a:rPr lang="en-US" dirty="0"/>
              <a:t>Frances Bergland</a:t>
            </a:r>
          </a:p>
          <a:p>
            <a:pPr marL="82296" indent="0" algn="ctr">
              <a:buNone/>
            </a:pPr>
            <a:r>
              <a:rPr lang="en-US" dirty="0" smtClean="0"/>
              <a:t>Taletha Derrington</a:t>
            </a:r>
          </a:p>
          <a:p>
            <a:pPr marL="82296" indent="0" algn="ctr">
              <a:buNone/>
            </a:pPr>
            <a:r>
              <a:rPr lang="en-US" dirty="0"/>
              <a:t>Laura </a:t>
            </a:r>
            <a:r>
              <a:rPr lang="en-US" dirty="0" smtClean="0"/>
              <a:t>Hudson</a:t>
            </a:r>
          </a:p>
          <a:p>
            <a:pPr marL="82296" indent="0" algn="ctr">
              <a:buNone/>
            </a:pPr>
            <a:r>
              <a:rPr lang="en-US" dirty="0" smtClean="0"/>
              <a:t>Suzanne Raber</a:t>
            </a:r>
            <a:endParaRPr lang="en-US" dirty="0"/>
          </a:p>
          <a:p>
            <a:pPr marL="82296" indent="0" algn="ctr">
              <a:buNone/>
            </a:pPr>
            <a:r>
              <a:rPr lang="en-US" dirty="0"/>
              <a:t>Cornelia </a:t>
            </a:r>
            <a:r>
              <a:rPr lang="en-US" dirty="0" smtClean="0"/>
              <a:t>Taylor</a:t>
            </a:r>
          </a:p>
          <a:p>
            <a:pPr marL="82296" indent="0" algn="ctr">
              <a:buNone/>
            </a:pPr>
            <a:r>
              <a:rPr lang="en-US" dirty="0" smtClean="0"/>
              <a:t>Sara Thayer</a:t>
            </a: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Jennifer Tschantz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911">
            <a:off x="574671" y="1312364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532">
            <a:off x="7467600" y="1068434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99">
            <a:off x="6217038" y="2397573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91">
            <a:off x="2071502" y="2267394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801">
            <a:off x="640241" y="3084675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447">
            <a:off x="6060077" y="4146500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72">
            <a:off x="2051108" y="4107934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04" y="2753045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89437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250">
            <a:off x="7529915" y="4546468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</p:spTree>
    <p:extLst>
      <p:ext uri="{BB962C8B-B14F-4D97-AF65-F5344CB8AC3E}">
        <p14:creationId xmlns:p14="http://schemas.microsoft.com/office/powerpoint/2010/main" val="21387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9448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DaSy at Frank Porter Graham (FPG)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31480" cy="4800600"/>
          </a:xfrm>
        </p:spPr>
        <p:txBody>
          <a:bodyPr/>
          <a:lstStyle/>
          <a:p>
            <a:r>
              <a:rPr lang="en-US" dirty="0" smtClean="0"/>
              <a:t>A long history of providing technical assistance to programs serving young children with disabilities and Part C and Part B preschool state agencies</a:t>
            </a:r>
          </a:p>
          <a:p>
            <a:r>
              <a:rPr lang="en-US" dirty="0" smtClean="0"/>
              <a:t>Operate the newly funded Early Childhood Technical Assistance (ECTA) Center</a:t>
            </a:r>
          </a:p>
          <a:p>
            <a:r>
              <a:rPr lang="en-US" dirty="0" smtClean="0"/>
              <a:t>Located at the University of North Carolina in </a:t>
            </a:r>
            <a:r>
              <a:rPr lang="en-US" dirty="0"/>
              <a:t>Chapel Hill, 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DaSy at FPG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3718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Martha Diefendorf and Lynne Kahn</a:t>
            </a:r>
          </a:p>
          <a:p>
            <a:pPr marL="82296" indent="0" algn="ctr">
              <a:buNone/>
            </a:pPr>
            <a:r>
              <a:rPr lang="en-US" dirty="0" smtClean="0"/>
              <a:t>Siobhan Colgan</a:t>
            </a:r>
          </a:p>
          <a:p>
            <a:pPr marL="82296" indent="0" algn="ctr">
              <a:buNone/>
            </a:pPr>
            <a:r>
              <a:rPr lang="en-US" dirty="0" smtClean="0"/>
              <a:t>Kathi Gillaspy</a:t>
            </a:r>
          </a:p>
          <a:p>
            <a:pPr marL="82296" indent="0" algn="ctr">
              <a:buNone/>
            </a:pPr>
            <a:r>
              <a:rPr lang="en-US" dirty="0" smtClean="0"/>
              <a:t>Mary Peters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227">
            <a:off x="749891" y="1903476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299">
            <a:off x="2276362" y="3175969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540">
            <a:off x="6404222" y="3445520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47" y="4312527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840">
            <a:off x="7501594" y="1622307"/>
            <a:ext cx="914400" cy="1143000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</p:spTree>
    <p:extLst>
      <p:ext uri="{BB962C8B-B14F-4D97-AF65-F5344CB8AC3E}">
        <p14:creationId xmlns:p14="http://schemas.microsoft.com/office/powerpoint/2010/main" val="33269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DaSy at Applied Engineering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in data systems development and technical assistance</a:t>
            </a:r>
          </a:p>
          <a:p>
            <a:r>
              <a:rPr lang="en-US" dirty="0" smtClean="0"/>
              <a:t>Operates several important related efforts including:</a:t>
            </a:r>
          </a:p>
          <a:p>
            <a:pPr lvl="1"/>
            <a:r>
              <a:rPr lang="en-US" dirty="0" smtClean="0"/>
              <a:t>Technical assistance for the State Longitudinal Data System (SLDS) grant program</a:t>
            </a:r>
          </a:p>
          <a:p>
            <a:pPr lvl="1"/>
            <a:r>
              <a:rPr lang="en-US" dirty="0" smtClean="0"/>
              <a:t>Support to the development of the Common Education Data Standards (CEDS)</a:t>
            </a:r>
          </a:p>
          <a:p>
            <a:pPr lvl="1"/>
            <a:r>
              <a:rPr lang="en-US" dirty="0" smtClean="0"/>
              <a:t>Privacy Technical Assistance Center (PTAC)</a:t>
            </a:r>
          </a:p>
          <a:p>
            <a:pPr lvl="1"/>
            <a:r>
              <a:rPr lang="en-US" dirty="0" smtClean="0"/>
              <a:t>Technical assistance for the Race to the Top – Early Learning Challenge states</a:t>
            </a:r>
          </a:p>
          <a:p>
            <a:r>
              <a:rPr lang="en-US" dirty="0"/>
              <a:t>Headquarters in Chantilly, 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DaSy at AEM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24743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Missy Cochenour and Denise Mauzy</a:t>
            </a:r>
          </a:p>
          <a:p>
            <a:pPr marL="82296" indent="0" algn="ctr">
              <a:buNone/>
            </a:pPr>
            <a:r>
              <a:rPr lang="en-US" dirty="0" smtClean="0"/>
              <a:t>Baron </a:t>
            </a:r>
            <a:r>
              <a:rPr lang="en-US" dirty="0" smtClean="0"/>
              <a:t>Rodriguez</a:t>
            </a:r>
          </a:p>
          <a:p>
            <a:pPr marL="82296" indent="0" algn="ctr">
              <a:buNone/>
            </a:pPr>
            <a:r>
              <a:rPr lang="en-US" dirty="0" smtClean="0"/>
              <a:t>Jeff </a:t>
            </a:r>
            <a:r>
              <a:rPr lang="en-US" dirty="0" smtClean="0"/>
              <a:t>Sellers</a:t>
            </a:r>
          </a:p>
          <a:p>
            <a:pPr marL="82296" indent="0" algn="ctr">
              <a:buNone/>
            </a:pPr>
            <a:r>
              <a:rPr lang="en-US" dirty="0" smtClean="0"/>
              <a:t>Beth Caron</a:t>
            </a: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Jim Campbell</a:t>
            </a:r>
          </a:p>
          <a:p>
            <a:pPr marL="82296" indent="0" algn="ctr">
              <a:buNone/>
            </a:pPr>
            <a:r>
              <a:rPr lang="en-US" dirty="0" smtClean="0"/>
              <a:t>Nancy Copa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659">
            <a:off x="727363" y="1671546"/>
            <a:ext cx="950976" cy="1188720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358">
            <a:off x="2088855" y="4644190"/>
            <a:ext cx="950976" cy="1188720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334">
            <a:off x="2119432" y="2872645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078">
            <a:off x="7287237" y="3340687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092">
            <a:off x="486625" y="3862117"/>
            <a:ext cx="952500" cy="1190625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526">
            <a:off x="6019873" y="4631196"/>
            <a:ext cx="1024127" cy="1280160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1026" name="Picture 2" descr="Denise Mauz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641">
            <a:off x="7807753" y="1900378"/>
            <a:ext cx="959588" cy="1199485"/>
          </a:xfrm>
          <a:prstGeom prst="rect">
            <a:avLst/>
          </a:prstGeom>
          <a:noFill/>
          <a:ln w="57150">
            <a:solidFill>
              <a:srgbClr val="1545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DaSy at Westat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of work in special education and data systems</a:t>
            </a:r>
          </a:p>
          <a:p>
            <a:r>
              <a:rPr lang="en-US" dirty="0" smtClean="0"/>
              <a:t>Conducted the Preschool Elementary Longitudinal Study (PEELS)</a:t>
            </a:r>
          </a:p>
          <a:p>
            <a:r>
              <a:rPr lang="en-US" dirty="0" smtClean="0"/>
              <a:t>Provided support for the collection of the IDEA 618 data for many years most recently as the Data Accountability Center (DAC)</a:t>
            </a:r>
          </a:p>
          <a:p>
            <a:r>
              <a:rPr lang="en-US" dirty="0" smtClean="0"/>
              <a:t>Located in Rockville,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DaSy at Westat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Joy Markowitz</a:t>
            </a:r>
          </a:p>
          <a:p>
            <a:pPr marL="82296" indent="0" algn="ctr">
              <a:buNone/>
            </a:pPr>
            <a:r>
              <a:rPr lang="en-US" dirty="0" err="1" smtClean="0"/>
              <a:t>Haidee</a:t>
            </a:r>
            <a:r>
              <a:rPr lang="en-US" dirty="0" smtClean="0"/>
              <a:t> Bernstein</a:t>
            </a:r>
          </a:p>
          <a:p>
            <a:pPr marL="82296" indent="0" algn="ctr">
              <a:buNone/>
            </a:pPr>
            <a:r>
              <a:rPr lang="en-US" dirty="0" smtClean="0"/>
              <a:t>Danielle Crain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395">
            <a:off x="1680466" y="1893909"/>
            <a:ext cx="1041136" cy="1249363"/>
          </a:xfrm>
          <a:prstGeom prst="rect">
            <a:avLst/>
          </a:prstGeom>
          <a:ln w="38100">
            <a:solidFill>
              <a:srgbClr val="154578"/>
            </a:solidFill>
          </a:ln>
          <a:effectLst>
            <a:softEdge rad="0"/>
          </a:effec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6" t="22905" r="18585" b="33252"/>
          <a:stretch/>
        </p:blipFill>
        <p:spPr>
          <a:xfrm rot="281042">
            <a:off x="6411573" y="2183222"/>
            <a:ext cx="1097280" cy="1176601"/>
          </a:xfrm>
          <a:prstGeom prst="rect">
            <a:avLst/>
          </a:prstGeom>
          <a:ln w="38100">
            <a:solidFill>
              <a:srgbClr val="154578"/>
            </a:solidFill>
          </a:ln>
          <a:effectLst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454">
            <a:off x="3493710" y="3937334"/>
            <a:ext cx="1058304" cy="13083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1545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68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154578"/>
                </a:solidFill>
              </a:rPr>
              <a:t>What is DaSy?</a:t>
            </a:r>
            <a:endParaRPr lang="en-US" dirty="0">
              <a:solidFill>
                <a:srgbClr val="1545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5-year Center funded by OSEP to assist states with improving IDEA Part C and Part B preschool data by: </a:t>
            </a:r>
          </a:p>
          <a:p>
            <a:pPr lvl="1"/>
            <a:r>
              <a:rPr lang="en-US" dirty="0" smtClean="0"/>
              <a:t>Building better data systems</a:t>
            </a:r>
          </a:p>
          <a:p>
            <a:pPr lvl="1"/>
            <a:r>
              <a:rPr lang="en-US" dirty="0" smtClean="0"/>
              <a:t>Coordinating data systems across early childhood programs</a:t>
            </a:r>
          </a:p>
          <a:p>
            <a:pPr lvl="1"/>
            <a:r>
              <a:rPr lang="en-US" dirty="0" smtClean="0"/>
              <a:t>Connecting to longitudinal data systems</a:t>
            </a:r>
          </a:p>
          <a:p>
            <a:pPr lvl="1"/>
            <a:r>
              <a:rPr lang="en-US" dirty="0" smtClean="0"/>
              <a:t>Building the capacity of states to use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DaSy at the Center for Technology in Education at JHU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Expertise in data systems development and applications of technology to professional development</a:t>
            </a:r>
          </a:p>
          <a:p>
            <a:r>
              <a:rPr lang="en-US" dirty="0" smtClean="0"/>
              <a:t>Developed IDEA birth to 21 longitudinal data system for Maryland</a:t>
            </a:r>
          </a:p>
          <a:p>
            <a:r>
              <a:rPr lang="en-US" dirty="0" smtClean="0"/>
              <a:t>Program development including development of comprehensive assessment system for RTT-ELC grant for Maryland</a:t>
            </a:r>
          </a:p>
          <a:p>
            <a:r>
              <a:rPr lang="en-US" dirty="0" smtClean="0"/>
              <a:t>Located in Columbia,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DaSy at CTE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098792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Amy Nichols and Jackie Nunn</a:t>
            </a:r>
          </a:p>
          <a:p>
            <a:pPr marL="82296" indent="0" algn="ctr">
              <a:buNone/>
            </a:pPr>
            <a:r>
              <a:rPr lang="en-US" dirty="0" err="1" smtClean="0"/>
              <a:t>Chadia</a:t>
            </a:r>
            <a:r>
              <a:rPr lang="en-US" dirty="0" smtClean="0"/>
              <a:t> </a:t>
            </a:r>
            <a:r>
              <a:rPr lang="en-US" dirty="0" err="1" smtClean="0"/>
              <a:t>Abras</a:t>
            </a: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Rob </a:t>
            </a:r>
            <a:r>
              <a:rPr lang="en-US" dirty="0" err="1" smtClean="0"/>
              <a:t>Caples</a:t>
            </a: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Dave </a:t>
            </a:r>
            <a:r>
              <a:rPr lang="en-US" dirty="0" err="1" smtClean="0"/>
              <a:t>Peloff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0389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389">
            <a:off x="7223145" y="1476600"/>
            <a:ext cx="914400" cy="1122219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317">
            <a:off x="1189056" y="1717868"/>
            <a:ext cx="914400" cy="1005841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45" y="4461111"/>
            <a:ext cx="901658" cy="1104380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17">
            <a:off x="2591421" y="3397018"/>
            <a:ext cx="914400" cy="1011382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790">
            <a:off x="6443609" y="3271261"/>
            <a:ext cx="1097280" cy="1097280"/>
          </a:xfrm>
          <a:prstGeom prst="rect">
            <a:avLst/>
          </a:prstGeom>
          <a:ln w="38100">
            <a:solidFill>
              <a:srgbClr val="154578"/>
            </a:solidFill>
          </a:ln>
        </p:spPr>
      </p:pic>
    </p:spTree>
    <p:extLst>
      <p:ext uri="{BB962C8B-B14F-4D97-AF65-F5344CB8AC3E}">
        <p14:creationId xmlns:p14="http://schemas.microsoft.com/office/powerpoint/2010/main" val="1358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Expert Consultants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045555"/>
              </p:ext>
            </p:extLst>
          </p:nvPr>
        </p:nvGraphicFramePr>
        <p:xfrm>
          <a:off x="533400" y="1143000"/>
          <a:ext cx="8001000" cy="482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20"/>
                <a:gridCol w="5607780"/>
              </a:tblGrid>
              <a:tr h="403681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Expertise</a:t>
                      </a:r>
                      <a:endParaRPr lang="en-US" dirty="0"/>
                    </a:p>
                  </a:txBody>
                  <a:tcPr/>
                </a:tc>
              </a:tr>
              <a:tr h="4036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Robin Nelson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Part C,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data systems,  APR, 618, use of data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967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Sharon Walsh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IDEA,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policy,  state systems, confidentiality,  use of data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967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Mary Beth Bruder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IDEA, workforce data, personnel,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service coordination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918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Tate Gould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State Longitudinal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Data Systems, technical assistance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6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Maureen Greer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Part C,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state systems, finance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967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Bruce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Bull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Karen Martens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IDEA,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data systems,  APR, 618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036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Jamie Kilpatrick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Part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C, states systems, data systems</a:t>
                      </a:r>
                    </a:p>
                  </a:txBody>
                  <a:tcPr/>
                </a:tc>
              </a:tr>
              <a:tr h="4036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To be named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As other needs are identified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6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we will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45007"/>
              </p:ext>
            </p:extLst>
          </p:nvPr>
        </p:nvGraphicFramePr>
        <p:xfrm>
          <a:off x="685800" y="1295399"/>
          <a:ext cx="7848600" cy="4494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9660"/>
                <a:gridCol w="1688940"/>
              </a:tblGrid>
              <a:tr h="3612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Activity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When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008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On-line Needs Assessment :  Compile information on state data systems and key areas where state would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like help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Summary report available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on website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64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Framework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Development (7 partner states)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5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Solicited applications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May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-June</a:t>
                      </a:r>
                      <a:endParaRPr lang="en-US" sz="22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5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Selected states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July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427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In person and conference call framework development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meetings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Beginning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at end of July</a:t>
                      </a:r>
                      <a:endParaRPr lang="en-US" sz="22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518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Framework completed (projected timeline)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March 2014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7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we will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84439"/>
              </p:ext>
            </p:extLst>
          </p:nvPr>
        </p:nvGraphicFramePr>
        <p:xfrm>
          <a:off x="381000" y="1219200"/>
          <a:ext cx="8153400" cy="4337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646"/>
                <a:gridCol w="2950754"/>
              </a:tblGrid>
              <a:tr h="47512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Activity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When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27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Topical Meetings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Ongoing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National Meeting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Paired with ECO, ECTA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meeting for 2013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September 15-17, 2013; in Washington DC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446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Resource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Materials (print, online, video)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Ongoing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446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National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webinars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Ongoing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446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Communities of practice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Ongoing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446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Intensive TA (10 states)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4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Select 5 states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Spring 2014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4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Select 5 more states 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Spring 2015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partner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620000" cy="4038600"/>
          </a:xfrm>
        </p:spPr>
        <p:txBody>
          <a:bodyPr/>
          <a:lstStyle/>
          <a:p>
            <a:r>
              <a:rPr lang="en-US" dirty="0" smtClean="0"/>
              <a:t>Alaska</a:t>
            </a:r>
          </a:p>
          <a:p>
            <a:r>
              <a:rPr lang="en-US" dirty="0" smtClean="0"/>
              <a:t>Arkansas</a:t>
            </a:r>
          </a:p>
          <a:p>
            <a:r>
              <a:rPr lang="en-US" dirty="0" smtClean="0"/>
              <a:t>Connecticut</a:t>
            </a:r>
          </a:p>
          <a:p>
            <a:r>
              <a:rPr lang="en-US" dirty="0" smtClean="0"/>
              <a:t>Georgia</a:t>
            </a:r>
          </a:p>
          <a:p>
            <a:r>
              <a:rPr lang="en-US" dirty="0" smtClean="0"/>
              <a:t>Idaho</a:t>
            </a:r>
          </a:p>
          <a:p>
            <a:r>
              <a:rPr lang="en-US" dirty="0" smtClean="0"/>
              <a:t>Massachusetts</a:t>
            </a:r>
          </a:p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 descr="\\Policy4\ORG 653\Projects\StockPhotos\Categorized Library\All Photos\Teachers_Staff\iStock_000007900700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5495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34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states can request help from DaSy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877969" cy="4800600"/>
          </a:xfrm>
        </p:spPr>
        <p:txBody>
          <a:bodyPr/>
          <a:lstStyle/>
          <a:p>
            <a:r>
              <a:rPr lang="en-US" sz="3200" dirty="0" smtClean="0"/>
              <a:t>Email any DaSy staffer</a:t>
            </a:r>
          </a:p>
          <a:p>
            <a:r>
              <a:rPr lang="en-US" sz="3200" dirty="0"/>
              <a:t>Email to </a:t>
            </a:r>
            <a:r>
              <a:rPr lang="en-US" sz="3200" dirty="0" smtClean="0">
                <a:hlinkClick r:id="rId2"/>
              </a:rPr>
              <a:t>dasycenter@sri.com</a:t>
            </a:r>
            <a:endParaRPr lang="en-US" sz="3200" dirty="0" smtClean="0"/>
          </a:p>
          <a:p>
            <a:r>
              <a:rPr lang="en-US" sz="3200" dirty="0" smtClean="0"/>
              <a:t>Call DaSy Center at 650-859-3881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10" descr="http://ngm.nationalgeographic.com/u/H6yMi6fUB_1JR964xxG8RxsYArlNNn1lR5PWutchJ4rsyghEWW6erLDe1AwmMpawvYmVQu1j29Hl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7834"/>
            <a:ext cx="2772569" cy="17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5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Keeping up to date with </a:t>
            </a:r>
            <a:r>
              <a:rPr lang="en-US" dirty="0" err="1" smtClean="0"/>
              <a:t>DaSy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4000"/>
            <a:ext cx="5638800" cy="4495800"/>
          </a:xfrm>
        </p:spPr>
        <p:txBody>
          <a:bodyPr>
            <a:normAutofit/>
          </a:bodyPr>
          <a:lstStyle/>
          <a:p>
            <a:pPr marL="653796" indent="-571500"/>
            <a:r>
              <a:rPr lang="en-US" sz="3600" u="sng" dirty="0" smtClean="0">
                <a:hlinkClick r:id="rId2"/>
              </a:rPr>
              <a:t>Visit </a:t>
            </a:r>
            <a:r>
              <a:rPr lang="en-US" sz="3600" u="sng" dirty="0" err="1" smtClean="0">
                <a:hlinkClick r:id="rId2"/>
              </a:rPr>
              <a:t>DaSy</a:t>
            </a:r>
            <a:r>
              <a:rPr lang="en-US" sz="3600" u="sng" dirty="0" smtClean="0">
                <a:hlinkClick r:id="rId2"/>
              </a:rPr>
              <a:t> web site: http</a:t>
            </a:r>
            <a:r>
              <a:rPr lang="en-US" sz="3600" u="sng" dirty="0">
                <a:hlinkClick r:id="rId2"/>
              </a:rPr>
              <a:t>://dasycenter.org</a:t>
            </a:r>
            <a:r>
              <a:rPr lang="en-US" sz="3600" u="sng" dirty="0" smtClean="0">
                <a:hlinkClick r:id="rId2"/>
              </a:rPr>
              <a:t>/</a:t>
            </a:r>
            <a:endParaRPr lang="en-US" sz="3600" u="sng" dirty="0" smtClean="0"/>
          </a:p>
          <a:p>
            <a:pPr marL="653796" indent="-571500"/>
            <a:r>
              <a:rPr lang="en-US" sz="3600" dirty="0" smtClean="0"/>
              <a:t>Follow </a:t>
            </a:r>
            <a:r>
              <a:rPr lang="en-US" sz="3600" dirty="0" err="1" smtClean="0"/>
              <a:t>DaSy</a:t>
            </a:r>
            <a:r>
              <a:rPr lang="en-US" sz="3600" dirty="0" smtClean="0"/>
              <a:t> on Twitter :</a:t>
            </a:r>
            <a:r>
              <a:rPr lang="en-US" sz="3600" dirty="0"/>
              <a:t> </a:t>
            </a:r>
            <a:r>
              <a:rPr lang="en-US" sz="3600" dirty="0" smtClean="0"/>
              <a:t>@</a:t>
            </a:r>
            <a:r>
              <a:rPr lang="en-US" sz="3600" dirty="0" err="1" smtClean="0"/>
              <a:t>DaSyCenter</a:t>
            </a:r>
            <a:endParaRPr lang="en-US" sz="3600" dirty="0" smtClean="0"/>
          </a:p>
          <a:p>
            <a:pPr marL="653796" indent="-571500"/>
            <a:r>
              <a:rPr lang="en-US" sz="3600" dirty="0" smtClean="0"/>
              <a:t>Like </a:t>
            </a:r>
            <a:r>
              <a:rPr lang="en-US" sz="3600" dirty="0" err="1" smtClean="0"/>
              <a:t>DaSy</a:t>
            </a:r>
            <a:r>
              <a:rPr lang="en-US" sz="3600" dirty="0" smtClean="0"/>
              <a:t> on Facebook:</a:t>
            </a:r>
            <a:r>
              <a:rPr lang="en-US" sz="3600" dirty="0"/>
              <a:t> </a:t>
            </a:r>
            <a:r>
              <a:rPr lang="en-US" sz="3600" dirty="0" err="1" smtClean="0"/>
              <a:t>DaSy</a:t>
            </a:r>
            <a:r>
              <a:rPr lang="en-US" sz="3600" dirty="0" smtClean="0"/>
              <a:t>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2" descr="https://encrypted-tbn1.gstatic.com/images?q=tbn:ANd9GcTQ22UHxgWeJ4ZVXH-_dQmki3YbMsW0tADsamPs2vGzQ9GRF3Q9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41" y="2819400"/>
            <a:ext cx="2971383" cy="19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6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2700"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/>
              <a:t>Center’s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Provide national </a:t>
            </a:r>
            <a:r>
              <a:rPr lang="en-US" dirty="0" smtClean="0">
                <a:solidFill>
                  <a:srgbClr val="FF0000"/>
                </a:solidFill>
              </a:rPr>
              <a:t>leadership and coordination </a:t>
            </a:r>
            <a:r>
              <a:rPr lang="en-US" dirty="0" smtClean="0"/>
              <a:t>around IDEA EC data systems </a:t>
            </a:r>
          </a:p>
          <a:p>
            <a:r>
              <a:rPr lang="en-US" dirty="0" smtClean="0"/>
              <a:t>Generate </a:t>
            </a:r>
            <a:r>
              <a:rPr lang="en-US" dirty="0" smtClean="0">
                <a:solidFill>
                  <a:srgbClr val="FF0000"/>
                </a:solidFill>
              </a:rPr>
              <a:t>new knowledge </a:t>
            </a:r>
            <a:r>
              <a:rPr lang="en-US" dirty="0" smtClean="0"/>
              <a:t>and useful products for IDEA Part C and Part B preschool state agencies regarding building integrated EC data systems with linkages to statewide longitudinal data systems</a:t>
            </a:r>
          </a:p>
          <a:p>
            <a:r>
              <a:rPr lang="en-US" dirty="0" smtClean="0"/>
              <a:t>Design and implement a continuum of </a:t>
            </a:r>
            <a:r>
              <a:rPr lang="en-US" dirty="0" smtClean="0">
                <a:solidFill>
                  <a:srgbClr val="FF0000"/>
                </a:solidFill>
              </a:rPr>
              <a:t>technical assistance</a:t>
            </a:r>
            <a:r>
              <a:rPr lang="en-US" dirty="0" smtClean="0"/>
              <a:t> strategies to improve state capacity to collect, analyze, report, and use high quality IDEA EC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5181600"/>
            <a:ext cx="731520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3429000"/>
            <a:ext cx="73152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143000"/>
            <a:ext cx="7315200" cy="2209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3962400" cy="914400"/>
          </a:xfrm>
        </p:spPr>
        <p:txBody>
          <a:bodyPr/>
          <a:lstStyle/>
          <a:p>
            <a:r>
              <a:rPr lang="en-US" dirty="0" smtClean="0"/>
              <a:t>The time is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98080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Recognition of the </a:t>
            </a:r>
          </a:p>
          <a:p>
            <a:pPr marL="741363" indent="-395288"/>
            <a:r>
              <a:rPr lang="en-US" sz="2400" dirty="0" smtClean="0">
                <a:solidFill>
                  <a:schemeClr val="bg1"/>
                </a:solidFill>
              </a:rPr>
              <a:t>The importance of early childhood</a:t>
            </a:r>
          </a:p>
          <a:p>
            <a:pPr marL="741363" indent="-395288"/>
            <a:r>
              <a:rPr lang="en-US" sz="2400" dirty="0" smtClean="0">
                <a:solidFill>
                  <a:schemeClr val="bg1"/>
                </a:solidFill>
              </a:rPr>
              <a:t>Need for good data</a:t>
            </a:r>
          </a:p>
          <a:p>
            <a:pPr marL="741363" indent="-395288"/>
            <a:r>
              <a:rPr lang="en-US" sz="2400" dirty="0" smtClean="0">
                <a:solidFill>
                  <a:schemeClr val="bg1"/>
                </a:solidFill>
              </a:rPr>
              <a:t>Need for coordinated early childhood data systems</a:t>
            </a:r>
          </a:p>
          <a:p>
            <a:pPr marL="741363" indent="-395288"/>
            <a:r>
              <a:rPr lang="en-US" sz="2400" dirty="0" smtClean="0">
                <a:solidFill>
                  <a:schemeClr val="bg1"/>
                </a:solidFill>
              </a:rPr>
              <a:t>Need for longitudinal data systems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Resources for</a:t>
            </a:r>
          </a:p>
          <a:p>
            <a:pPr marL="682625" indent="-336550"/>
            <a:r>
              <a:rPr lang="en-US" sz="2400" dirty="0" smtClean="0">
                <a:solidFill>
                  <a:schemeClr val="bg1"/>
                </a:solidFill>
              </a:rPr>
              <a:t>Building coordinated EC systems (RTT-ELC)</a:t>
            </a:r>
          </a:p>
          <a:p>
            <a:pPr marL="682625" indent="-336550"/>
            <a:r>
              <a:rPr lang="en-US" sz="2400" dirty="0" smtClean="0">
                <a:solidFill>
                  <a:schemeClr val="bg1"/>
                </a:solidFill>
              </a:rPr>
              <a:t>Building state data systems (SLDS, CEDS, PTAC, RTT-ELC)</a:t>
            </a:r>
          </a:p>
          <a:p>
            <a:pPr marL="346075" indent="-230188"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State and local programs are increasingly aware of the importance of having good data.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8" descr="http://th03.deviantart.net/fs37/200H/i/2008/241/b/7/Crown_of_Daisies_by_superfro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"/>
            <a:ext cx="1714500" cy="1143000"/>
          </a:xfrm>
          <a:prstGeom prst="rect">
            <a:avLst/>
          </a:prstGeom>
          <a:noFill/>
          <a:ln w="28575" cap="rnd">
            <a:solidFill>
              <a:schemeClr val="accent5">
                <a:lumMod val="60000"/>
                <a:lumOff val="4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273" y="609600"/>
            <a:ext cx="497545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Where DaSy fits</a:t>
            </a:r>
            <a:endParaRPr lang="en-US" sz="36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2149" y="2704729"/>
            <a:ext cx="141579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Improve outcomes for children and families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458508"/>
            <a:ext cx="156227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Improve the quality of Part C and Part B Preschool services and supports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581618"/>
            <a:ext cx="1828800" cy="1323439"/>
          </a:xfrm>
          <a:prstGeom prst="rect">
            <a:avLst/>
          </a:prstGeom>
          <a:solidFill>
            <a:srgbClr val="83E585">
              <a:alpha val="30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Policy makers, state agency staff, local program staff, and others use data to improve programs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94799"/>
            <a:ext cx="1828800" cy="1569660"/>
          </a:xfrm>
          <a:prstGeom prst="rect">
            <a:avLst/>
          </a:prstGeom>
          <a:solidFill>
            <a:srgbClr val="66FF66">
              <a:alpha val="22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More powerful and higher quality data about programs, personnel, services, and children and families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597099"/>
            <a:ext cx="1828800" cy="2062103"/>
          </a:xfrm>
          <a:prstGeom prst="rect">
            <a:avLst/>
          </a:prstGeom>
          <a:solidFill>
            <a:srgbClr val="83E585">
              <a:alpha val="29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Improved capacity in states to meet IDEA reporting requirements and ask and answer policy and programmatic questions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00550" y="2038556"/>
            <a:ext cx="563191" cy="332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00550" y="4197359"/>
            <a:ext cx="494899" cy="49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>
            <a:off x="4918337" y="3243338"/>
            <a:ext cx="491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4" idx="1"/>
          </p:cNvCxnSpPr>
          <p:nvPr/>
        </p:nvCxnSpPr>
        <p:spPr>
          <a:xfrm>
            <a:off x="6972474" y="3243338"/>
            <a:ext cx="399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855639">
            <a:off x="4788006" y="4584145"/>
            <a:ext cx="3255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Better data systems 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 a tool 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improved programs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13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1305649"/>
            <a:ext cx="41148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64392" y="2790482"/>
            <a:ext cx="1244600" cy="11746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3692" y="291780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Quality </a:t>
            </a:r>
          </a:p>
          <a:p>
            <a:pPr algn="ctr"/>
            <a:r>
              <a:rPr lang="en-US" b="1" dirty="0" smtClean="0"/>
              <a:t>EI/ECSE </a:t>
            </a:r>
          </a:p>
          <a:p>
            <a:pPr algn="ctr"/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168400" y="1751567"/>
            <a:ext cx="1066800" cy="9916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92250" y="4512297"/>
            <a:ext cx="10795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1393567"/>
            <a:ext cx="1041400" cy="9212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1400" y="3217396"/>
            <a:ext cx="1066800" cy="9181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1305649"/>
            <a:ext cx="2819400" cy="4419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26797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K-12 Longitudinal Data </a:t>
            </a:r>
          </a:p>
          <a:p>
            <a:pPr algn="ctr"/>
            <a:r>
              <a:rPr lang="en-US" sz="2800" dirty="0" smtClean="0"/>
              <a:t>System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2700" y="198600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Other EC Program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153103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Other EC Program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93800" y="337781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Other EC Program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2317" y="464633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Other EC Program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22500" y="2525115"/>
            <a:ext cx="741892" cy="392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6"/>
          </p:cNvCxnSpPr>
          <p:nvPr/>
        </p:nvCxnSpPr>
        <p:spPr>
          <a:xfrm flipV="1">
            <a:off x="2108200" y="3515448"/>
            <a:ext cx="711200" cy="16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09800" y="3965149"/>
            <a:ext cx="754592" cy="559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86200" y="2314833"/>
            <a:ext cx="203200" cy="40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3"/>
          </p:cNvCxnSpPr>
          <p:nvPr/>
        </p:nvCxnSpPr>
        <p:spPr>
          <a:xfrm flipV="1">
            <a:off x="4953000" y="3502749"/>
            <a:ext cx="6858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30500" y="4456568"/>
            <a:ext cx="21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Integrated EC Data System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733550" y="457199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Vision</a:t>
            </a:r>
            <a:endParaRPr lang="en-US" sz="3600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273300" y="1854200"/>
            <a:ext cx="1384300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12900" y="2790482"/>
            <a:ext cx="0" cy="333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0"/>
          </p:cNvCxnSpPr>
          <p:nvPr/>
        </p:nvCxnSpPr>
        <p:spPr>
          <a:xfrm flipH="1">
            <a:off x="1911350" y="4512297"/>
            <a:ext cx="120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3225" y="4244673"/>
            <a:ext cx="120650" cy="21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08200" y="2177365"/>
            <a:ext cx="1701800" cy="1099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  <a:noFill/>
          <a:ln w="12700">
            <a:solidFill>
              <a:srgbClr val="39B54A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Activities:  Knowledge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48600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Collect information from states about current and planned data systems for IDEA Part C and Part B Preschool including links to other data systems </a:t>
            </a:r>
          </a:p>
          <a:p>
            <a:r>
              <a:rPr lang="en-US" sz="2600" dirty="0" smtClean="0"/>
              <a:t>Develop a framework for IDEA Early Childhood Data Systems </a:t>
            </a:r>
          </a:p>
          <a:p>
            <a:r>
              <a:rPr lang="en-US" sz="2600" dirty="0" smtClean="0"/>
              <a:t>Develop documents and resources (e.g., best practices, lessons learned) to support the use of the framework to improve data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1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868362"/>
          </a:xfrm>
          <a:noFill/>
          <a:ln w="12700">
            <a:solidFill>
              <a:srgbClr val="39B54A"/>
            </a:solidFill>
          </a:ln>
        </p:spPr>
        <p:txBody>
          <a:bodyPr/>
          <a:lstStyle/>
          <a:p>
            <a:pPr marL="82296" indent="0"/>
            <a:r>
              <a:rPr lang="en-US" dirty="0" smtClean="0"/>
              <a:t>Activities: </a:t>
            </a:r>
            <a:r>
              <a:rPr lang="en-US" dirty="0"/>
              <a:t>TA and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419601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 smtClean="0"/>
              <a:t>Use framework to provide intensive TA to 10 states (phase in, years 2 and 3)</a:t>
            </a:r>
          </a:p>
          <a:p>
            <a:r>
              <a:rPr lang="en-US" sz="3700" dirty="0" smtClean="0"/>
              <a:t>Promote critical data system requirements</a:t>
            </a:r>
          </a:p>
          <a:p>
            <a:r>
              <a:rPr lang="en-US" sz="3700" dirty="0" smtClean="0"/>
              <a:t>Develop national TA network</a:t>
            </a:r>
          </a:p>
          <a:p>
            <a:r>
              <a:rPr lang="en-US" sz="3700" dirty="0" smtClean="0"/>
              <a:t>Provide a continuum of general TA and dissemination activities</a:t>
            </a:r>
          </a:p>
          <a:p>
            <a:r>
              <a:rPr lang="en-US" sz="3700" dirty="0" smtClean="0"/>
              <a:t>Maintain a website</a:t>
            </a:r>
          </a:p>
          <a:p>
            <a:r>
              <a:rPr lang="en-US" sz="3700" dirty="0" smtClean="0"/>
              <a:t>Prepare and disseminate reports, documents, and other materials</a:t>
            </a:r>
          </a:p>
          <a:p>
            <a:r>
              <a:rPr lang="en-US" sz="3700" dirty="0" smtClean="0"/>
              <a:t>Support states in developing data systems to address IDEA APR performance and compliance indicators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5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noFill/>
          <a:ln w="12700">
            <a:solidFill>
              <a:srgbClr val="39B54A"/>
            </a:solidFill>
          </a:ln>
        </p:spPr>
        <p:txBody>
          <a:bodyPr>
            <a:normAutofit/>
          </a:bodyPr>
          <a:lstStyle/>
          <a:p>
            <a:r>
              <a:rPr lang="en-US" sz="3400" dirty="0" smtClean="0"/>
              <a:t>Activities:  Leadership and Coordination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Establish and maintain stakeholder committee to guide and review the work of the center</a:t>
            </a:r>
          </a:p>
          <a:p>
            <a:r>
              <a:rPr lang="en-US" sz="2800" dirty="0" smtClean="0"/>
              <a:t>Communicate and collaborate with relevant projects</a:t>
            </a:r>
          </a:p>
          <a:p>
            <a:r>
              <a:rPr lang="en-US" sz="2800" dirty="0" smtClean="0"/>
              <a:t>Support communities of practice</a:t>
            </a:r>
          </a:p>
          <a:p>
            <a:r>
              <a:rPr lang="en-US" sz="2800" dirty="0" smtClean="0"/>
              <a:t>Work with TACC on new products</a:t>
            </a:r>
          </a:p>
          <a:p>
            <a:r>
              <a:rPr lang="en-US" sz="2800" dirty="0" smtClean="0"/>
              <a:t>Contribute products to TACC database</a:t>
            </a:r>
          </a:p>
          <a:p>
            <a:r>
              <a:rPr lang="en-US" sz="2800" dirty="0" smtClean="0"/>
              <a:t>Coordinate with NICHY to develop a dissemination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E1A2091-4AD5-4EA7-844A-758139C0FD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3340&quot;&gt;&lt;property id=&quot;20148&quot; value=&quot;5&quot;/&gt;&lt;property id=&quot;20300&quot; value=&quot;Slide 2 - &amp;quot;What is DaSy?&amp;quot;&quot;/&gt;&lt;property id=&quot;20307&quot; value=&quot;260&quot;/&gt;&lt;/object&gt;&lt;object type=&quot;3&quot; unique_id=&quot;13341&quot;&gt;&lt;property id=&quot;20148&quot; value=&quot;5&quot;/&gt;&lt;property id=&quot;20300&quot; value=&quot;Slide 3 - &amp;quot;Center’s Goals&amp;quot;&quot;/&gt;&lt;property id=&quot;20307&quot; value=&quot;261&quot;/&gt;&lt;/object&gt;&lt;object type=&quot;3&quot; unique_id=&quot;13342&quot;&gt;&lt;property id=&quot;20148&quot; value=&quot;5&quot;/&gt;&lt;property id=&quot;20300&quot; value=&quot;Slide 4 - &amp;quot;The time is right&amp;quot;&quot;/&gt;&lt;property id=&quot;20307&quot; value=&quot;262&quot;/&gt;&lt;/object&gt;&lt;object type=&quot;3&quot; unique_id=&quot;13343&quot;&gt;&lt;property id=&quot;20148&quot; value=&quot;5&quot;/&gt;&lt;property id=&quot;20300&quot; value=&quot;Slide 5 - &amp;quot;Where DaSy fits&amp;quot;&quot;/&gt;&lt;property id=&quot;20307&quot; value=&quot;263&quot;/&gt;&lt;/object&gt;&lt;object type=&quot;3&quot; unique_id=&quot;13344&quot;&gt;&lt;property id=&quot;20148&quot; value=&quot;5&quot;/&gt;&lt;property id=&quot;20300&quot; value=&quot;Slide 7 - &amp;quot;Activities:  Knowledge Development&amp;quot;&quot;/&gt;&lt;property id=&quot;20307&quot; value=&quot;264&quot;/&gt;&lt;/object&gt;&lt;object type=&quot;3&quot; unique_id=&quot;13345&quot;&gt;&lt;property id=&quot;20148&quot; value=&quot;5&quot;/&gt;&lt;property id=&quot;20300&quot; value=&quot;Slide 8 - &amp;quot;Activities: TA and Dissemination&amp;quot;&quot;/&gt;&lt;property id=&quot;20307&quot; value=&quot;265&quot;/&gt;&lt;/object&gt;&lt;object type=&quot;3&quot; unique_id=&quot;13346&quot;&gt;&lt;property id=&quot;20148&quot; value=&quot;5&quot;/&gt;&lt;property id=&quot;20300&quot; value=&quot;Slide 9 - &amp;quot;Activities:  Leadership and Coordination&amp;quot;&quot;/&gt;&lt;property id=&quot;20307&quot; value=&quot;266&quot;/&gt;&lt;/object&gt;&lt;object type=&quot;3&quot; unique_id=&quot;13347&quot;&gt;&lt;property id=&quot;20148&quot; value=&quot;5&quot;/&gt;&lt;property id=&quot;20300&quot; value=&quot;Slide 10 - &amp;quot;Some Key Collaborations&amp;quot;&quot;/&gt;&lt;property id=&quot;20307&quot; value=&quot;267&quot;/&gt;&lt;/object&gt;&lt;object type=&quot;3&quot; unique_id=&quot;13348&quot;&gt;&lt;property id=&quot;20148&quot; value=&quot;5&quot;/&gt;&lt;property id=&quot;20300&quot; value=&quot;Slide 11 - &amp;quot;Who are we?&amp;quot;&quot;/&gt;&lt;property id=&quot;20307&quot; value=&quot;268&quot;/&gt;&lt;/object&gt;&lt;object type=&quot;3&quot; unique_id=&quot;13360&quot;&gt;&lt;property id=&quot;20148&quot; value=&quot;5&quot;/&gt;&lt;property id=&quot;20300&quot; value=&quot;Slide 23 - &amp;quot;What we will do&amp;quot;&quot;/&gt;&lt;property id=&quot;20307&quot; value=&quot;280&quot;/&gt;&lt;/object&gt;&lt;object type=&quot;3&quot; unique_id=&quot;13361&quot;&gt;&lt;property id=&quot;20148&quot; value=&quot;5&quot;/&gt;&lt;property id=&quot;20300&quot; value=&quot;Slide 24 - &amp;quot;What we will do&amp;quot;&quot;/&gt;&lt;property id=&quot;20307&quot; value=&quot;281&quot;/&gt;&lt;/object&gt;&lt;object type=&quot;3&quot; unique_id=&quot;13364&quot;&gt;&lt;property id=&quot;20148&quot; value=&quot;5&quot;/&gt;&lt;property id=&quot;20300&quot; value=&quot;Slide 27 - &amp;quot;Keeping up to date with DaSy&amp;#x0D;&amp;#x0A;&amp;quot;&quot;/&gt;&lt;property id=&quot;20307&quot; value=&quot;284&quot;/&gt;&lt;/object&gt;&lt;object type=&quot;3&quot; unique_id=&quot;13365&quot;&gt;&lt;property id=&quot;20148&quot; value=&quot;5&quot;/&gt;&lt;property id=&quot;20300&quot; value=&quot;Slide 25 - &amp;quot;Framework partner states&amp;quot;&quot;/&gt;&lt;property id=&quot;20307&quot; value=&quot;285&quot;/&gt;&lt;/object&gt;&lt;object type=&quot;3&quot; unique_id=&quot;14109&quot;&gt;&lt;property id=&quot;20148&quot; value=&quot;5&quot;/&gt;&lt;property id=&quot;20300&quot; value=&quot;Slide 6&quot;/&gt;&lt;property id=&quot;20307&quot; value=&quot;286&quot;/&gt;&lt;/object&gt;&lt;object type=&quot;3&quot; unique_id=&quot;14142&quot;&gt;&lt;property id=&quot;20148&quot; value=&quot;5&quot;/&gt;&lt;property id=&quot;20300&quot; value=&quot;Slide 1&quot;/&gt;&lt;property id=&quot;20307&quot; value=&quot;288&quot;/&gt;&lt;/object&gt;&lt;object type=&quot;3&quot; unique_id=&quot;14143&quot;&gt;&lt;property id=&quot;20148&quot; value=&quot;5&quot;/&gt;&lt;property id=&quot;20300&quot; value=&quot;Slide 12 - &amp;quot;SRI International&amp;quot;&quot;/&gt;&lt;property id=&quot;20307&quot; value=&quot;291&quot;/&gt;&lt;/object&gt;&lt;object type=&quot;3&quot; unique_id=&quot;14144&quot;&gt;&lt;property id=&quot;20148&quot; value=&quot;5&quot;/&gt;&lt;property id=&quot;20300&quot; value=&quot;Slide 13 - &amp;quot;DaSy at SRI&amp;quot;&quot;/&gt;&lt;property id=&quot;20307&quot; value=&quot;292&quot;/&gt;&lt;/object&gt;&lt;object type=&quot;3&quot; unique_id=&quot;14145&quot;&gt;&lt;property id=&quot;20148&quot; value=&quot;5&quot;/&gt;&lt;property id=&quot;20300&quot; value=&quot;Slide 14 - &amp;quot;DaSy at Frank Porter Graham (FPG)&amp;quot;&quot;/&gt;&lt;property id=&quot;20307&quot; value=&quot;293&quot;/&gt;&lt;/object&gt;&lt;object type=&quot;3&quot; unique_id=&quot;14146&quot;&gt;&lt;property id=&quot;20148&quot; value=&quot;5&quot;/&gt;&lt;property id=&quot;20300&quot; value=&quot;Slide 15 - &amp;quot;DaSy at FPG&amp;quot;&quot;/&gt;&lt;property id=&quot;20307&quot; value=&quot;294&quot;/&gt;&lt;/object&gt;&lt;object type=&quot;3&quot; unique_id=&quot;14147&quot;&gt;&lt;property id=&quot;20148&quot; value=&quot;5&quot;/&gt;&lt;property id=&quot;20300&quot; value=&quot;Slide 16 - &amp;quot;DaSy at Applied Engineering Management&amp;quot;&quot;/&gt;&lt;property id=&quot;20307&quot; value=&quot;295&quot;/&gt;&lt;/object&gt;&lt;object type=&quot;3&quot; unique_id=&quot;14148&quot;&gt;&lt;property id=&quot;20148&quot; value=&quot;5&quot;/&gt;&lt;property id=&quot;20300&quot; value=&quot;Slide 17 - &amp;quot;DaSy at AEM&amp;quot;&quot;/&gt;&lt;property id=&quot;20307&quot; value=&quot;296&quot;/&gt;&lt;/object&gt;&lt;object type=&quot;3&quot; unique_id=&quot;14149&quot;&gt;&lt;property id=&quot;20148&quot; value=&quot;5&quot;/&gt;&lt;property id=&quot;20300&quot; value=&quot;Slide 18 - &amp;quot;DaSy at Westat&amp;quot;&quot;/&gt;&lt;property id=&quot;20307&quot; value=&quot;297&quot;/&gt;&lt;/object&gt;&lt;object type=&quot;3&quot; unique_id=&quot;14150&quot;&gt;&lt;property id=&quot;20148&quot; value=&quot;5&quot;/&gt;&lt;property id=&quot;20300&quot; value=&quot;Slide 19 - &amp;quot;DaSy at Westat&amp;quot;&quot;/&gt;&lt;property id=&quot;20307&quot; value=&quot;298&quot;/&gt;&lt;/object&gt;&lt;object type=&quot;3&quot; unique_id=&quot;14151&quot;&gt;&lt;property id=&quot;20148&quot; value=&quot;5&quot;/&gt;&lt;property id=&quot;20300&quot; value=&quot;Slide 20 - &amp;quot;DaSy at the Center for Technology in Education at JHU&amp;quot;&quot;/&gt;&lt;property id=&quot;20307&quot; value=&quot;299&quot;/&gt;&lt;/object&gt;&lt;object type=&quot;3&quot; unique_id=&quot;14152&quot;&gt;&lt;property id=&quot;20148&quot; value=&quot;5&quot;/&gt;&lt;property id=&quot;20300&quot; value=&quot;Slide 21 - &amp;quot;DaSy at CTE&amp;quot;&quot;/&gt;&lt;property id=&quot;20307&quot; value=&quot;300&quot;/&gt;&lt;/object&gt;&lt;object type=&quot;3&quot; unique_id=&quot;14153&quot;&gt;&lt;property id=&quot;20148&quot; value=&quot;5&quot;/&gt;&lt;property id=&quot;20300&quot; value=&quot;Slide 22 - &amp;quot;Expert Consultants&amp;quot;&quot;/&gt;&lt;property id=&quot;20307&quot; value=&quot;301&quot;/&gt;&lt;/object&gt;&lt;object type=&quot;3&quot; unique_id=&quot;14154&quot;&gt;&lt;property id=&quot;20148&quot; value=&quot;5&quot;/&gt;&lt;property id=&quot;20300&quot; value=&quot;Slide 26 - &amp;quot;How states can request help from DaSy&amp;quot;&quot;/&gt;&lt;property id=&quot;20307&quot; value=&quot;290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blu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366092"/>
      </a:accent4>
      <a:accent5>
        <a:srgbClr val="244061"/>
      </a:accent5>
      <a:accent6>
        <a:srgbClr val="95B3D7"/>
      </a:accent6>
      <a:hlink>
        <a:srgbClr val="17365D"/>
      </a:hlink>
      <a:folHlink>
        <a:srgbClr val="24406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1238</Words>
  <Application>Microsoft Office PowerPoint</Application>
  <PresentationFormat>On-screen Show (4:3)</PresentationFormat>
  <Paragraphs>235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What is DaSy?</vt:lpstr>
      <vt:lpstr>Center’s Goals</vt:lpstr>
      <vt:lpstr>The time is right</vt:lpstr>
      <vt:lpstr>Where DaSy fits</vt:lpstr>
      <vt:lpstr>PowerPoint Presentation</vt:lpstr>
      <vt:lpstr>Activities:  Knowledge Development</vt:lpstr>
      <vt:lpstr>Activities: TA and Dissemination</vt:lpstr>
      <vt:lpstr>Activities:  Leadership and Coordination</vt:lpstr>
      <vt:lpstr>Some Key Collaborations</vt:lpstr>
      <vt:lpstr>Who are we?</vt:lpstr>
      <vt:lpstr>SRI International</vt:lpstr>
      <vt:lpstr>DaSy at SRI</vt:lpstr>
      <vt:lpstr>DaSy at Frank Porter Graham (FPG)</vt:lpstr>
      <vt:lpstr>DaSy at FPG</vt:lpstr>
      <vt:lpstr>DaSy at Applied Engineering Management</vt:lpstr>
      <vt:lpstr>DaSy at AEM</vt:lpstr>
      <vt:lpstr>DaSy at Westat</vt:lpstr>
      <vt:lpstr>DaSy at Westat</vt:lpstr>
      <vt:lpstr>DaSy at the Center for Technology in Education at JHU</vt:lpstr>
      <vt:lpstr>DaSy at CTE</vt:lpstr>
      <vt:lpstr>Expert Consultants</vt:lpstr>
      <vt:lpstr>What we will do</vt:lpstr>
      <vt:lpstr>What we will do</vt:lpstr>
      <vt:lpstr>Framework partner states</vt:lpstr>
      <vt:lpstr>How states can request help from DaSy</vt:lpstr>
      <vt:lpstr>Keeping up to date with DaSy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Jennifer Tschantz</cp:lastModifiedBy>
  <cp:revision>78</cp:revision>
  <dcterms:created xsi:type="dcterms:W3CDTF">2013-02-06T21:54:43Z</dcterms:created>
  <dcterms:modified xsi:type="dcterms:W3CDTF">2013-09-23T15:35:52Z</dcterms:modified>
</cp:coreProperties>
</file>