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75" r:id="rId3"/>
    <p:sldMasterId id="2147483686" r:id="rId4"/>
    <p:sldMasterId id="2147483700" r:id="rId5"/>
  </p:sldMasterIdLst>
  <p:notesMasterIdLst>
    <p:notesMasterId r:id="rId61"/>
  </p:notesMasterIdLst>
  <p:handoutMasterIdLst>
    <p:handoutMasterId r:id="rId62"/>
  </p:handoutMasterIdLst>
  <p:sldIdLst>
    <p:sldId id="333" r:id="rId6"/>
    <p:sldId id="258" r:id="rId7"/>
    <p:sldId id="292" r:id="rId8"/>
    <p:sldId id="293" r:id="rId9"/>
    <p:sldId id="281" r:id="rId10"/>
    <p:sldId id="282" r:id="rId11"/>
    <p:sldId id="283" r:id="rId12"/>
    <p:sldId id="284" r:id="rId13"/>
    <p:sldId id="285" r:id="rId14"/>
    <p:sldId id="286" r:id="rId15"/>
    <p:sldId id="276" r:id="rId16"/>
    <p:sldId id="270" r:id="rId17"/>
    <p:sldId id="306" r:id="rId18"/>
    <p:sldId id="309" r:id="rId19"/>
    <p:sldId id="310" r:id="rId20"/>
    <p:sldId id="311" r:id="rId21"/>
    <p:sldId id="312" r:id="rId22"/>
    <p:sldId id="289" r:id="rId23"/>
    <p:sldId id="313" r:id="rId24"/>
    <p:sldId id="315" r:id="rId25"/>
    <p:sldId id="316" r:id="rId26"/>
    <p:sldId id="332" r:id="rId27"/>
    <p:sldId id="317" r:id="rId28"/>
    <p:sldId id="318" r:id="rId29"/>
    <p:sldId id="319" r:id="rId30"/>
    <p:sldId id="298" r:id="rId31"/>
    <p:sldId id="297" r:id="rId32"/>
    <p:sldId id="299" r:id="rId33"/>
    <p:sldId id="304" r:id="rId34"/>
    <p:sldId id="321" r:id="rId35"/>
    <p:sldId id="322" r:id="rId36"/>
    <p:sldId id="305" r:id="rId37"/>
    <p:sldId id="273" r:id="rId38"/>
    <p:sldId id="323" r:id="rId39"/>
    <p:sldId id="324" r:id="rId40"/>
    <p:sldId id="301" r:id="rId41"/>
    <p:sldId id="288" r:id="rId42"/>
    <p:sldId id="330" r:id="rId43"/>
    <p:sldId id="277" r:id="rId44"/>
    <p:sldId id="278" r:id="rId45"/>
    <p:sldId id="279" r:id="rId46"/>
    <p:sldId id="295" r:id="rId47"/>
    <p:sldId id="328" r:id="rId48"/>
    <p:sldId id="271" r:id="rId49"/>
    <p:sldId id="272" r:id="rId50"/>
    <p:sldId id="294" r:id="rId51"/>
    <p:sldId id="327" r:id="rId52"/>
    <p:sldId id="325" r:id="rId53"/>
    <p:sldId id="329" r:id="rId54"/>
    <p:sldId id="320" r:id="rId55"/>
    <p:sldId id="290" r:id="rId56"/>
    <p:sldId id="291" r:id="rId57"/>
    <p:sldId id="257" r:id="rId58"/>
    <p:sldId id="326" r:id="rId59"/>
    <p:sldId id="269" r:id="rId60"/>
  </p:sldIdLst>
  <p:sldSz cx="9144000" cy="6858000" type="screen4x3"/>
  <p:notesSz cx="6858000" cy="91440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FF0000"/>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52703" autoAdjust="0"/>
  </p:normalViewPr>
  <p:slideViewPr>
    <p:cSldViewPr>
      <p:cViewPr>
        <p:scale>
          <a:sx n="66" d="100"/>
          <a:sy n="66" d="100"/>
        </p:scale>
        <p:origin x="-69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gs" Target="tags/tag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12/19/2014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12/19/2014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702366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440311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 Text: This</a:t>
            </a:r>
            <a:r>
              <a:rPr lang="en-US" baseline="0" dirty="0" smtClean="0"/>
              <a:t> image shows the components of the ECTA System Framework. It shows that Governance, Finance, Quality Standards, Accountability and Quality Improvement, Personnel and or Workforce, and Data Systems all contribute to Building High Quality Systems.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3734430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 txt: this image shows the same equation</a:t>
            </a:r>
            <a:r>
              <a:rPr lang="en-US" baseline="0" dirty="0" smtClean="0"/>
              <a:t> again. WFSS + VPD + FIRP = GO</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2467429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2359409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1986971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Collection, the processing, the using,</a:t>
            </a:r>
            <a:r>
              <a:rPr lang="en-US" baseline="0" dirty="0" smtClean="0"/>
              <a:t> the reporting,  -- all of those are addressed in the framework</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3890519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4135741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3378285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992290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402368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3049497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41</a:t>
            </a:fld>
            <a:endParaRPr lang="en-US"/>
          </a:p>
        </p:txBody>
      </p:sp>
    </p:spTree>
    <p:extLst>
      <p:ext uri="{BB962C8B-B14F-4D97-AF65-F5344CB8AC3E}">
        <p14:creationId xmlns:p14="http://schemas.microsoft.com/office/powerpoint/2010/main" val="3507141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Coming back to VPD.  I was thinking that some</a:t>
            </a:r>
            <a:r>
              <a:rPr lang="en-US" baseline="0" dirty="0" smtClean="0"/>
              <a:t> state data system are Ferrari and some are well, let’s just say some are not.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44</a:t>
            </a:fld>
            <a:endParaRPr lang="en-US"/>
          </a:p>
        </p:txBody>
      </p:sp>
    </p:spTree>
    <p:extLst>
      <p:ext uri="{BB962C8B-B14F-4D97-AF65-F5344CB8AC3E}">
        <p14:creationId xmlns:p14="http://schemas.microsoft.com/office/powerpoint/2010/main" val="2741572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tomato</a:t>
            </a:r>
            <a:r>
              <a:rPr lang="en-US" baseline="0" dirty="0" smtClean="0"/>
              <a:t> harvester is a powerful tool but it is useless without the tomatoes.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a:p>
        </p:txBody>
      </p:sp>
    </p:spTree>
    <p:extLst>
      <p:ext uri="{BB962C8B-B14F-4D97-AF65-F5344CB8AC3E}">
        <p14:creationId xmlns:p14="http://schemas.microsoft.com/office/powerpoint/2010/main" val="2400959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is your evidence?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46</a:t>
            </a:fld>
            <a:endParaRPr lang="en-US"/>
          </a:p>
        </p:txBody>
      </p:sp>
    </p:spTree>
    <p:extLst>
      <p:ext uri="{BB962C8B-B14F-4D97-AF65-F5344CB8AC3E}">
        <p14:creationId xmlns:p14="http://schemas.microsoft.com/office/powerpoint/2010/main" val="852545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48</a:t>
            </a:fld>
            <a:endParaRPr lang="en-US"/>
          </a:p>
        </p:txBody>
      </p:sp>
    </p:spTree>
    <p:extLst>
      <p:ext uri="{BB962C8B-B14F-4D97-AF65-F5344CB8AC3E}">
        <p14:creationId xmlns:p14="http://schemas.microsoft.com/office/powerpoint/2010/main" val="1376397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49</a:t>
            </a:fld>
            <a:endParaRPr lang="en-US"/>
          </a:p>
        </p:txBody>
      </p:sp>
    </p:spTree>
    <p:extLst>
      <p:ext uri="{BB962C8B-B14F-4D97-AF65-F5344CB8AC3E}">
        <p14:creationId xmlns:p14="http://schemas.microsoft.com/office/powerpoint/2010/main" val="2747343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54</a:t>
            </a:fld>
            <a:endParaRPr lang="en-US"/>
          </a:p>
        </p:txBody>
      </p:sp>
    </p:spTree>
    <p:extLst>
      <p:ext uri="{BB962C8B-B14F-4D97-AF65-F5344CB8AC3E}">
        <p14:creationId xmlns:p14="http://schemas.microsoft.com/office/powerpoint/2010/main" val="2670425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Instructions to presenters: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slide is to be included as the last slide in your deck but you are not expected to show it to the audience. Please be sure to delete these instructions from this slide’s notes page in your presentation.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55</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 text:</a:t>
            </a:r>
            <a:r>
              <a:rPr lang="en-US" baseline="0" dirty="0" smtClean="0"/>
              <a:t> This is an image of the main dashboard for the Improving data, Improving Outcomes Conference app</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385754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639470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Notes: Who thinks they cracked the code?  Does this arrangement help?</a:t>
            </a:r>
          </a:p>
          <a:p>
            <a:endParaRPr lang="en-US" dirty="0" smtClean="0"/>
          </a:p>
          <a:p>
            <a:r>
              <a:rPr lang="en-US" dirty="0" smtClean="0"/>
              <a:t>I am going to move through these pieces</a:t>
            </a:r>
            <a:r>
              <a:rPr lang="en-US" baseline="0" dirty="0" smtClean="0"/>
              <a:t> one at a time.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996091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160725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elephant in the room in </a:t>
            </a:r>
            <a:r>
              <a:rPr lang="en-US" baseline="0" dirty="0" smtClean="0"/>
              <a:t>is quality.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15</a:t>
            </a:fld>
            <a:endParaRPr lang="en-US" dirty="0"/>
          </a:p>
        </p:txBody>
      </p:sp>
    </p:spTree>
    <p:extLst>
      <p:ext uri="{BB962C8B-B14F-4D97-AF65-F5344CB8AC3E}">
        <p14:creationId xmlns:p14="http://schemas.microsoft.com/office/powerpoint/2010/main" val="3491121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410711143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2.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latin typeface="Calisto MT"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latin typeface="Calisto MT"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7487874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latin typeface="Calisto MT" pitchFamily="18" charset="0"/>
              </a:defRPr>
            </a:lvl1pPr>
            <a:lvl2pP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1BBCCA94-74D1-404D-95B4-7983C3079C44}" type="slidenum">
              <a:rPr lang="en-US"/>
              <a:pPr>
                <a:defRPr/>
              </a:pPr>
              <a:t>‹#›</a:t>
            </a:fld>
            <a:endParaRPr lang="en-US" dirty="0"/>
          </a:p>
        </p:txBody>
      </p:sp>
    </p:spTree>
    <p:extLst>
      <p:ext uri="{BB962C8B-B14F-4D97-AF65-F5344CB8AC3E}">
        <p14:creationId xmlns:p14="http://schemas.microsoft.com/office/powerpoint/2010/main" val="2744911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73797865-F2B4-42D9-8BA4-14CE13B20B85}" type="slidenum">
              <a:rPr lang="en-US"/>
              <a:pPr>
                <a:defRPr/>
              </a:pPr>
              <a:t>‹#›</a:t>
            </a:fld>
            <a:endParaRPr lang="en-US" dirty="0"/>
          </a:p>
        </p:txBody>
      </p:sp>
    </p:spTree>
    <p:extLst>
      <p:ext uri="{BB962C8B-B14F-4D97-AF65-F5344CB8AC3E}">
        <p14:creationId xmlns:p14="http://schemas.microsoft.com/office/powerpoint/2010/main" val="1332252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71EBC1F7-9750-4D4F-9BF4-C2DA637BB161}" type="slidenum">
              <a:rPr lang="en-US"/>
              <a:pPr>
                <a:defRPr/>
              </a:pPr>
              <a:t>‹#›</a:t>
            </a:fld>
            <a:endParaRPr lang="en-US" dirty="0"/>
          </a:p>
        </p:txBody>
      </p:sp>
    </p:spTree>
    <p:extLst>
      <p:ext uri="{BB962C8B-B14F-4D97-AF65-F5344CB8AC3E}">
        <p14:creationId xmlns:p14="http://schemas.microsoft.com/office/powerpoint/2010/main" val="2223099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9BA12A2A-D1DF-4065-B578-07274F8E0921}" type="slidenum">
              <a:rPr lang="en-US"/>
              <a:pPr>
                <a:defRPr/>
              </a:pPr>
              <a:t>‹#›</a:t>
            </a:fld>
            <a:endParaRPr lang="en-US" dirty="0"/>
          </a:p>
        </p:txBody>
      </p:sp>
    </p:spTree>
    <p:extLst>
      <p:ext uri="{BB962C8B-B14F-4D97-AF65-F5344CB8AC3E}">
        <p14:creationId xmlns:p14="http://schemas.microsoft.com/office/powerpoint/2010/main" val="3588928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E7DFE4FF-7BEA-4250-B211-B69F258BE516}" type="slidenum">
              <a:rPr lang="en-US"/>
              <a:pPr>
                <a:defRPr/>
              </a:pPr>
              <a:t>‹#›</a:t>
            </a:fld>
            <a:endParaRPr lang="en-US" dirty="0"/>
          </a:p>
        </p:txBody>
      </p:sp>
    </p:spTree>
    <p:extLst>
      <p:ext uri="{BB962C8B-B14F-4D97-AF65-F5344CB8AC3E}">
        <p14:creationId xmlns:p14="http://schemas.microsoft.com/office/powerpoint/2010/main" val="298866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78A73902-F15F-47AB-9FA0-9B50E5E36A15}" type="slidenum">
              <a:rPr lang="en-US"/>
              <a:pPr>
                <a:defRPr/>
              </a:pPr>
              <a:t>‹#›</a:t>
            </a:fld>
            <a:endParaRPr lang="en-US" dirty="0"/>
          </a:p>
        </p:txBody>
      </p:sp>
    </p:spTree>
    <p:extLst>
      <p:ext uri="{BB962C8B-B14F-4D97-AF65-F5344CB8AC3E}">
        <p14:creationId xmlns:p14="http://schemas.microsoft.com/office/powerpoint/2010/main" val="2116104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A41EB6A4-6F90-4E4E-984D-6C8F046B7AB7}" type="slidenum">
              <a:rPr lang="en-US"/>
              <a:pPr>
                <a:defRPr/>
              </a:pPr>
              <a:t>‹#›</a:t>
            </a:fld>
            <a:endParaRPr lang="en-US" dirty="0"/>
          </a:p>
        </p:txBody>
      </p:sp>
    </p:spTree>
    <p:extLst>
      <p:ext uri="{BB962C8B-B14F-4D97-AF65-F5344CB8AC3E}">
        <p14:creationId xmlns:p14="http://schemas.microsoft.com/office/powerpoint/2010/main" val="1076799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16576183-2EAB-4236-9C2D-CD5E68925DA5}" type="slidenum">
              <a:rPr lang="en-US"/>
              <a:pPr>
                <a:defRPr/>
              </a:pPr>
              <a:t>‹#›</a:t>
            </a:fld>
            <a:endParaRPr lang="en-US" dirty="0"/>
          </a:p>
        </p:txBody>
      </p:sp>
    </p:spTree>
    <p:extLst>
      <p:ext uri="{BB962C8B-B14F-4D97-AF65-F5344CB8AC3E}">
        <p14:creationId xmlns:p14="http://schemas.microsoft.com/office/powerpoint/2010/main" val="131214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7" name="Slide Number Placeholder 6"/>
          <p:cNvSpPr>
            <a:spLocks noGrp="1"/>
          </p:cNvSpPr>
          <p:nvPr>
            <p:ph type="sldNum" sz="quarter" idx="12"/>
          </p:nvPr>
        </p:nvSpPr>
        <p:spPr/>
        <p:txBody>
          <a:bodyPr/>
          <a:lstStyle>
            <a:lvl1pPr>
              <a:defRPr/>
            </a:lvl1pPr>
          </a:lstStyle>
          <a:p>
            <a:pPr>
              <a:defRPr/>
            </a:pPr>
            <a:fld id="{0F25B24D-7633-4EF9-8315-B30068EE4EFC}" type="slidenum">
              <a:rPr lang="en-US"/>
              <a:pPr>
                <a:defRPr/>
              </a:pPr>
              <a:t>‹#›</a:t>
            </a:fld>
            <a:endParaRPr lang="en-US" dirty="0"/>
          </a:p>
        </p:txBody>
      </p:sp>
    </p:spTree>
    <p:extLst>
      <p:ext uri="{BB962C8B-B14F-4D97-AF65-F5344CB8AC3E}">
        <p14:creationId xmlns:p14="http://schemas.microsoft.com/office/powerpoint/2010/main" val="631210795"/>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a:prstGeom prst="rect">
            <a:avLst/>
          </a:prstGeom>
        </p:spPr>
        <p:txBody>
          <a:bodyPr/>
          <a:lstStyle/>
          <a:p>
            <a:pPr lvl="0"/>
            <a:endParaRPr lang="en-US" noProof="0" dirty="0" smtClean="0"/>
          </a:p>
        </p:txBody>
      </p:sp>
      <p:sp>
        <p:nvSpPr>
          <p:cNvPr id="5" name="Footer Placeholder 4"/>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6" name="Slide Number Placeholder 5"/>
          <p:cNvSpPr>
            <a:spLocks noGrp="1"/>
          </p:cNvSpPr>
          <p:nvPr>
            <p:ph type="sldNum" sz="quarter" idx="12"/>
          </p:nvPr>
        </p:nvSpPr>
        <p:spPr/>
        <p:txBody>
          <a:bodyPr/>
          <a:lstStyle>
            <a:lvl1pPr>
              <a:defRPr/>
            </a:lvl1pPr>
          </a:lstStyle>
          <a:p>
            <a:pPr>
              <a:defRPr/>
            </a:pPr>
            <a:fld id="{4A3CE9FB-219D-49A8-A3D0-10B65224DF4B}" type="slidenum">
              <a:rPr lang="en-US"/>
              <a:pPr>
                <a:defRPr/>
              </a:pPr>
              <a:t>‹#›</a:t>
            </a:fld>
            <a:endParaRPr lang="en-US" dirty="0"/>
          </a:p>
        </p:txBody>
      </p:sp>
    </p:spTree>
    <p:extLst>
      <p:ext uri="{BB962C8B-B14F-4D97-AF65-F5344CB8AC3E}">
        <p14:creationId xmlns:p14="http://schemas.microsoft.com/office/powerpoint/2010/main" val="3720573619"/>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105400" y="6248400"/>
            <a:ext cx="1905000" cy="457200"/>
          </a:xfrm>
          <a:prstGeom prst="rect">
            <a:avLst/>
          </a:prstGeom>
        </p:spPr>
        <p:txBody>
          <a:bodyPr/>
          <a:lstStyle>
            <a:lvl1pPr>
              <a:defRPr smtClean="0"/>
            </a:lvl1pPr>
          </a:lstStyle>
          <a:p>
            <a:pPr fontAlgn="base">
              <a:spcBef>
                <a:spcPct val="0"/>
              </a:spcBef>
              <a:spcAft>
                <a:spcPct val="0"/>
              </a:spcAft>
              <a:defRPr/>
            </a:pPr>
            <a:endParaRPr lang="en-US" sz="3200">
              <a:solidFill>
                <a:srgbClr val="224568"/>
              </a:solidFill>
              <a:cs typeface="Arial" charset="0"/>
            </a:endParaRPr>
          </a:p>
        </p:txBody>
      </p:sp>
      <p:sp>
        <p:nvSpPr>
          <p:cNvPr id="6" name="Footer Placeholder 5"/>
          <p:cNvSpPr>
            <a:spLocks noGrp="1"/>
          </p:cNvSpPr>
          <p:nvPr>
            <p:ph type="ftr" sz="quarter" idx="11"/>
          </p:nvPr>
        </p:nvSpPr>
        <p:spPr>
          <a:xfrm>
            <a:off x="533400" y="6356350"/>
            <a:ext cx="2895600" cy="365125"/>
          </a:xfrm>
          <a:prstGeom prst="rect">
            <a:avLst/>
          </a:prstGeom>
        </p:spPr>
        <p:txBody>
          <a:bodyPr/>
          <a:lstStyle>
            <a:lvl1pPr>
              <a:defRPr smtClean="0"/>
            </a:lvl1pPr>
          </a:lstStyle>
          <a:p>
            <a:pPr fontAlgn="base">
              <a:spcBef>
                <a:spcPct val="0"/>
              </a:spcBef>
              <a:spcAft>
                <a:spcPct val="0"/>
              </a:spcAft>
              <a:defRPr/>
            </a:pPr>
            <a:r>
              <a:rPr lang="en-US" sz="3200">
                <a:solidFill>
                  <a:srgbClr val="224568"/>
                </a:solidFill>
                <a:cs typeface="Arial" charset="0"/>
              </a:rPr>
              <a:t>Early Childhood Outcomes Center</a:t>
            </a:r>
            <a:endParaRPr lang="en-US" sz="3200">
              <a:solidFill>
                <a:srgbClr val="000000"/>
              </a:solidFill>
              <a:effectLst>
                <a:outerShdw blurRad="38100" dist="38100" dir="2700000" algn="tl">
                  <a:srgbClr val="FFFFFF"/>
                </a:outerShdw>
              </a:effectLst>
              <a:cs typeface="Arial" charset="0"/>
            </a:endParaRPr>
          </a:p>
        </p:txBody>
      </p:sp>
      <p:sp>
        <p:nvSpPr>
          <p:cNvPr id="7" name="Slide Number Placeholder 6"/>
          <p:cNvSpPr>
            <a:spLocks noGrp="1"/>
          </p:cNvSpPr>
          <p:nvPr>
            <p:ph type="sldNum" sz="quarter" idx="12"/>
          </p:nvPr>
        </p:nvSpPr>
        <p:spPr/>
        <p:txBody>
          <a:bodyPr/>
          <a:lstStyle>
            <a:lvl1pPr>
              <a:defRPr/>
            </a:lvl1pPr>
          </a:lstStyle>
          <a:p>
            <a:fld id="{94866B1B-3B64-49AD-B92B-EAD09078B299}" type="slidenum">
              <a:rPr lang="en-US"/>
              <a:pPr/>
              <a:t>‹#›</a:t>
            </a:fld>
            <a:endParaRPr lang="en-US"/>
          </a:p>
        </p:txBody>
      </p:sp>
    </p:spTree>
    <p:extLst>
      <p:ext uri="{BB962C8B-B14F-4D97-AF65-F5344CB8AC3E}">
        <p14:creationId xmlns:p14="http://schemas.microsoft.com/office/powerpoint/2010/main" val="906298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11"/>
          <p:cNvSpPr>
            <a:spLocks noGrp="1"/>
          </p:cNvSpPr>
          <p:nvPr>
            <p:ph type="sldNum" sz="quarter" idx="10"/>
          </p:nvPr>
        </p:nvSpPr>
        <p:spPr/>
        <p:txBody>
          <a:bodyPr/>
          <a:lstStyle>
            <a:lvl1pPr>
              <a:defRPr/>
            </a:lvl1pPr>
          </a:lstStyle>
          <a:p>
            <a:pPr>
              <a:defRPr/>
            </a:pPr>
            <a:fld id="{E76A2CFB-B8C6-417F-96D0-E0E6C3191850}" type="slidenum">
              <a:rPr lang="en-US"/>
              <a:pPr>
                <a:defRPr/>
              </a:pPr>
              <a:t>‹#›</a:t>
            </a:fld>
            <a:endParaRPr lang="en-US" dirty="0"/>
          </a:p>
        </p:txBody>
      </p:sp>
    </p:spTree>
    <p:extLst>
      <p:ext uri="{BB962C8B-B14F-4D97-AF65-F5344CB8AC3E}">
        <p14:creationId xmlns:p14="http://schemas.microsoft.com/office/powerpoint/2010/main" val="2529289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C98F68AA-35BB-4185-9B0E-39E6B2692DDD}" type="slidenum">
              <a:rPr lang="en-US"/>
              <a:pPr>
                <a:defRPr/>
              </a:pPr>
              <a:t>‹#›</a:t>
            </a:fld>
            <a:endParaRPr lang="en-US" dirty="0"/>
          </a:p>
        </p:txBody>
      </p:sp>
    </p:spTree>
    <p:extLst>
      <p:ext uri="{BB962C8B-B14F-4D97-AF65-F5344CB8AC3E}">
        <p14:creationId xmlns:p14="http://schemas.microsoft.com/office/powerpoint/2010/main" val="180829667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CCBB1F2A-D66E-4B12-AC66-C0F2CF6155A4}" type="slidenum">
              <a:rPr lang="en-US"/>
              <a:pPr>
                <a:defRPr/>
              </a:pPr>
              <a:t>‹#›</a:t>
            </a:fld>
            <a:endParaRPr lang="en-US" dirty="0"/>
          </a:p>
        </p:txBody>
      </p:sp>
    </p:spTree>
    <p:extLst>
      <p:ext uri="{BB962C8B-B14F-4D97-AF65-F5344CB8AC3E}">
        <p14:creationId xmlns:p14="http://schemas.microsoft.com/office/powerpoint/2010/main" val="1040817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819EDBD1-66E3-4975-BD0A-51EF67E4C582}" type="slidenum">
              <a:rPr lang="en-US"/>
              <a:pPr>
                <a:defRPr/>
              </a:pPr>
              <a:t>‹#›</a:t>
            </a:fld>
            <a:endParaRPr lang="en-US" dirty="0"/>
          </a:p>
        </p:txBody>
      </p:sp>
    </p:spTree>
    <p:extLst>
      <p:ext uri="{BB962C8B-B14F-4D97-AF65-F5344CB8AC3E}">
        <p14:creationId xmlns:p14="http://schemas.microsoft.com/office/powerpoint/2010/main" val="384711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09B16222-0DF3-47AB-8165-B1CF8A554BB9}" type="slidenum">
              <a:rPr lang="en-US"/>
              <a:pPr>
                <a:defRPr/>
              </a:pPr>
              <a:t>‹#›</a:t>
            </a:fld>
            <a:endParaRPr lang="en-US" dirty="0"/>
          </a:p>
        </p:txBody>
      </p:sp>
    </p:spTree>
    <p:extLst>
      <p:ext uri="{BB962C8B-B14F-4D97-AF65-F5344CB8AC3E}">
        <p14:creationId xmlns:p14="http://schemas.microsoft.com/office/powerpoint/2010/main" val="229312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1"/>
          <p:cNvSpPr>
            <a:spLocks noGrp="1"/>
          </p:cNvSpPr>
          <p:nvPr>
            <p:ph type="sldNum" sz="quarter" idx="10"/>
          </p:nvPr>
        </p:nvSpPr>
        <p:spPr/>
        <p:txBody>
          <a:bodyPr/>
          <a:lstStyle>
            <a:lvl1pPr>
              <a:defRPr/>
            </a:lvl1pPr>
          </a:lstStyle>
          <a:p>
            <a:pPr>
              <a:defRPr/>
            </a:pPr>
            <a:fld id="{74F6083E-7642-42A9-993E-FD2403C43C17}" type="slidenum">
              <a:rPr lang="en-US"/>
              <a:pPr>
                <a:defRPr/>
              </a:pPr>
              <a:t>‹#›</a:t>
            </a:fld>
            <a:endParaRPr lang="en-US" dirty="0"/>
          </a:p>
        </p:txBody>
      </p:sp>
    </p:spTree>
    <p:extLst>
      <p:ext uri="{BB962C8B-B14F-4D97-AF65-F5344CB8AC3E}">
        <p14:creationId xmlns:p14="http://schemas.microsoft.com/office/powerpoint/2010/main" val="275423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787E7065-F254-4126-95BB-5B4F1F08EB6A}" type="slidenum">
              <a:rPr lang="en-US"/>
              <a:pPr>
                <a:defRPr/>
              </a:pPr>
              <a:t>‹#›</a:t>
            </a:fld>
            <a:endParaRPr lang="en-US" dirty="0"/>
          </a:p>
        </p:txBody>
      </p:sp>
    </p:spTree>
    <p:extLst>
      <p:ext uri="{BB962C8B-B14F-4D97-AF65-F5344CB8AC3E}">
        <p14:creationId xmlns:p14="http://schemas.microsoft.com/office/powerpoint/2010/main" val="1221854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7"/>
          <p:cNvSpPr>
            <a:spLocks noGrp="1"/>
          </p:cNvSpPr>
          <p:nvPr>
            <p:ph type="sldNum" sz="quarter" idx="11"/>
          </p:nvPr>
        </p:nvSpPr>
        <p:spPr/>
        <p:txBody>
          <a:bodyPr/>
          <a:lstStyle>
            <a:lvl1pPr>
              <a:defRPr/>
            </a:lvl1pPr>
          </a:lstStyle>
          <a:p>
            <a:pPr>
              <a:defRPr/>
            </a:pPr>
            <a:fld id="{3287AC55-A0B7-46E2-961D-539E9CEDD753}"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lgn="ctr" eaLnBrk="0" hangingPunct="0">
              <a:defRPr sz="1400">
                <a:cs typeface="+mn-cs"/>
              </a:defRPr>
            </a:lvl1pPr>
          </a:lstStyle>
          <a:p>
            <a:pPr fontAlgn="base">
              <a:spcBef>
                <a:spcPct val="0"/>
              </a:spcBef>
              <a:spcAft>
                <a:spcPct val="0"/>
              </a:spcAft>
              <a:defRPr/>
            </a:pPr>
            <a:r>
              <a:rPr lang="en-US" smtClean="0">
                <a:solidFill>
                  <a:srgbClr val="224568"/>
                </a:solidFill>
              </a:rPr>
              <a:t>Early Childhood Outcomes Center</a:t>
            </a:r>
            <a:endParaRPr lang="en-US">
              <a:solidFill>
                <a:srgbClr val="224568"/>
              </a:solidFill>
            </a:endParaRPr>
          </a:p>
        </p:txBody>
      </p:sp>
    </p:spTree>
    <p:extLst>
      <p:ext uri="{BB962C8B-B14F-4D97-AF65-F5344CB8AC3E}">
        <p14:creationId xmlns:p14="http://schemas.microsoft.com/office/powerpoint/2010/main" val="2530350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3F5FFDC9-0AF2-4647-83CD-C440CD744487}" type="slidenum">
              <a:rPr lang="en-US"/>
              <a:pPr>
                <a:defRPr/>
              </a:pPr>
              <a:t>‹#›</a:t>
            </a:fld>
            <a:endParaRPr lang="en-US" dirty="0"/>
          </a:p>
        </p:txBody>
      </p:sp>
    </p:spTree>
    <p:extLst>
      <p:ext uri="{BB962C8B-B14F-4D97-AF65-F5344CB8AC3E}">
        <p14:creationId xmlns:p14="http://schemas.microsoft.com/office/powerpoint/2010/main" val="2466384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endParaRPr lang="en-US" noProof="0" dirty="0" smtClean="0"/>
          </a:p>
        </p:txBody>
      </p:sp>
      <p:sp>
        <p:nvSpPr>
          <p:cNvPr id="4" name="Slide Number Placeholder 5"/>
          <p:cNvSpPr>
            <a:spLocks noGrp="1"/>
          </p:cNvSpPr>
          <p:nvPr>
            <p:ph type="sldNum" sz="quarter" idx="10"/>
          </p:nvPr>
        </p:nvSpPr>
        <p:spPr/>
        <p:txBody>
          <a:bodyPr/>
          <a:lstStyle>
            <a:lvl1pPr>
              <a:defRPr/>
            </a:lvl1pPr>
          </a:lstStyle>
          <a:p>
            <a:pPr>
              <a:defRPr/>
            </a:pPr>
            <a:fld id="{413314D6-3B54-4103-8729-25EF2AA4BED8}" type="slidenum">
              <a:rPr lang="en-US"/>
              <a:pPr>
                <a:defRPr/>
              </a:pPr>
              <a:t>‹#›</a:t>
            </a:fld>
            <a:endParaRPr lang="en-US" dirty="0"/>
          </a:p>
        </p:txBody>
      </p:sp>
    </p:spTree>
    <p:extLst>
      <p:ext uri="{BB962C8B-B14F-4D97-AF65-F5344CB8AC3E}">
        <p14:creationId xmlns:p14="http://schemas.microsoft.com/office/powerpoint/2010/main" val="937878481"/>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 Center for IDEA</a:t>
              </a:r>
            </a:p>
            <a:p>
              <a:r>
                <a:rPr lang="en-US" b="1"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3779258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4176575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08486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8967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213442447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4086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28871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67270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068272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400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69947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94341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9315345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990598"/>
            <a:ext cx="8763000" cy="533400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039BF9B7-689C-EC44-85BB-781DEF006AB5}" type="slidenum">
              <a:rPr lang="en-US"/>
              <a:pPr>
                <a:defRPr/>
              </a:pPr>
              <a:t>‹#›</a:t>
            </a:fld>
            <a:endParaRPr lang="en-US"/>
          </a:p>
        </p:txBody>
      </p:sp>
    </p:spTree>
    <p:extLst>
      <p:ext uri="{BB962C8B-B14F-4D97-AF65-F5344CB8AC3E}">
        <p14:creationId xmlns:p14="http://schemas.microsoft.com/office/powerpoint/2010/main" val="239678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B268D0E-8075-9746-99AF-58F28B56088B}" type="slidenum">
              <a:rPr lang="en-US"/>
              <a:pPr>
                <a:defRPr/>
              </a:pPr>
              <a:t>‹#›</a:t>
            </a:fld>
            <a:endParaRPr lang="en-US"/>
          </a:p>
        </p:txBody>
      </p:sp>
    </p:spTree>
    <p:extLst>
      <p:ext uri="{BB962C8B-B14F-4D97-AF65-F5344CB8AC3E}">
        <p14:creationId xmlns:p14="http://schemas.microsoft.com/office/powerpoint/2010/main" val="1120946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763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35052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442E309-CD4D-B546-858A-ADC96E5EE591}" type="slidenum">
              <a:rPr lang="en-US"/>
              <a:pPr>
                <a:defRPr/>
              </a:pPr>
              <a:t>‹#›</a:t>
            </a:fld>
            <a:endParaRPr lang="en-US"/>
          </a:p>
        </p:txBody>
      </p:sp>
    </p:spTree>
    <p:extLst>
      <p:ext uri="{BB962C8B-B14F-4D97-AF65-F5344CB8AC3E}">
        <p14:creationId xmlns:p14="http://schemas.microsoft.com/office/powerpoint/2010/main" val="16111911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90600"/>
            <a:ext cx="426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343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62A7FBC-1EA9-1B4F-B2BD-AE682071CD69}" type="slidenum">
              <a:rPr lang="en-US"/>
              <a:pPr>
                <a:defRPr/>
              </a:pPr>
              <a:t>‹#›</a:t>
            </a:fld>
            <a:endParaRPr lang="en-US"/>
          </a:p>
        </p:txBody>
      </p:sp>
    </p:spTree>
    <p:extLst>
      <p:ext uri="{BB962C8B-B14F-4D97-AF65-F5344CB8AC3E}">
        <p14:creationId xmlns:p14="http://schemas.microsoft.com/office/powerpoint/2010/main" val="17784355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990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1752599"/>
            <a:ext cx="4267200" cy="45720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1752598"/>
            <a:ext cx="4267200" cy="45720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990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01666677-785C-E044-BDDF-348B989260EE}" type="slidenum">
              <a:rPr lang="en-US"/>
              <a:pPr>
                <a:defRPr/>
              </a:pPr>
              <a:t>‹#›</a:t>
            </a:fld>
            <a:endParaRPr lang="en-US"/>
          </a:p>
        </p:txBody>
      </p:sp>
    </p:spTree>
    <p:extLst>
      <p:ext uri="{BB962C8B-B14F-4D97-AF65-F5344CB8AC3E}">
        <p14:creationId xmlns:p14="http://schemas.microsoft.com/office/powerpoint/2010/main" val="31145329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C02787E-54BF-6C4D-9EA0-361C2B8DD9E1}" type="slidenum">
              <a:rPr lang="en-US"/>
              <a:pPr>
                <a:defRPr/>
              </a:pPr>
              <a:t>‹#›</a:t>
            </a:fld>
            <a:endParaRPr lang="en-US"/>
          </a:p>
        </p:txBody>
      </p:sp>
    </p:spTree>
    <p:extLst>
      <p:ext uri="{BB962C8B-B14F-4D97-AF65-F5344CB8AC3E}">
        <p14:creationId xmlns:p14="http://schemas.microsoft.com/office/powerpoint/2010/main" val="21336453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CBF37B6-674E-D547-83D9-265D13403A95}" type="slidenum">
              <a:rPr lang="en-US"/>
              <a:pPr>
                <a:defRPr/>
              </a:pPr>
              <a:t>‹#›</a:t>
            </a:fld>
            <a:endParaRPr lang="en-US"/>
          </a:p>
        </p:txBody>
      </p:sp>
    </p:spTree>
    <p:extLst>
      <p:ext uri="{BB962C8B-B14F-4D97-AF65-F5344CB8AC3E}">
        <p14:creationId xmlns:p14="http://schemas.microsoft.com/office/powerpoint/2010/main" val="3362097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81400" y="990600"/>
            <a:ext cx="541655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990600"/>
            <a:ext cx="3236913" cy="5334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CAFC370-C74C-2843-AB53-107270737FBA}" type="slidenum">
              <a:rPr lang="en-US"/>
              <a:pPr>
                <a:defRPr/>
              </a:pPr>
              <a:t>‹#›</a:t>
            </a:fld>
            <a:endParaRPr lang="en-US"/>
          </a:p>
        </p:txBody>
      </p:sp>
    </p:spTree>
    <p:extLst>
      <p:ext uri="{BB962C8B-B14F-4D97-AF65-F5344CB8AC3E}">
        <p14:creationId xmlns:p14="http://schemas.microsoft.com/office/powerpoint/2010/main" val="42052516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0"/>
            <a:ext cx="8763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8600" y="152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8600" y="5029200"/>
            <a:ext cx="8763000" cy="12954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0E6A2D8-7D1A-A445-8A7F-465B8A706C44}" type="slidenum">
              <a:rPr lang="en-US"/>
              <a:pPr>
                <a:defRPr/>
              </a:pPr>
              <a:t>‹#›</a:t>
            </a:fld>
            <a:endParaRPr lang="en-US"/>
          </a:p>
        </p:txBody>
      </p:sp>
    </p:spTree>
    <p:extLst>
      <p:ext uri="{BB962C8B-B14F-4D97-AF65-F5344CB8AC3E}">
        <p14:creationId xmlns:p14="http://schemas.microsoft.com/office/powerpoint/2010/main" val="230363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18" Type="http://schemas.openxmlformats.org/officeDocument/2006/relationships/image" Target="../media/image9.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8.png"/><Relationship Id="rId2" Type="http://schemas.openxmlformats.org/officeDocument/2006/relationships/slideLayout" Target="../slideLayouts/slideLayout15.xml"/><Relationship Id="rId16"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6.png"/><Relationship Id="rId10" Type="http://schemas.openxmlformats.org/officeDocument/2006/relationships/slideLayout" Target="../slideLayouts/slideLayout23.xml"/><Relationship Id="rId19" Type="http://schemas.openxmlformats.org/officeDocument/2006/relationships/image" Target="../media/image10.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6.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12.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1.png"/><Relationship Id="rId5" Type="http://schemas.openxmlformats.org/officeDocument/2006/relationships/slideLayout" Target="../slideLayouts/slideLayout53.xml"/><Relationship Id="rId10"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1026" name="Rectangle 19"/>
          <p:cNvSpPr>
            <a:spLocks noChangeArrowheads="1"/>
          </p:cNvSpPr>
          <p:nvPr/>
        </p:nvSpPr>
        <p:spPr bwMode="auto">
          <a:xfrm>
            <a:off x="381000" y="304800"/>
            <a:ext cx="8534400" cy="1219200"/>
          </a:xfrm>
          <a:prstGeom prst="rect">
            <a:avLst/>
          </a:prstGeom>
          <a:solidFill>
            <a:srgbClr val="4E2AB8"/>
          </a:solidFill>
          <a:ln w="9525" algn="ctr">
            <a:noFill/>
            <a:miter lim="800000"/>
            <a:headEnd/>
            <a:tailEnd/>
          </a:ln>
        </p:spPr>
        <p:txBody>
          <a:bodyPr wrap="none" anchor="ctr"/>
          <a:lstStyle/>
          <a:p>
            <a:pPr algn="ctr" eaLnBrk="0" fontAlgn="base" hangingPunct="0">
              <a:spcBef>
                <a:spcPct val="0"/>
              </a:spcBef>
              <a:spcAft>
                <a:spcPct val="0"/>
              </a:spcAft>
            </a:pPr>
            <a:endParaRPr lang="en-US" sz="3200">
              <a:solidFill>
                <a:srgbClr val="224568"/>
              </a:solidFill>
              <a:cs typeface="Arial" charset="0"/>
            </a:endParaRPr>
          </a:p>
        </p:txBody>
      </p:sp>
      <p:sp>
        <p:nvSpPr>
          <p:cNvPr id="102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Box 9"/>
          <p:cNvSpPr txBox="1">
            <a:spLocks noChangeArrowheads="1"/>
          </p:cNvSpPr>
          <p:nvPr/>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fontAlgn="base" hangingPunct="1">
              <a:spcBef>
                <a:spcPct val="50000"/>
              </a:spcBef>
              <a:spcAft>
                <a:spcPct val="0"/>
              </a:spcAft>
              <a:defRPr/>
            </a:pPr>
            <a:endParaRPr lang="en-US" sz="1800" smtClean="0">
              <a:solidFill>
                <a:srgbClr val="000000"/>
              </a:solidFill>
              <a:cs typeface="Arial" charset="0"/>
            </a:endParaRPr>
          </a:p>
        </p:txBody>
      </p:sp>
      <p:sp>
        <p:nvSpPr>
          <p:cNvPr id="1029" name="Oval 11"/>
          <p:cNvSpPr>
            <a:spLocks noChangeArrowheads="1"/>
          </p:cNvSpPr>
          <p:nvPr/>
        </p:nvSpPr>
        <p:spPr bwMode="auto">
          <a:xfrm>
            <a:off x="457200" y="1143000"/>
            <a:ext cx="1600200" cy="1524000"/>
          </a:xfrm>
          <a:prstGeom prst="ellipse">
            <a:avLst/>
          </a:prstGeom>
          <a:noFill/>
          <a:ln w="9525" algn="ctr">
            <a:solidFill>
              <a:srgbClr val="339933">
                <a:alpha val="0"/>
              </a:srgbClr>
            </a:solidFill>
            <a:round/>
            <a:headEnd/>
            <a:tailEnd/>
          </a:ln>
        </p:spPr>
        <p:txBody>
          <a:bodyPr/>
          <a:lstStyle/>
          <a:p>
            <a:pPr algn="r" fontAlgn="base">
              <a:spcBef>
                <a:spcPct val="0"/>
              </a:spcBef>
              <a:spcAft>
                <a:spcPct val="0"/>
              </a:spcAft>
            </a:pPr>
            <a:endParaRPr lang="en-US">
              <a:solidFill>
                <a:srgbClr val="000000"/>
              </a:solidFill>
              <a:cs typeface="Arial" charset="0"/>
            </a:endParaRPr>
          </a:p>
        </p:txBody>
      </p:sp>
      <p:pic>
        <p:nvPicPr>
          <p:cNvPr id="1030" name="Picture 12" descr="pink shirt girl"/>
          <p:cNvPicPr>
            <a:picLocks noChangeAspect="1" noChangeArrowheads="1"/>
          </p:cNvPicPr>
          <p:nvPr/>
        </p:nvPicPr>
        <p:blipFill>
          <a:blip r:embed="rId14" cstate="print"/>
          <a:srcRect/>
          <a:stretch>
            <a:fillRect/>
          </a:stretch>
        </p:blipFill>
        <p:spPr bwMode="auto">
          <a:xfrm>
            <a:off x="7924800" y="304800"/>
            <a:ext cx="876300" cy="876300"/>
          </a:xfrm>
          <a:prstGeom prst="rect">
            <a:avLst/>
          </a:prstGeom>
          <a:noFill/>
          <a:ln w="9525">
            <a:noFill/>
            <a:miter lim="800000"/>
            <a:headEnd/>
            <a:tailEnd/>
          </a:ln>
        </p:spPr>
      </p:pic>
      <p:pic>
        <p:nvPicPr>
          <p:cNvPr id="1031" name="Picture 14" descr="blond_happy_baby"/>
          <p:cNvPicPr>
            <a:picLocks noChangeAspect="1" noChangeArrowheads="1"/>
          </p:cNvPicPr>
          <p:nvPr/>
        </p:nvPicPr>
        <p:blipFill>
          <a:blip r:embed="rId15" cstate="print"/>
          <a:srcRect/>
          <a:stretch>
            <a:fillRect/>
          </a:stretch>
        </p:blipFill>
        <p:spPr bwMode="auto">
          <a:xfrm>
            <a:off x="6705600" y="304800"/>
            <a:ext cx="895350" cy="881063"/>
          </a:xfrm>
          <a:prstGeom prst="rect">
            <a:avLst/>
          </a:prstGeom>
          <a:noFill/>
          <a:ln w="9525">
            <a:noFill/>
            <a:miter lim="800000"/>
            <a:headEnd/>
            <a:tailEnd/>
          </a:ln>
        </p:spPr>
      </p:pic>
      <p:pic>
        <p:nvPicPr>
          <p:cNvPr id="1032" name="Picture 16" descr="girl_with_ball"/>
          <p:cNvPicPr>
            <a:picLocks noChangeAspect="1" noChangeArrowheads="1"/>
          </p:cNvPicPr>
          <p:nvPr/>
        </p:nvPicPr>
        <p:blipFill>
          <a:blip r:embed="rId16" cstate="print"/>
          <a:srcRect/>
          <a:stretch>
            <a:fillRect/>
          </a:stretch>
        </p:blipFill>
        <p:spPr bwMode="auto">
          <a:xfrm>
            <a:off x="5486400" y="381000"/>
            <a:ext cx="819150" cy="806450"/>
          </a:xfrm>
          <a:prstGeom prst="rect">
            <a:avLst/>
          </a:prstGeom>
          <a:noFill/>
          <a:ln w="9525">
            <a:noFill/>
            <a:miter lim="800000"/>
            <a:headEnd/>
            <a:tailEnd/>
          </a:ln>
        </p:spPr>
      </p:pic>
      <p:pic>
        <p:nvPicPr>
          <p:cNvPr id="1033" name="Picture 15" descr="girl_in_wheelchair"/>
          <p:cNvPicPr>
            <a:picLocks noChangeAspect="1" noChangeArrowheads="1"/>
          </p:cNvPicPr>
          <p:nvPr/>
        </p:nvPicPr>
        <p:blipFill>
          <a:blip r:embed="rId17" cstate="print"/>
          <a:srcRect/>
          <a:stretch>
            <a:fillRect/>
          </a:stretch>
        </p:blipFill>
        <p:spPr bwMode="auto">
          <a:xfrm>
            <a:off x="6096000" y="685800"/>
            <a:ext cx="838200" cy="825500"/>
          </a:xfrm>
          <a:prstGeom prst="rect">
            <a:avLst/>
          </a:prstGeom>
          <a:noFill/>
          <a:ln w="9525">
            <a:noFill/>
            <a:miter lim="800000"/>
            <a:headEnd/>
            <a:tailEnd/>
          </a:ln>
        </p:spPr>
      </p:pic>
      <p:pic>
        <p:nvPicPr>
          <p:cNvPr id="1034" name="Picture 13" descr="tie_dye_boy"/>
          <p:cNvPicPr>
            <a:picLocks noChangeAspect="1" noChangeArrowheads="1"/>
          </p:cNvPicPr>
          <p:nvPr/>
        </p:nvPicPr>
        <p:blipFill>
          <a:blip r:embed="rId18" cstate="print"/>
          <a:srcRect/>
          <a:stretch>
            <a:fillRect/>
          </a:stretch>
        </p:blipFill>
        <p:spPr bwMode="auto">
          <a:xfrm>
            <a:off x="7315200" y="609600"/>
            <a:ext cx="895350" cy="881063"/>
          </a:xfrm>
          <a:prstGeom prst="rect">
            <a:avLst/>
          </a:prstGeom>
          <a:noFill/>
          <a:ln w="9525">
            <a:noFill/>
            <a:miter lim="800000"/>
            <a:headEnd/>
            <a:tailEnd/>
          </a:ln>
        </p:spPr>
      </p:pic>
      <p:pic>
        <p:nvPicPr>
          <p:cNvPr id="1035" name="Picture 17" descr="eco_round_logo_w_purple"/>
          <p:cNvPicPr>
            <a:picLocks noChangeAspect="1" noChangeArrowheads="1"/>
          </p:cNvPicPr>
          <p:nvPr/>
        </p:nvPicPr>
        <p:blipFill>
          <a:blip r:embed="rId19" cstate="print"/>
          <a:srcRect/>
          <a:stretch>
            <a:fillRect/>
          </a:stretch>
        </p:blipFill>
        <p:spPr bwMode="auto">
          <a:xfrm>
            <a:off x="304800" y="228600"/>
            <a:ext cx="1905000" cy="1700213"/>
          </a:xfrm>
          <a:prstGeom prst="rect">
            <a:avLst/>
          </a:prstGeom>
          <a:noFill/>
          <a:ln w="9525">
            <a:noFill/>
            <a:miter lim="800000"/>
            <a:headEnd/>
            <a:tailEnd/>
          </a:ln>
        </p:spPr>
      </p:pic>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000099"/>
                </a:solidFill>
                <a:latin typeface="Arial" charset="0"/>
                <a:cs typeface="+mn-cs"/>
              </a:defRPr>
            </a:lvl1pPr>
          </a:lstStyle>
          <a:p>
            <a:pPr fontAlgn="base">
              <a:spcBef>
                <a:spcPct val="0"/>
              </a:spcBef>
              <a:spcAft>
                <a:spcPct val="0"/>
              </a:spcAft>
              <a:defRPr/>
            </a:pPr>
            <a:fld id="{CA8C7F45-80E9-415E-B8B4-B65C50FF00D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399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r" rtl="0" eaLnBrk="0" fontAlgn="base" hangingPunct="0">
        <a:spcBef>
          <a:spcPct val="0"/>
        </a:spcBef>
        <a:spcAft>
          <a:spcPct val="0"/>
        </a:spcAft>
        <a:defRPr sz="3600" b="1">
          <a:solidFill>
            <a:srgbClr val="224568"/>
          </a:solidFill>
          <a:latin typeface="Calisto MT" pitchFamily="18" charset="0"/>
          <a:ea typeface="+mj-ea"/>
          <a:cs typeface="+mj-cs"/>
        </a:defRPr>
      </a:lvl1pPr>
      <a:lvl2pPr algn="r" rtl="0" eaLnBrk="0" fontAlgn="base" hangingPunct="0">
        <a:spcBef>
          <a:spcPct val="0"/>
        </a:spcBef>
        <a:spcAft>
          <a:spcPct val="0"/>
        </a:spcAft>
        <a:defRPr sz="3600" b="1">
          <a:solidFill>
            <a:srgbClr val="224568"/>
          </a:solidFill>
          <a:latin typeface="Calisto MT" pitchFamily="18" charset="0"/>
        </a:defRPr>
      </a:lvl2pPr>
      <a:lvl3pPr algn="r" rtl="0" eaLnBrk="0" fontAlgn="base" hangingPunct="0">
        <a:spcBef>
          <a:spcPct val="0"/>
        </a:spcBef>
        <a:spcAft>
          <a:spcPct val="0"/>
        </a:spcAft>
        <a:defRPr sz="3600" b="1">
          <a:solidFill>
            <a:srgbClr val="224568"/>
          </a:solidFill>
          <a:latin typeface="Calisto MT" pitchFamily="18" charset="0"/>
        </a:defRPr>
      </a:lvl3pPr>
      <a:lvl4pPr algn="r" rtl="0" eaLnBrk="0" fontAlgn="base" hangingPunct="0">
        <a:spcBef>
          <a:spcPct val="0"/>
        </a:spcBef>
        <a:spcAft>
          <a:spcPct val="0"/>
        </a:spcAft>
        <a:defRPr sz="3600" b="1">
          <a:solidFill>
            <a:srgbClr val="224568"/>
          </a:solidFill>
          <a:latin typeface="Calisto MT" pitchFamily="18" charset="0"/>
        </a:defRPr>
      </a:lvl4pPr>
      <a:lvl5pPr algn="r" rtl="0" eaLnBrk="0" fontAlgn="base" hangingPunct="0">
        <a:spcBef>
          <a:spcPct val="0"/>
        </a:spcBef>
        <a:spcAft>
          <a:spcPct val="0"/>
        </a:spcAft>
        <a:defRPr sz="3600" b="1">
          <a:solidFill>
            <a:srgbClr val="224568"/>
          </a:solidFill>
          <a:latin typeface="Calisto MT" pitchFamily="18"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Text Box 9"/>
          <p:cNvSpPr txBox="1">
            <a:spLocks noChangeArrowheads="1"/>
          </p:cNvSpPr>
          <p:nvPr/>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fontAlgn="base" hangingPunct="1">
              <a:spcBef>
                <a:spcPct val="50000"/>
              </a:spcBef>
              <a:spcAft>
                <a:spcPct val="0"/>
              </a:spcAft>
              <a:defRPr/>
            </a:pPr>
            <a:endParaRPr lang="en-US" sz="1800" smtClean="0">
              <a:solidFill>
                <a:srgbClr val="000000"/>
              </a:solidFill>
              <a:cs typeface="Arial" charset="0"/>
            </a:endParaRPr>
          </a:p>
        </p:txBody>
      </p:sp>
      <p:sp>
        <p:nvSpPr>
          <p:cNvPr id="5125" name="Rectangle 11"/>
          <p:cNvSpPr>
            <a:spLocks noChangeArrowheads="1"/>
          </p:cNvSpPr>
          <p:nvPr/>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fontAlgn="base" hangingPunct="0">
              <a:spcBef>
                <a:spcPct val="0"/>
              </a:spcBef>
              <a:spcAft>
                <a:spcPct val="0"/>
              </a:spcAft>
            </a:pPr>
            <a:endParaRPr lang="en-US" sz="3200">
              <a:solidFill>
                <a:srgbClr val="224568"/>
              </a:solidFill>
              <a:cs typeface="Arial" charset="0"/>
            </a:endParaRP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Calisto MT" pitchFamily="18" charset="0"/>
                <a:cs typeface="+mn-cs"/>
              </a:defRPr>
            </a:lvl1pPr>
          </a:lstStyle>
          <a:p>
            <a:pPr fontAlgn="base">
              <a:spcBef>
                <a:spcPct val="0"/>
              </a:spcBef>
              <a:spcAft>
                <a:spcPct val="0"/>
              </a:spcAft>
              <a:defRPr/>
            </a:pPr>
            <a:fld id="{440B6690-C2B1-48B1-A1FA-1EDCB43BED59}" type="slidenum">
              <a:rPr lang="en-US"/>
              <a:pPr fontAlgn="base">
                <a:spcBef>
                  <a:spcPct val="0"/>
                </a:spcBef>
                <a:spcAft>
                  <a:spcPct val="0"/>
                </a:spcAft>
                <a:defRPr/>
              </a:pPr>
              <a:t>‹#›</a:t>
            </a:fld>
            <a:endParaRPr lang="en-US" dirty="0"/>
          </a:p>
        </p:txBody>
      </p:sp>
      <p:pic>
        <p:nvPicPr>
          <p:cNvPr id="5127" name="Picture 14" descr="blond_happy_baby"/>
          <p:cNvPicPr>
            <a:picLocks noChangeAspect="1" noChangeArrowheads="1"/>
          </p:cNvPicPr>
          <p:nvPr/>
        </p:nvPicPr>
        <p:blipFill>
          <a:blip r:embed="rId12" cstate="print"/>
          <a:srcRect/>
          <a:stretch>
            <a:fillRect/>
          </a:stretch>
        </p:blipFill>
        <p:spPr bwMode="auto">
          <a:xfrm>
            <a:off x="7241693" y="1051974"/>
            <a:ext cx="1294369" cy="1273716"/>
          </a:xfrm>
          <a:prstGeom prst="rect">
            <a:avLst/>
          </a:prstGeom>
          <a:noFill/>
          <a:ln w="9525">
            <a:noFill/>
            <a:miter lim="800000"/>
            <a:headEnd/>
            <a:tailEnd/>
          </a:ln>
        </p:spPr>
      </p:pic>
    </p:spTree>
    <p:extLst>
      <p:ext uri="{BB962C8B-B14F-4D97-AF65-F5344CB8AC3E}">
        <p14:creationId xmlns:p14="http://schemas.microsoft.com/office/powerpoint/2010/main" val="8219687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543046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28600" y="9906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28600" y="6400800"/>
            <a:ext cx="16002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pPr fontAlgn="base">
              <a:spcBef>
                <a:spcPct val="0"/>
              </a:spcBef>
              <a:spcAft>
                <a:spcPct val="0"/>
              </a:spcAft>
              <a:defRPr/>
            </a:pPr>
            <a:fld id="{93F68DD1-A5D0-7B41-8331-CDD6C0C8CC23}" type="slidenum">
              <a:rPr lang="en-US" smtClean="0">
                <a:latin typeface="Arial" charset="0"/>
                <a:ea typeface="ＭＳ Ｐゴシック" charset="0"/>
              </a:rPr>
              <a:pPr fontAlgn="base">
                <a:spcBef>
                  <a:spcPct val="0"/>
                </a:spcBef>
                <a:spcAft>
                  <a:spcPct val="0"/>
                </a:spcAft>
                <a:defRPr/>
              </a:pPr>
              <a:t>‹#›</a:t>
            </a:fld>
            <a:endParaRPr lang="en-US">
              <a:latin typeface="Arial" charset="0"/>
              <a:ea typeface="ＭＳ Ｐゴシック" charset="0"/>
            </a:endParaRPr>
          </a:p>
        </p:txBody>
      </p:sp>
      <p:pic>
        <p:nvPicPr>
          <p:cNvPr id="1029" name="Picture 4" descr="ectacenterlogo-2013-wordmark-notext.png"/>
          <p:cNvPicPr>
            <a:picLocks noChangeAspect="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6781800" y="6400800"/>
            <a:ext cx="228600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71434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dasycenter.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49.jpeg"/><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3.gif"/><Relationship Id="rId4" Type="http://schemas.openxmlformats.org/officeDocument/2006/relationships/image" Target="../media/image52.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457200" y="533400"/>
            <a:ext cx="8153400" cy="1200329"/>
          </a:xfrm>
          <a:prstGeom prst="rect">
            <a:avLst/>
          </a:prstGeom>
          <a:noFill/>
        </p:spPr>
        <p:txBody>
          <a:bodyPr wrap="square" rtlCol="0">
            <a:spAutoFit/>
          </a:bodyPr>
          <a:lstStyle/>
          <a:p>
            <a:pPr algn="ctr"/>
            <a:r>
              <a:rPr lang="en-US" sz="7200" dirty="0" smtClean="0">
                <a:solidFill>
                  <a:srgbClr val="154578"/>
                </a:solidFill>
                <a:effectLst>
                  <a:outerShdw blurRad="38100" dist="38100" dir="2700000" algn="tl">
                    <a:srgbClr val="000000">
                      <a:alpha val="43137"/>
                    </a:srgbClr>
                  </a:outerShdw>
                </a:effectLst>
              </a:rPr>
              <a:t>Welcome!!</a:t>
            </a:r>
            <a:endParaRPr lang="en-US" sz="7200" dirty="0">
              <a:solidFill>
                <a:srgbClr val="154578"/>
              </a:solidFill>
              <a:effectLst>
                <a:outerShdw blurRad="38100" dist="38100" dir="2700000" algn="tl">
                  <a:srgbClr val="000000">
                    <a:alpha val="43137"/>
                  </a:srgbClr>
                </a:outerShdw>
              </a:effectLst>
            </a:endParaRPr>
          </a:p>
        </p:txBody>
      </p:sp>
      <p:pic>
        <p:nvPicPr>
          <p:cNvPr id="1026" name="Picture 2" descr="&quot; &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8382000" cy="390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098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Downloading the App</a:t>
            </a:r>
            <a:endParaRPr lang="en-US" dirty="0"/>
          </a:p>
        </p:txBody>
      </p:sp>
      <p:sp>
        <p:nvSpPr>
          <p:cNvPr id="2" name="Content Placeholder 1"/>
          <p:cNvSpPr>
            <a:spLocks noGrp="1"/>
          </p:cNvSpPr>
          <p:nvPr>
            <p:ph idx="1"/>
          </p:nvPr>
        </p:nvSpPr>
        <p:spPr/>
        <p:txBody>
          <a:bodyPr/>
          <a:lstStyle/>
          <a:p>
            <a:r>
              <a:rPr lang="en-US" dirty="0"/>
              <a:t>For iOS and Android devices: visit the App Store or </a:t>
            </a:r>
            <a:r>
              <a:rPr lang="en-US" dirty="0" err="1"/>
              <a:t>GooglePlay</a:t>
            </a:r>
            <a:r>
              <a:rPr lang="en-US" dirty="0"/>
              <a:t> Store on your device and search for “Improving Outcomes.” </a:t>
            </a:r>
          </a:p>
          <a:p>
            <a:r>
              <a:rPr lang="en-US" dirty="0"/>
              <a:t>For All Other Phone Types (including BlackBerry and all other web browser-enabled phones): point your mobile browser to </a:t>
            </a:r>
            <a:r>
              <a:rPr lang="en-US" dirty="0" smtClean="0"/>
              <a:t>app.core-apps.com/ecidea14</a:t>
            </a:r>
          </a:p>
          <a:p>
            <a:r>
              <a:rPr lang="en-US" dirty="0" smtClean="0"/>
              <a:t>Get help at the registration desk.</a:t>
            </a:r>
            <a:endParaRPr lang="en-US" dirty="0"/>
          </a:p>
        </p:txBody>
      </p:sp>
    </p:spTree>
    <p:extLst>
      <p:ext uri="{BB962C8B-B14F-4D97-AF65-F5344CB8AC3E}">
        <p14:creationId xmlns:p14="http://schemas.microsoft.com/office/powerpoint/2010/main" val="467513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sp>
        <p:nvSpPr>
          <p:cNvPr id="3" name="Content Placeholder 2"/>
          <p:cNvSpPr>
            <a:spLocks noGrp="1"/>
          </p:cNvSpPr>
          <p:nvPr>
            <p:ph idx="1"/>
          </p:nvPr>
        </p:nvSpPr>
        <p:spPr/>
        <p:txBody>
          <a:bodyPr/>
          <a:lstStyle/>
          <a:p>
            <a:r>
              <a:rPr lang="en-US" sz="3200" dirty="0" smtClean="0"/>
              <a:t>For each session – in the app</a:t>
            </a:r>
          </a:p>
          <a:p>
            <a:r>
              <a:rPr lang="en-US" sz="3200" dirty="0" smtClean="0"/>
              <a:t>For the overall conference – will come to you in an email.</a:t>
            </a:r>
          </a:p>
          <a:p>
            <a:endParaRPr lang="en-US" dirty="0"/>
          </a:p>
          <a:p>
            <a:pPr marL="0" indent="0" algn="ctr">
              <a:buNone/>
            </a:pPr>
            <a:r>
              <a:rPr lang="en-US" sz="3600" b="1" dirty="0" smtClean="0"/>
              <a:t>The input is invaluable to us and to OSEP.  Please complete your evaluations.</a:t>
            </a:r>
            <a:endParaRPr lang="en-US" sz="3600" b="1" dirty="0"/>
          </a:p>
        </p:txBody>
      </p:sp>
    </p:spTree>
    <p:extLst>
      <p:ext uri="{BB962C8B-B14F-4D97-AF65-F5344CB8AC3E}">
        <p14:creationId xmlns:p14="http://schemas.microsoft.com/office/powerpoint/2010/main" val="3195775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12</a:t>
            </a:fld>
            <a:endParaRPr lang="en-US" dirty="0"/>
          </a:p>
        </p:txBody>
      </p:sp>
      <p:sp>
        <p:nvSpPr>
          <p:cNvPr id="3" name="Title 2" descr="&quot; &quot;"/>
          <p:cNvSpPr>
            <a:spLocks noGrp="1"/>
          </p:cNvSpPr>
          <p:nvPr>
            <p:ph type="title"/>
          </p:nvPr>
        </p:nvSpPr>
        <p:spPr/>
        <p:txBody>
          <a:bodyPr/>
          <a:lstStyle/>
          <a:p>
            <a:r>
              <a:rPr lang="en-US" dirty="0" smtClean="0"/>
              <a:t>The Overall EC Equation</a:t>
            </a:r>
            <a:endParaRPr lang="en-US" dirty="0"/>
          </a:p>
        </p:txBody>
      </p:sp>
      <p:sp>
        <p:nvSpPr>
          <p:cNvPr id="2" name="Content Placeholder 1"/>
          <p:cNvSpPr>
            <a:spLocks noGrp="1"/>
          </p:cNvSpPr>
          <p:nvPr>
            <p:ph idx="1"/>
          </p:nvPr>
        </p:nvSpPr>
        <p:spPr>
          <a:noFill/>
        </p:spPr>
        <p:txBody>
          <a:bodyPr/>
          <a:lstStyle/>
          <a:p>
            <a:pPr marL="0" indent="0">
              <a:buNone/>
            </a:pPr>
            <a:endParaRPr lang="en-US" dirty="0" smtClean="0"/>
          </a:p>
          <a:p>
            <a:pPr marL="0" indent="0" algn="ctr">
              <a:buNone/>
            </a:pPr>
            <a:r>
              <a:rPr lang="en-US" sz="4000" b="1" dirty="0" smtClean="0"/>
              <a:t>W</a:t>
            </a:r>
            <a:r>
              <a:rPr lang="en-US" sz="4000" dirty="0" smtClean="0"/>
              <a:t> </a:t>
            </a:r>
            <a:r>
              <a:rPr lang="en-US" sz="4000" b="1" dirty="0" smtClean="0"/>
              <a:t>F</a:t>
            </a:r>
            <a:r>
              <a:rPr lang="en-US" sz="4000" dirty="0" smtClean="0"/>
              <a:t> </a:t>
            </a:r>
            <a:r>
              <a:rPr lang="en-US" sz="4000" b="1" dirty="0" smtClean="0"/>
              <a:t>S</a:t>
            </a:r>
            <a:r>
              <a:rPr lang="en-US" sz="4000" dirty="0" smtClean="0"/>
              <a:t> </a:t>
            </a:r>
            <a:r>
              <a:rPr lang="en-US" sz="4000" b="1" dirty="0" err="1" smtClean="0"/>
              <a:t>S</a:t>
            </a:r>
            <a:r>
              <a:rPr lang="en-US" sz="4000" dirty="0" smtClean="0"/>
              <a:t> + </a:t>
            </a:r>
          </a:p>
          <a:p>
            <a:pPr marL="0" indent="0" algn="ctr">
              <a:buNone/>
            </a:pPr>
            <a:r>
              <a:rPr lang="en-US" sz="4000" b="1" dirty="0" smtClean="0"/>
              <a:t>V</a:t>
            </a:r>
            <a:r>
              <a:rPr lang="en-US" sz="4000" dirty="0" smtClean="0"/>
              <a:t> </a:t>
            </a:r>
            <a:r>
              <a:rPr lang="en-US" sz="4000" b="1" dirty="0" smtClean="0"/>
              <a:t>P</a:t>
            </a:r>
            <a:r>
              <a:rPr lang="en-US" sz="4000" dirty="0" smtClean="0"/>
              <a:t> </a:t>
            </a:r>
            <a:r>
              <a:rPr lang="en-US" sz="4000" b="1" dirty="0" smtClean="0"/>
              <a:t>D</a:t>
            </a:r>
            <a:r>
              <a:rPr lang="en-US" sz="4000" dirty="0" smtClean="0"/>
              <a:t> + </a:t>
            </a:r>
          </a:p>
          <a:p>
            <a:pPr marL="0" indent="0" algn="ctr">
              <a:buNone/>
            </a:pPr>
            <a:r>
              <a:rPr lang="en-US" sz="4000" b="1" dirty="0" smtClean="0"/>
              <a:t>F</a:t>
            </a:r>
            <a:r>
              <a:rPr lang="en-US" sz="4000" dirty="0" smtClean="0"/>
              <a:t> </a:t>
            </a:r>
            <a:r>
              <a:rPr lang="en-US" sz="4000" b="1" dirty="0" smtClean="0"/>
              <a:t>I</a:t>
            </a:r>
            <a:r>
              <a:rPr lang="en-US" sz="4000" dirty="0" smtClean="0"/>
              <a:t> </a:t>
            </a:r>
            <a:r>
              <a:rPr lang="en-US" sz="4000" b="1" dirty="0" smtClean="0"/>
              <a:t>R</a:t>
            </a:r>
            <a:r>
              <a:rPr lang="en-US" sz="4000" dirty="0" smtClean="0"/>
              <a:t> </a:t>
            </a:r>
            <a:r>
              <a:rPr lang="en-US" sz="4000" b="1" dirty="0" smtClean="0"/>
              <a:t>P</a:t>
            </a:r>
            <a:r>
              <a:rPr lang="en-US" sz="4000" dirty="0" smtClean="0"/>
              <a:t> = </a:t>
            </a:r>
          </a:p>
          <a:p>
            <a:pPr marL="0" indent="0" algn="ctr">
              <a:buNone/>
            </a:pPr>
            <a:r>
              <a:rPr lang="en-US" sz="4000" b="1" dirty="0" smtClean="0"/>
              <a:t>G</a:t>
            </a:r>
            <a:r>
              <a:rPr lang="en-US" sz="4000" dirty="0" smtClean="0"/>
              <a:t> </a:t>
            </a:r>
            <a:r>
              <a:rPr lang="en-US" sz="4000" b="1" dirty="0" smtClean="0"/>
              <a:t>O</a:t>
            </a:r>
            <a:endParaRPr lang="en-US" sz="4000" dirty="0"/>
          </a:p>
          <a:p>
            <a:pPr marL="0" indent="0">
              <a:buNone/>
            </a:pPr>
            <a:endParaRPr lang="en-US" dirty="0"/>
          </a:p>
        </p:txBody>
      </p:sp>
      <p:sp>
        <p:nvSpPr>
          <p:cNvPr id="4" name="Right Arrow 3" descr="&quot; &quot;"/>
          <p:cNvSpPr/>
          <p:nvPr/>
        </p:nvSpPr>
        <p:spPr>
          <a:xfrm>
            <a:off x="2514600" y="4343400"/>
            <a:ext cx="1143000" cy="762000"/>
          </a:xfrm>
          <a:prstGeom prst="rightArrow">
            <a:avLst/>
          </a:prstGeom>
          <a:solidFill>
            <a:srgbClr val="FF0000"/>
          </a:solidFill>
          <a:ln>
            <a:solidFill>
              <a:srgbClr val="154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39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13</a:t>
            </a:fld>
            <a:endParaRPr lang="en-US" dirty="0"/>
          </a:p>
        </p:txBody>
      </p:sp>
      <p:sp>
        <p:nvSpPr>
          <p:cNvPr id="3" name="Title 2"/>
          <p:cNvSpPr>
            <a:spLocks noGrp="1"/>
          </p:cNvSpPr>
          <p:nvPr>
            <p:ph type="title"/>
          </p:nvPr>
        </p:nvSpPr>
        <p:spPr/>
        <p:txBody>
          <a:bodyPr>
            <a:normAutofit fontScale="90000"/>
          </a:bodyPr>
          <a:lstStyle/>
          <a:p>
            <a:r>
              <a:rPr lang="en-US" sz="7200" dirty="0" smtClean="0"/>
              <a:t>G</a:t>
            </a:r>
            <a:r>
              <a:rPr lang="en-US" sz="4800" dirty="0" smtClean="0"/>
              <a:t>ood </a:t>
            </a:r>
            <a:r>
              <a:rPr lang="en-US" sz="8000" dirty="0" smtClean="0"/>
              <a:t>O</a:t>
            </a:r>
            <a:r>
              <a:rPr lang="en-US" sz="4800" dirty="0" smtClean="0"/>
              <a:t>utcomes</a:t>
            </a:r>
            <a:endParaRPr lang="en-US" sz="4800" dirty="0"/>
          </a:p>
        </p:txBody>
      </p:sp>
      <p:sp>
        <p:nvSpPr>
          <p:cNvPr id="2" name="Content Placeholder 1"/>
          <p:cNvSpPr>
            <a:spLocks noGrp="1"/>
          </p:cNvSpPr>
          <p:nvPr>
            <p:ph idx="1"/>
          </p:nvPr>
        </p:nvSpPr>
        <p:spPr>
          <a:xfrm>
            <a:off x="457200" y="1600201"/>
            <a:ext cx="8229600" cy="1828799"/>
          </a:xfrm>
        </p:spPr>
        <p:txBody>
          <a:bodyPr/>
          <a:lstStyle/>
          <a:p>
            <a:r>
              <a:rPr lang="en-US" dirty="0" smtClean="0"/>
              <a:t>It is all that matters.</a:t>
            </a:r>
          </a:p>
          <a:p>
            <a:r>
              <a:rPr lang="en-US" dirty="0" smtClean="0"/>
              <a:t>Everything else is in the service of helping children and their families achieve good outcomes.</a:t>
            </a:r>
            <a:endParaRPr lang="en-US" dirty="0"/>
          </a:p>
        </p:txBody>
      </p:sp>
      <p:sp>
        <p:nvSpPr>
          <p:cNvPr id="6" name="TextBox 5"/>
          <p:cNvSpPr txBox="1"/>
          <p:nvPr/>
        </p:nvSpPr>
        <p:spPr>
          <a:xfrm>
            <a:off x="5334000" y="3581400"/>
            <a:ext cx="2895600" cy="1815882"/>
          </a:xfrm>
          <a:prstGeom prst="rect">
            <a:avLst/>
          </a:prstGeom>
          <a:noFill/>
          <a:ln>
            <a:solidFill>
              <a:srgbClr val="00B050"/>
            </a:solidFill>
          </a:ln>
        </p:spPr>
        <p:txBody>
          <a:bodyPr wrap="square" rtlCol="0">
            <a:spAutoFit/>
          </a:bodyPr>
          <a:lstStyle/>
          <a:p>
            <a:pPr algn="ctr"/>
            <a:r>
              <a:rPr lang="en-US" sz="2800" dirty="0" smtClean="0">
                <a:solidFill>
                  <a:srgbClr val="154578"/>
                </a:solidFill>
              </a:rPr>
              <a:t>Outcomes are </a:t>
            </a:r>
            <a:r>
              <a:rPr lang="en-US" sz="2800" dirty="0" smtClean="0">
                <a:solidFill>
                  <a:srgbClr val="C00000"/>
                </a:solidFill>
              </a:rPr>
              <a:t>especially</a:t>
            </a:r>
            <a:r>
              <a:rPr lang="en-US" sz="2800" dirty="0" smtClean="0">
                <a:solidFill>
                  <a:srgbClr val="154578"/>
                </a:solidFill>
              </a:rPr>
              <a:t> important in early childhood</a:t>
            </a:r>
            <a:r>
              <a:rPr lang="en-US" dirty="0" smtClean="0">
                <a:solidFill>
                  <a:srgbClr val="154578"/>
                </a:solidFill>
              </a:rPr>
              <a:t>.</a:t>
            </a:r>
            <a:endParaRPr lang="en-US" dirty="0">
              <a:solidFill>
                <a:srgbClr val="154578"/>
              </a:solidFill>
            </a:endParaRPr>
          </a:p>
        </p:txBody>
      </p:sp>
      <p:pic>
        <p:nvPicPr>
          <p:cNvPr id="2050"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2587">
            <a:off x="611904" y="3614817"/>
            <a:ext cx="3387365" cy="2084532"/>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83844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457200" y="6356350"/>
            <a:ext cx="2590800" cy="365125"/>
          </a:xfrm>
          <a:prstGeom prst="rect">
            <a:avLst/>
          </a:prstGeom>
        </p:spPr>
        <p:txBody>
          <a:bodyPr/>
          <a:lstStyle/>
          <a:p>
            <a:pPr fontAlgn="base">
              <a:spcBef>
                <a:spcPct val="0"/>
              </a:spcBef>
              <a:spcAft>
                <a:spcPct val="0"/>
              </a:spcAft>
              <a:defRPr/>
            </a:pPr>
            <a:r>
              <a:rPr lang="en-US" sz="1200" dirty="0" smtClean="0">
                <a:solidFill>
                  <a:srgbClr val="224568"/>
                </a:solidFill>
                <a:cs typeface="Arial" charset="0"/>
              </a:rPr>
              <a:t>Early Childhood Outcomes Center</a:t>
            </a:r>
            <a:endParaRPr lang="en-US" sz="1200" dirty="0">
              <a:solidFill>
                <a:srgbClr val="224568"/>
              </a:solidFill>
              <a:cs typeface="Arial" charset="0"/>
            </a:endParaRPr>
          </a:p>
        </p:txBody>
      </p:sp>
      <p:sp>
        <p:nvSpPr>
          <p:cNvPr id="4" name="Slide Number Placeholder 3"/>
          <p:cNvSpPr>
            <a:spLocks noGrp="1"/>
          </p:cNvSpPr>
          <p:nvPr>
            <p:ph type="sldNum" sz="quarter" idx="11"/>
          </p:nvPr>
        </p:nvSpPr>
        <p:spPr/>
        <p:txBody>
          <a:bodyPr/>
          <a:lstStyle/>
          <a:p>
            <a:pPr>
              <a:defRPr/>
            </a:pPr>
            <a:fld id="{1F10592D-65E3-48E7-BC5A-718EAF54148C}" type="slidenum">
              <a:rPr lang="en-US" smtClean="0"/>
              <a:pPr>
                <a:defRPr/>
              </a:pPr>
              <a:t>14</a:t>
            </a:fld>
            <a:endParaRPr lang="en-US" dirty="0"/>
          </a:p>
        </p:txBody>
      </p:sp>
      <p:pic>
        <p:nvPicPr>
          <p:cNvPr id="2" name="Picture 1" descr="This slide illustrates the variation amongst children in their developmental trajectories. We know that all children, including those with developmental delays or disabilities, gain skills as they age and mature.  However, the rate at which children gain new skills varies. This graph shows three lines. The top green line represents high-functioning typically developing children, who have the highest scores or most skills. The middle purple line illustrates typically developing children. The orange line represents the trajectory for children just within age expectations. Below the orange line there are several dots representing individual children. Those children who have some sort of developmental delay.  However, right along the orange line are dots who are right on the cusp or just above. Those dots represent children who are not eligible for early intervention or preschool special education services, but who still lag behind many of their peers. What happens to those children? Do they maintain and continue to gain skills or do they fall behind again at some point? Analyses are needed that focus on those children and what happens to them.&#10;"/>
          <p:cNvPicPr>
            <a:picLocks noChangeAspect="1" noChangeArrowheads="1"/>
          </p:cNvPicPr>
          <p:nvPr>
            <p:extLst>
              <p:ext uri="{D42A27DB-BD31-4B8C-83A1-F6EECF244321}">
                <p14:modId xmlns:p14="http://schemas.microsoft.com/office/powerpoint/2010/main" val="4172102783"/>
              </p:ext>
            </p:extLst>
          </p:nvPr>
        </p:nvPicPr>
        <p:blipFill>
          <a:blip r:embed="rId3">
            <a:extLst>
              <a:ext uri="{28A0092B-C50C-407E-A947-70E740481C1C}">
                <a14:useLocalDpi xmlns:a14="http://schemas.microsoft.com/office/drawing/2010/main" val="0"/>
              </a:ext>
            </a:extLst>
          </a:blip>
          <a:srcRect/>
          <a:stretch>
            <a:fillRect/>
          </a:stretch>
        </p:blipFill>
        <p:spPr bwMode="auto">
          <a:xfrm>
            <a:off x="-228600" y="-36513"/>
            <a:ext cx="9578976" cy="710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71600" y="742950"/>
            <a:ext cx="6457950" cy="1077218"/>
          </a:xfrm>
          <a:prstGeom prst="rect">
            <a:avLst/>
          </a:prstGeom>
          <a:noFill/>
        </p:spPr>
        <p:txBody>
          <a:bodyPr wrap="square" rtlCol="0">
            <a:spAutoFit/>
          </a:bodyPr>
          <a:lstStyle/>
          <a:p>
            <a:pPr fontAlgn="base">
              <a:spcBef>
                <a:spcPct val="0"/>
              </a:spcBef>
              <a:spcAft>
                <a:spcPct val="0"/>
              </a:spcAft>
            </a:pPr>
            <a:r>
              <a:rPr lang="en-US" sz="3200" dirty="0" smtClean="0">
                <a:solidFill>
                  <a:srgbClr val="224568"/>
                </a:solidFill>
                <a:cs typeface="Arial" charset="0"/>
              </a:rPr>
              <a:t>The Importance of Developmental Trajectories</a:t>
            </a:r>
            <a:endParaRPr lang="en-US" sz="3200" dirty="0">
              <a:solidFill>
                <a:srgbClr val="224568"/>
              </a:solidFill>
              <a:cs typeface="Arial" charset="0"/>
            </a:endParaRPr>
          </a:p>
        </p:txBody>
      </p:sp>
      <p:pic>
        <p:nvPicPr>
          <p:cNvPr id="6" name="Picture 5" descr="This slide illustrates the variation amongst children in their developmental trajectories. We know that all children, including those with developmental delays or disabilities, gain skills as they age and mature.  However, the rate at which children gain new skills varies. This graph shows three lines. The top green line represents high-functioning typically developing children, who have the highest scores or most skills. The middle purple line illustrates typically developing children. The orange line represents the trajectory for children just within age expectations. Below the orange line there are several dots representing individual children. Those children who have some sort of developmental delay.  However, right along the orange line are dots who are right on the cusp or just above. Those dots represent children who are not eligible for early intervention or preschool special education services, but who still lag behind many of their peers. What happens to those children? Do they maintain and continue to gain skills or do they fall behind again at some point? Analyses are needed that focus on those children and what happens to them.&#10;"/>
          <p:cNvPicPr>
            <a:picLocks noChangeAspect="1" noChangeArrowheads="1"/>
          </p:cNvPicPr>
          <p:nvPr>
            <p:extLst>
              <p:ext uri="{D42A27DB-BD31-4B8C-83A1-F6EECF244321}">
                <p14:modId xmlns:p14="http://schemas.microsoft.com/office/powerpoint/2010/main" val="488941185"/>
              </p:ext>
            </p:extLst>
          </p:nvPr>
        </p:nvPicPr>
        <p:blipFill>
          <a:blip r:embed="rId4">
            <a:extLst>
              <a:ext uri="{28A0092B-C50C-407E-A947-70E740481C1C}">
                <a14:useLocalDpi xmlns:a14="http://schemas.microsoft.com/office/drawing/2010/main" val="0"/>
              </a:ext>
            </a:extLst>
          </a:blip>
          <a:srcRect/>
          <a:stretch>
            <a:fillRect/>
          </a:stretch>
        </p:blipFill>
        <p:spPr bwMode="auto">
          <a:xfrm>
            <a:off x="344714" y="330200"/>
            <a:ext cx="8451850" cy="6527800"/>
          </a:xfrm>
          <a:prstGeom prst="rect">
            <a:avLst/>
          </a:prstGeom>
          <a:noFill/>
          <a:ln>
            <a:noFill/>
          </a:ln>
          <a:effectLst/>
          <a:extLst/>
        </p:spPr>
      </p:pic>
      <p:sp>
        <p:nvSpPr>
          <p:cNvPr id="3" name="TextBox 2"/>
          <p:cNvSpPr txBox="1"/>
          <p:nvPr/>
        </p:nvSpPr>
        <p:spPr>
          <a:xfrm>
            <a:off x="381000" y="381000"/>
            <a:ext cx="8763000" cy="584775"/>
          </a:xfrm>
          <a:prstGeom prst="rect">
            <a:avLst/>
          </a:prstGeom>
          <a:noFill/>
        </p:spPr>
        <p:txBody>
          <a:bodyPr wrap="square" rtlCol="0">
            <a:spAutoFit/>
          </a:bodyPr>
          <a:lstStyle/>
          <a:p>
            <a:r>
              <a:rPr lang="en-US" sz="3200" dirty="0" smtClean="0">
                <a:solidFill>
                  <a:srgbClr val="154578"/>
                </a:solidFill>
              </a:rPr>
              <a:t>Why we intervene when children are young</a:t>
            </a:r>
            <a:endParaRPr lang="en-US" sz="3200" dirty="0">
              <a:solidFill>
                <a:srgbClr val="154578"/>
              </a:solidFill>
            </a:endParaRPr>
          </a:p>
        </p:txBody>
      </p:sp>
      <p:sp>
        <p:nvSpPr>
          <p:cNvPr id="12" name="TextBox 11"/>
          <p:cNvSpPr txBox="1"/>
          <p:nvPr/>
        </p:nvSpPr>
        <p:spPr>
          <a:xfrm>
            <a:off x="3352800" y="6248400"/>
            <a:ext cx="2571750" cy="369332"/>
          </a:xfrm>
          <a:prstGeom prst="rect">
            <a:avLst/>
          </a:prstGeom>
          <a:noFill/>
        </p:spPr>
        <p:txBody>
          <a:bodyPr wrap="square" rtlCol="0">
            <a:spAutoFit/>
          </a:bodyPr>
          <a:lstStyle/>
          <a:p>
            <a:pPr fontAlgn="base">
              <a:spcBef>
                <a:spcPct val="0"/>
              </a:spcBef>
              <a:spcAft>
                <a:spcPct val="0"/>
              </a:spcAft>
            </a:pPr>
            <a:r>
              <a:rPr lang="en-US" dirty="0" smtClean="0">
                <a:solidFill>
                  <a:srgbClr val="224568"/>
                </a:solidFill>
                <a:cs typeface="Arial" charset="0"/>
              </a:rPr>
              <a:t>Age in Months</a:t>
            </a:r>
            <a:endParaRPr lang="en-US" dirty="0">
              <a:solidFill>
                <a:srgbClr val="224568"/>
              </a:solidFill>
              <a:cs typeface="Arial" charset="0"/>
            </a:endParaRPr>
          </a:p>
        </p:txBody>
      </p:sp>
      <p:grpSp>
        <p:nvGrpSpPr>
          <p:cNvPr id="7" name="Group 6" descr="&quot; &quot;"/>
          <p:cNvGrpSpPr/>
          <p:nvPr/>
        </p:nvGrpSpPr>
        <p:grpSpPr>
          <a:xfrm>
            <a:off x="3829050" y="3200400"/>
            <a:ext cx="2190750" cy="1905000"/>
            <a:chOff x="3829050" y="3200400"/>
            <a:chExt cx="2190750" cy="1905000"/>
          </a:xfrm>
        </p:grpSpPr>
        <p:cxnSp>
          <p:nvCxnSpPr>
            <p:cNvPr id="17" name="Straight Connector 16" descr="&quot; &quot;"/>
            <p:cNvCxnSpPr/>
            <p:nvPr/>
          </p:nvCxnSpPr>
          <p:spPr bwMode="auto">
            <a:xfrm flipV="1">
              <a:off x="3943350" y="4171950"/>
              <a:ext cx="1028700" cy="857250"/>
            </a:xfrm>
            <a:prstGeom prst="line">
              <a:avLst/>
            </a:prstGeom>
            <a:solidFill>
              <a:schemeClr val="accent1"/>
            </a:solidFill>
            <a:ln w="31750" cap="flat" cmpd="sng" algn="ctr">
              <a:solidFill>
                <a:srgbClr val="BF2B1B"/>
              </a:solidFill>
              <a:prstDash val="solid"/>
              <a:round/>
              <a:headEnd type="none" w="med" len="med"/>
              <a:tailEnd type="none" w="med" len="med"/>
            </a:ln>
            <a:effectLst/>
          </p:spPr>
        </p:cxnSp>
        <p:cxnSp>
          <p:nvCxnSpPr>
            <p:cNvPr id="19" name="Straight Connector 18" descr="&quot; &quot;"/>
            <p:cNvCxnSpPr/>
            <p:nvPr/>
          </p:nvCxnSpPr>
          <p:spPr bwMode="auto">
            <a:xfrm flipV="1">
              <a:off x="4953000" y="3429000"/>
              <a:ext cx="838200" cy="762000"/>
            </a:xfrm>
            <a:prstGeom prst="line">
              <a:avLst/>
            </a:prstGeom>
            <a:solidFill>
              <a:schemeClr val="accent1"/>
            </a:solidFill>
            <a:ln w="31750" cap="flat" cmpd="sng" algn="ctr">
              <a:solidFill>
                <a:srgbClr val="BF2B1B"/>
              </a:solidFill>
              <a:prstDash val="solid"/>
              <a:round/>
              <a:headEnd type="none" w="med" len="med"/>
              <a:tailEnd type="none" w="med" len="med"/>
            </a:ln>
            <a:effectLst/>
          </p:spPr>
        </p:cxnSp>
        <p:sp>
          <p:nvSpPr>
            <p:cNvPr id="27" name="Oval 26"/>
            <p:cNvSpPr/>
            <p:nvPr/>
          </p:nvSpPr>
          <p:spPr bwMode="auto">
            <a:xfrm>
              <a:off x="3829050" y="4876800"/>
              <a:ext cx="228600" cy="228600"/>
            </a:xfrm>
            <a:prstGeom prst="ellipse">
              <a:avLst/>
            </a:prstGeom>
            <a:noFill/>
            <a:ln w="9525" cap="flat" cmpd="sng" algn="ctr">
              <a:solidFill>
                <a:srgbClr val="BF2B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mtClean="0">
                <a:solidFill>
                  <a:srgbClr val="000000"/>
                </a:solidFill>
                <a:cs typeface="Arial" charset="0"/>
              </a:endParaRPr>
            </a:p>
          </p:txBody>
        </p:sp>
        <p:sp>
          <p:nvSpPr>
            <p:cNvPr id="23" name="Oval 22"/>
            <p:cNvSpPr/>
            <p:nvPr/>
          </p:nvSpPr>
          <p:spPr bwMode="auto">
            <a:xfrm>
              <a:off x="5791200" y="3200400"/>
              <a:ext cx="228600" cy="228600"/>
            </a:xfrm>
            <a:prstGeom prst="ellipse">
              <a:avLst/>
            </a:prstGeom>
            <a:noFill/>
            <a:ln w="9525" cap="flat" cmpd="sng" algn="ctr">
              <a:solidFill>
                <a:srgbClr val="BF2B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mtClean="0">
                <a:solidFill>
                  <a:srgbClr val="000000"/>
                </a:solidFill>
                <a:cs typeface="Arial" charset="0"/>
              </a:endParaRPr>
            </a:p>
          </p:txBody>
        </p:sp>
      </p:grpSp>
    </p:spTree>
    <p:extLst>
      <p:ext uri="{BB962C8B-B14F-4D97-AF65-F5344CB8AC3E}">
        <p14:creationId xmlns:p14="http://schemas.microsoft.com/office/powerpoint/2010/main" val="3608992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0"/>
            <a:ext cx="7391400" cy="1143000"/>
          </a:xfrm>
        </p:spPr>
        <p:txBody>
          <a:bodyPr/>
          <a:lstStyle/>
          <a:p>
            <a:r>
              <a:rPr lang="en-US" dirty="0" smtClean="0"/>
              <a:t>Some important distinctions</a:t>
            </a:r>
            <a:endParaRPr lang="en-US" dirty="0"/>
          </a:p>
        </p:txBody>
      </p:sp>
      <p:sp>
        <p:nvSpPr>
          <p:cNvPr id="3" name="Content Placeholder 2"/>
          <p:cNvSpPr>
            <a:spLocks noGrp="1"/>
          </p:cNvSpPr>
          <p:nvPr>
            <p:ph idx="1"/>
          </p:nvPr>
        </p:nvSpPr>
        <p:spPr>
          <a:xfrm>
            <a:off x="381000" y="3017837"/>
            <a:ext cx="8229600" cy="3840163"/>
          </a:xfrm>
        </p:spPr>
        <p:txBody>
          <a:bodyPr/>
          <a:lstStyle/>
          <a:p>
            <a:pPr algn="ctr">
              <a:buNone/>
            </a:pPr>
            <a:r>
              <a:rPr lang="en-US" sz="2800" dirty="0" smtClean="0"/>
              <a:t>EI and ECSE programs can work (potential)</a:t>
            </a:r>
          </a:p>
          <a:p>
            <a:pPr algn="ctr">
              <a:buNone/>
            </a:pPr>
            <a:r>
              <a:rPr lang="en-US" sz="2800" dirty="0" smtClean="0"/>
              <a:t>≠ </a:t>
            </a:r>
          </a:p>
          <a:p>
            <a:pPr algn="ctr">
              <a:buNone/>
            </a:pPr>
            <a:r>
              <a:rPr lang="en-US" sz="2800" dirty="0" smtClean="0"/>
              <a:t>EI and ECSE programs in my state/district do work</a:t>
            </a:r>
          </a:p>
          <a:p>
            <a:pPr algn="ctr">
              <a:buNone/>
            </a:pPr>
            <a:r>
              <a:rPr lang="en-US" sz="2800" dirty="0" smtClean="0"/>
              <a:t>≠</a:t>
            </a:r>
          </a:p>
          <a:p>
            <a:pPr algn="ctr">
              <a:buNone/>
            </a:pPr>
            <a:r>
              <a:rPr lang="en-US" sz="2800" dirty="0" smtClean="0"/>
              <a:t>EI and ECSE programs in my state/district are working as effectively as they can</a:t>
            </a:r>
            <a:endParaRPr lang="en-US" sz="2800" dirty="0"/>
          </a:p>
        </p:txBody>
      </p:sp>
      <p:pic>
        <p:nvPicPr>
          <p:cNvPr id="19458"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3944">
            <a:off x="6498082" y="1254287"/>
            <a:ext cx="2318735" cy="1537423"/>
          </a:xfrm>
          <a:prstGeom prst="rect">
            <a:avLst/>
          </a:prstGeom>
          <a:noFill/>
          <a:ln w="50800">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9774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solidFill>
                  <a:prstClr val="black"/>
                </a:solidFill>
              </a:rPr>
              <a:pPr/>
              <a:t>16</a:t>
            </a:fld>
            <a:endParaRPr lang="en-US" dirty="0">
              <a:solidFill>
                <a:prstClr val="black"/>
              </a:solidFill>
            </a:endParaRPr>
          </a:p>
        </p:txBody>
      </p:sp>
      <p:sp>
        <p:nvSpPr>
          <p:cNvPr id="3" name="Title 2" descr="&quot; &quot;"/>
          <p:cNvSpPr>
            <a:spLocks noGrp="1"/>
          </p:cNvSpPr>
          <p:nvPr>
            <p:ph type="title"/>
          </p:nvPr>
        </p:nvSpPr>
        <p:spPr/>
        <p:txBody>
          <a:bodyPr/>
          <a:lstStyle/>
          <a:p>
            <a:r>
              <a:rPr lang="en-US" dirty="0" smtClean="0"/>
              <a:t>The Overall EC Equation</a:t>
            </a:r>
            <a:endParaRPr lang="en-US" dirty="0"/>
          </a:p>
        </p:txBody>
      </p:sp>
      <p:sp>
        <p:nvSpPr>
          <p:cNvPr id="2" name="Content Placeholder 1"/>
          <p:cNvSpPr>
            <a:spLocks noGrp="1"/>
          </p:cNvSpPr>
          <p:nvPr>
            <p:ph idx="1"/>
          </p:nvPr>
        </p:nvSpPr>
        <p:spPr/>
        <p:txBody>
          <a:bodyPr/>
          <a:lstStyle/>
          <a:p>
            <a:pPr marL="0" indent="0">
              <a:buNone/>
            </a:pPr>
            <a:endParaRPr lang="en-US" dirty="0" smtClean="0"/>
          </a:p>
          <a:p>
            <a:pPr marL="0" indent="0" algn="ctr">
              <a:buNone/>
            </a:pPr>
            <a:r>
              <a:rPr lang="en-US" sz="4000" b="1" dirty="0" smtClean="0"/>
              <a:t>W</a:t>
            </a:r>
            <a:r>
              <a:rPr lang="en-US" sz="4000" dirty="0" smtClean="0"/>
              <a:t> </a:t>
            </a:r>
            <a:r>
              <a:rPr lang="en-US" sz="4000" b="1" dirty="0" smtClean="0"/>
              <a:t>F</a:t>
            </a:r>
            <a:r>
              <a:rPr lang="en-US" sz="4000" dirty="0" smtClean="0"/>
              <a:t> </a:t>
            </a:r>
            <a:r>
              <a:rPr lang="en-US" sz="4000" b="1" dirty="0" smtClean="0"/>
              <a:t>S</a:t>
            </a:r>
            <a:r>
              <a:rPr lang="en-US" sz="4000" dirty="0" smtClean="0"/>
              <a:t> </a:t>
            </a:r>
            <a:r>
              <a:rPr lang="en-US" sz="4000" b="1" dirty="0" err="1" smtClean="0"/>
              <a:t>S</a:t>
            </a:r>
            <a:r>
              <a:rPr lang="en-US" sz="4000" dirty="0" smtClean="0"/>
              <a:t> + </a:t>
            </a:r>
          </a:p>
          <a:p>
            <a:pPr marL="0" indent="0" algn="ctr">
              <a:buNone/>
            </a:pPr>
            <a:r>
              <a:rPr lang="en-US" sz="4000" b="1" dirty="0" smtClean="0"/>
              <a:t>V</a:t>
            </a:r>
            <a:r>
              <a:rPr lang="en-US" sz="4000" dirty="0" smtClean="0"/>
              <a:t> </a:t>
            </a:r>
            <a:r>
              <a:rPr lang="en-US" sz="4000" b="1" dirty="0" smtClean="0"/>
              <a:t>P</a:t>
            </a:r>
            <a:r>
              <a:rPr lang="en-US" sz="4000" dirty="0" smtClean="0"/>
              <a:t> </a:t>
            </a:r>
            <a:r>
              <a:rPr lang="en-US" sz="4000" b="1" dirty="0" smtClean="0"/>
              <a:t>D</a:t>
            </a:r>
            <a:r>
              <a:rPr lang="en-US" sz="4000" dirty="0" smtClean="0"/>
              <a:t> + </a:t>
            </a:r>
          </a:p>
          <a:p>
            <a:pPr marL="0" indent="0" algn="ctr">
              <a:buNone/>
            </a:pPr>
            <a:r>
              <a:rPr lang="en-US" sz="4000" b="1" dirty="0" smtClean="0"/>
              <a:t>F</a:t>
            </a:r>
            <a:r>
              <a:rPr lang="en-US" sz="4000" dirty="0" smtClean="0"/>
              <a:t> </a:t>
            </a:r>
            <a:r>
              <a:rPr lang="en-US" sz="4000" b="1" dirty="0" smtClean="0"/>
              <a:t>I</a:t>
            </a:r>
            <a:r>
              <a:rPr lang="en-US" sz="4000" dirty="0" smtClean="0"/>
              <a:t> </a:t>
            </a:r>
            <a:r>
              <a:rPr lang="en-US" sz="4000" b="1" dirty="0" smtClean="0"/>
              <a:t>R</a:t>
            </a:r>
            <a:r>
              <a:rPr lang="en-US" sz="4000" dirty="0" smtClean="0"/>
              <a:t> </a:t>
            </a:r>
            <a:r>
              <a:rPr lang="en-US" sz="4000" b="1" dirty="0" smtClean="0"/>
              <a:t>P</a:t>
            </a:r>
            <a:r>
              <a:rPr lang="en-US" sz="4000" dirty="0" smtClean="0"/>
              <a:t> = </a:t>
            </a:r>
          </a:p>
          <a:p>
            <a:pPr marL="0" indent="0" algn="ctr">
              <a:buNone/>
            </a:pPr>
            <a:r>
              <a:rPr lang="en-US" sz="4000" b="1" dirty="0" smtClean="0"/>
              <a:t>G</a:t>
            </a:r>
            <a:r>
              <a:rPr lang="en-US" sz="4000" dirty="0" smtClean="0"/>
              <a:t> </a:t>
            </a:r>
            <a:r>
              <a:rPr lang="en-US" sz="4000" b="1" dirty="0" smtClean="0"/>
              <a:t>O</a:t>
            </a:r>
            <a:endParaRPr lang="en-US" sz="4000" dirty="0"/>
          </a:p>
          <a:p>
            <a:pPr marL="0" indent="0">
              <a:buNone/>
            </a:pPr>
            <a:endParaRPr lang="en-US" dirty="0"/>
          </a:p>
        </p:txBody>
      </p:sp>
      <p:sp>
        <p:nvSpPr>
          <p:cNvPr id="6" name="Right Arrow 5" descr="&quot; &quot;"/>
          <p:cNvSpPr/>
          <p:nvPr/>
        </p:nvSpPr>
        <p:spPr>
          <a:xfrm>
            <a:off x="2286000" y="3581400"/>
            <a:ext cx="1143000" cy="762000"/>
          </a:xfrm>
          <a:prstGeom prst="rightArrow">
            <a:avLst/>
          </a:prstGeom>
          <a:solidFill>
            <a:srgbClr val="FF0000"/>
          </a:solidFill>
          <a:ln>
            <a:solidFill>
              <a:srgbClr val="154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190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solidFill>
              </a:rPr>
              <a:pPr/>
              <a:t>17</a:t>
            </a:fld>
            <a:endParaRPr lang="en-US" dirty="0">
              <a:solidFill>
                <a:prstClr val="black"/>
              </a:solidFill>
            </a:endParaRPr>
          </a:p>
        </p:txBody>
      </p:sp>
      <p:sp>
        <p:nvSpPr>
          <p:cNvPr id="3" name="Title 2"/>
          <p:cNvSpPr>
            <a:spLocks noGrp="1"/>
          </p:cNvSpPr>
          <p:nvPr>
            <p:ph type="title"/>
          </p:nvPr>
        </p:nvSpPr>
        <p:spPr/>
        <p:txBody>
          <a:bodyPr/>
          <a:lstStyle/>
          <a:p>
            <a:r>
              <a:rPr lang="en-US" dirty="0" smtClean="0"/>
              <a:t>What makes the difference?</a:t>
            </a:r>
            <a:endParaRPr lang="en-US" dirty="0"/>
          </a:p>
        </p:txBody>
      </p:sp>
      <p:sp>
        <p:nvSpPr>
          <p:cNvPr id="2" name="Content Placeholder 1"/>
          <p:cNvSpPr>
            <a:spLocks noGrp="1"/>
          </p:cNvSpPr>
          <p:nvPr>
            <p:ph idx="1"/>
          </p:nvPr>
        </p:nvSpPr>
        <p:spPr/>
        <p:txBody>
          <a:bodyPr/>
          <a:lstStyle/>
          <a:p>
            <a:pPr marL="0" indent="0" algn="ctr">
              <a:buNone/>
            </a:pPr>
            <a:endParaRPr lang="en-US" sz="4400" dirty="0" smtClean="0"/>
          </a:p>
          <a:p>
            <a:pPr marL="0" indent="0" algn="ctr">
              <a:buNone/>
            </a:pPr>
            <a:r>
              <a:rPr lang="en-US" sz="5400" b="1" dirty="0" smtClean="0"/>
              <a:t>F</a:t>
            </a:r>
            <a:r>
              <a:rPr lang="en-US" sz="4400" dirty="0" smtClean="0"/>
              <a:t>aithfully </a:t>
            </a:r>
            <a:r>
              <a:rPr lang="en-US" sz="5400" b="1" dirty="0" smtClean="0"/>
              <a:t>I</a:t>
            </a:r>
            <a:r>
              <a:rPr lang="en-US" sz="4400" dirty="0" smtClean="0"/>
              <a:t>mplemented </a:t>
            </a:r>
            <a:r>
              <a:rPr lang="en-US" sz="5400" b="1" dirty="0" smtClean="0"/>
              <a:t>R</a:t>
            </a:r>
            <a:r>
              <a:rPr lang="en-US" sz="4400" dirty="0" smtClean="0"/>
              <a:t>ecommended </a:t>
            </a:r>
            <a:r>
              <a:rPr lang="en-US" sz="5400" b="1" dirty="0" smtClean="0"/>
              <a:t>P</a:t>
            </a:r>
            <a:r>
              <a:rPr lang="en-US" sz="4400" dirty="0" smtClean="0"/>
              <a:t>ractices</a:t>
            </a:r>
            <a:endParaRPr lang="en-US" sz="4400" dirty="0"/>
          </a:p>
        </p:txBody>
      </p:sp>
    </p:spTree>
    <p:extLst>
      <p:ext uri="{BB962C8B-B14F-4D97-AF65-F5344CB8AC3E}">
        <p14:creationId xmlns:p14="http://schemas.microsoft.com/office/powerpoint/2010/main" val="359748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 Recommended Practices</a:t>
            </a:r>
            <a:endParaRPr lang="en-US" dirty="0"/>
          </a:p>
        </p:txBody>
      </p:sp>
      <p:pic>
        <p:nvPicPr>
          <p:cNvPr id="6146" name="Picture 2" descr="&quot; &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158052">
            <a:off x="4373337" y="1717901"/>
            <a:ext cx="3704333" cy="4038600"/>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descr="to provide guidance to practitioners &#10;and families about the most effective ways to improve the learning outcomes and promote the development of young children, birth through five years of age, who have or are at-risk for developmental delays or disabilities.&#10;"/>
          <p:cNvSpPr txBox="1"/>
          <p:nvPr/>
        </p:nvSpPr>
        <p:spPr>
          <a:xfrm rot="20813440">
            <a:off x="772971" y="3390850"/>
            <a:ext cx="4114800" cy="2308324"/>
          </a:xfrm>
          <a:prstGeom prst="rect">
            <a:avLst/>
          </a:prstGeom>
          <a:solidFill>
            <a:schemeClr val="accent1">
              <a:lumMod val="20000"/>
              <a:lumOff val="80000"/>
            </a:schemeClr>
          </a:solidFill>
          <a:ln>
            <a:solidFill>
              <a:schemeClr val="tx2">
                <a:lumMod val="75000"/>
              </a:schemeClr>
            </a:solidFill>
          </a:ln>
        </p:spPr>
        <p:txBody>
          <a:bodyPr wrap="square" rtlCol="0">
            <a:spAutoFit/>
          </a:bodyPr>
          <a:lstStyle/>
          <a:p>
            <a:r>
              <a:rPr lang="en-US" dirty="0" smtClean="0"/>
              <a:t>…to </a:t>
            </a:r>
            <a:r>
              <a:rPr lang="en-US" dirty="0"/>
              <a:t>provide guidance to practitioners </a:t>
            </a:r>
          </a:p>
          <a:p>
            <a:r>
              <a:rPr lang="en-US" dirty="0"/>
              <a:t>and families about the most effective ways to improve the learning outcomes and promote </a:t>
            </a:r>
            <a:r>
              <a:rPr lang="en-US" dirty="0" smtClean="0"/>
              <a:t>the </a:t>
            </a:r>
            <a:r>
              <a:rPr lang="en-US" dirty="0"/>
              <a:t>development of young children, birth through five years of age, who have or are </a:t>
            </a:r>
            <a:r>
              <a:rPr lang="en-US" dirty="0" smtClean="0"/>
              <a:t>at-risk for </a:t>
            </a:r>
            <a:r>
              <a:rPr lang="en-US" dirty="0"/>
              <a:t>developmental delays or </a:t>
            </a:r>
            <a:r>
              <a:rPr lang="en-US" dirty="0" smtClean="0"/>
              <a:t>disabilities.</a:t>
            </a:r>
            <a:endParaRPr lang="en-US" dirty="0"/>
          </a:p>
          <a:p>
            <a:endParaRPr lang="en-US" dirty="0"/>
          </a:p>
        </p:txBody>
      </p:sp>
    </p:spTree>
    <p:extLst>
      <p:ext uri="{BB962C8B-B14F-4D97-AF65-F5344CB8AC3E}">
        <p14:creationId xmlns:p14="http://schemas.microsoft.com/office/powerpoint/2010/main" val="1980916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 IDEA14:  Learn more about practices…</a:t>
            </a:r>
            <a:endParaRPr lang="en-US" dirty="0"/>
          </a:p>
        </p:txBody>
      </p:sp>
      <p:sp>
        <p:nvSpPr>
          <p:cNvPr id="3" name="Content Placeholder 2"/>
          <p:cNvSpPr>
            <a:spLocks noGrp="1"/>
          </p:cNvSpPr>
          <p:nvPr>
            <p:ph idx="1"/>
          </p:nvPr>
        </p:nvSpPr>
        <p:spPr/>
        <p:txBody>
          <a:bodyPr/>
          <a:lstStyle/>
          <a:p>
            <a:r>
              <a:rPr lang="en-US" dirty="0" smtClean="0"/>
              <a:t>Measures of Engagement, Independence, and Social Relationships</a:t>
            </a:r>
          </a:p>
          <a:p>
            <a:r>
              <a:rPr lang="en-US" dirty="0" smtClean="0"/>
              <a:t>Leadership and DEC Recommended Practices</a:t>
            </a:r>
          </a:p>
          <a:p>
            <a:r>
              <a:rPr lang="en-US" dirty="0" smtClean="0"/>
              <a:t>Developing Collaborative Screening Systems</a:t>
            </a:r>
          </a:p>
          <a:p>
            <a:r>
              <a:rPr lang="en-US" dirty="0" smtClean="0"/>
              <a:t>Inclusion at the Earliest Ages</a:t>
            </a:r>
          </a:p>
          <a:p>
            <a:r>
              <a:rPr lang="en-US" dirty="0" smtClean="0"/>
              <a:t>Part C (619): Planning for Effective Implementation of effective practices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570912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10"/>
          </p:nvPr>
        </p:nvSpPr>
        <p:spPr>
          <a:xfrm>
            <a:off x="990600" y="1981200"/>
            <a:ext cx="6705600" cy="2209800"/>
          </a:xfrm>
        </p:spPr>
        <p:txBody>
          <a:bodyPr/>
          <a:lstStyle/>
          <a:p>
            <a:r>
              <a:rPr lang="en-US" sz="4400" dirty="0"/>
              <a:t>WFSSVPDFIRPGO: </a:t>
            </a:r>
            <a:endParaRPr lang="en-US" sz="4400" dirty="0" smtClean="0"/>
          </a:p>
          <a:p>
            <a:r>
              <a:rPr lang="en-US" sz="4400" dirty="0" smtClean="0"/>
              <a:t>Are </a:t>
            </a:r>
            <a:r>
              <a:rPr lang="en-US" sz="4400" dirty="0"/>
              <a:t>We There Yet?</a:t>
            </a:r>
          </a:p>
          <a:p>
            <a:pPr lvl="1"/>
            <a:r>
              <a:rPr lang="en-US" sz="2800" dirty="0" smtClean="0"/>
              <a:t>Kathleen Hebbeler</a:t>
            </a:r>
            <a:r>
              <a:rPr lang="en-US" dirty="0" smtClean="0"/>
              <a:t>, </a:t>
            </a:r>
            <a:r>
              <a:rPr lang="en-US" sz="2000" dirty="0" smtClean="0"/>
              <a:t>DaSy, ECTA, IDC</a:t>
            </a:r>
          </a:p>
          <a:p>
            <a:pPr lvl="1"/>
            <a:r>
              <a:rPr lang="en-US" sz="2800" dirty="0" smtClean="0"/>
              <a:t>Christina Kasprzak, </a:t>
            </a:r>
            <a:r>
              <a:rPr lang="en-US" sz="2000" dirty="0" smtClean="0"/>
              <a:t>ECTA, DaSy</a:t>
            </a:r>
          </a:p>
          <a:p>
            <a:pPr lvl="1"/>
            <a:r>
              <a:rPr lang="en-US" sz="2800" dirty="0" smtClean="0"/>
              <a:t>Joy Markowitz</a:t>
            </a:r>
            <a:r>
              <a:rPr lang="en-US" sz="2000" dirty="0" smtClean="0"/>
              <a:t>, IDC, DaSy</a:t>
            </a:r>
          </a:p>
        </p:txBody>
      </p:sp>
      <p:sp>
        <p:nvSpPr>
          <p:cNvPr id="6" name="Subtitle 2"/>
          <p:cNvSpPr>
            <a:spLocks noGrp="1"/>
          </p:cNvSpPr>
          <p:nvPr>
            <p:ph type="subTitle" idx="1"/>
          </p:nvPr>
        </p:nvSpPr>
        <p:spPr>
          <a:xfrm>
            <a:off x="990600" y="5715000"/>
            <a:ext cx="7013448" cy="838200"/>
          </a:xfrm>
        </p:spPr>
        <p:txBody>
          <a:bodyPr>
            <a:normAutofit/>
          </a:bodyPr>
          <a:lstStyle/>
          <a:p>
            <a:r>
              <a:rPr lang="en-US" sz="2000" dirty="0" smtClean="0"/>
              <a:t>Improving Data, Improving Outcomes</a:t>
            </a:r>
          </a:p>
          <a:p>
            <a:r>
              <a:rPr lang="en-US" sz="2000" dirty="0" smtClean="0"/>
              <a:t>September 2014</a:t>
            </a:r>
            <a:endParaRPr lang="en-US" sz="2000" dirty="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solidFill>
                  <a:prstClr val="black"/>
                </a:solidFill>
              </a:rPr>
              <a:pPr/>
              <a:t>20</a:t>
            </a:fld>
            <a:endParaRPr lang="en-US" dirty="0">
              <a:solidFill>
                <a:prstClr val="black"/>
              </a:solidFill>
            </a:endParaRPr>
          </a:p>
        </p:txBody>
      </p:sp>
      <p:sp>
        <p:nvSpPr>
          <p:cNvPr id="3" name="Title 2" descr="&quot; &quot;"/>
          <p:cNvSpPr>
            <a:spLocks noGrp="1"/>
          </p:cNvSpPr>
          <p:nvPr>
            <p:ph type="title"/>
          </p:nvPr>
        </p:nvSpPr>
        <p:spPr/>
        <p:txBody>
          <a:bodyPr/>
          <a:lstStyle/>
          <a:p>
            <a:r>
              <a:rPr lang="en-US" dirty="0" smtClean="0"/>
              <a:t>The Overall EC Equation</a:t>
            </a:r>
            <a:endParaRPr lang="en-US" dirty="0"/>
          </a:p>
        </p:txBody>
      </p:sp>
      <p:sp>
        <p:nvSpPr>
          <p:cNvPr id="2" name="Content Placeholder 1"/>
          <p:cNvSpPr>
            <a:spLocks noGrp="1"/>
          </p:cNvSpPr>
          <p:nvPr>
            <p:ph idx="1"/>
          </p:nvPr>
        </p:nvSpPr>
        <p:spPr/>
        <p:txBody>
          <a:bodyPr/>
          <a:lstStyle/>
          <a:p>
            <a:pPr marL="0" indent="0">
              <a:buNone/>
            </a:pPr>
            <a:endParaRPr lang="en-US" dirty="0" smtClean="0"/>
          </a:p>
          <a:p>
            <a:pPr marL="0" indent="0" algn="ctr">
              <a:buNone/>
            </a:pPr>
            <a:r>
              <a:rPr lang="en-US" sz="4000" b="1" dirty="0" smtClean="0"/>
              <a:t>W</a:t>
            </a:r>
            <a:r>
              <a:rPr lang="en-US" sz="4000" dirty="0" smtClean="0"/>
              <a:t> </a:t>
            </a:r>
            <a:r>
              <a:rPr lang="en-US" sz="4000" b="1" dirty="0" smtClean="0"/>
              <a:t>F</a:t>
            </a:r>
            <a:r>
              <a:rPr lang="en-US" sz="4000" dirty="0" smtClean="0"/>
              <a:t> </a:t>
            </a:r>
            <a:r>
              <a:rPr lang="en-US" sz="4000" b="1" dirty="0" smtClean="0"/>
              <a:t>S</a:t>
            </a:r>
            <a:r>
              <a:rPr lang="en-US" sz="4000" dirty="0" smtClean="0"/>
              <a:t> </a:t>
            </a:r>
            <a:r>
              <a:rPr lang="en-US" sz="4000" b="1" dirty="0" err="1" smtClean="0"/>
              <a:t>S</a:t>
            </a:r>
            <a:r>
              <a:rPr lang="en-US" sz="4000" dirty="0" smtClean="0"/>
              <a:t> + </a:t>
            </a:r>
          </a:p>
          <a:p>
            <a:pPr marL="0" indent="0" algn="ctr">
              <a:buNone/>
            </a:pPr>
            <a:r>
              <a:rPr lang="en-US" sz="4000" b="1" dirty="0" smtClean="0"/>
              <a:t>V</a:t>
            </a:r>
            <a:r>
              <a:rPr lang="en-US" sz="4000" dirty="0" smtClean="0"/>
              <a:t> </a:t>
            </a:r>
            <a:r>
              <a:rPr lang="en-US" sz="4000" b="1" dirty="0" smtClean="0"/>
              <a:t>P</a:t>
            </a:r>
            <a:r>
              <a:rPr lang="en-US" sz="4000" dirty="0" smtClean="0"/>
              <a:t> </a:t>
            </a:r>
            <a:r>
              <a:rPr lang="en-US" sz="4000" b="1" dirty="0" smtClean="0"/>
              <a:t>D</a:t>
            </a:r>
            <a:r>
              <a:rPr lang="en-US" sz="4000" dirty="0" smtClean="0"/>
              <a:t> + </a:t>
            </a:r>
          </a:p>
          <a:p>
            <a:pPr marL="0" indent="0" algn="ctr">
              <a:buNone/>
            </a:pPr>
            <a:r>
              <a:rPr lang="en-US" sz="4000" b="1" dirty="0" smtClean="0"/>
              <a:t>F</a:t>
            </a:r>
            <a:r>
              <a:rPr lang="en-US" sz="4000" dirty="0" smtClean="0"/>
              <a:t> </a:t>
            </a:r>
            <a:r>
              <a:rPr lang="en-US" sz="4000" b="1" dirty="0" smtClean="0"/>
              <a:t>I</a:t>
            </a:r>
            <a:r>
              <a:rPr lang="en-US" sz="4000" dirty="0" smtClean="0"/>
              <a:t> </a:t>
            </a:r>
            <a:r>
              <a:rPr lang="en-US" sz="4000" b="1" dirty="0" smtClean="0"/>
              <a:t>R</a:t>
            </a:r>
            <a:r>
              <a:rPr lang="en-US" sz="4000" dirty="0" smtClean="0"/>
              <a:t> </a:t>
            </a:r>
            <a:r>
              <a:rPr lang="en-US" sz="4000" b="1" dirty="0" smtClean="0"/>
              <a:t>P</a:t>
            </a:r>
            <a:r>
              <a:rPr lang="en-US" sz="4000" dirty="0" smtClean="0"/>
              <a:t> = </a:t>
            </a:r>
          </a:p>
          <a:p>
            <a:pPr marL="0" indent="0" algn="ctr">
              <a:buNone/>
            </a:pPr>
            <a:r>
              <a:rPr lang="en-US" sz="4000" b="1" dirty="0" smtClean="0"/>
              <a:t>G</a:t>
            </a:r>
            <a:r>
              <a:rPr lang="en-US" sz="4000" dirty="0" smtClean="0"/>
              <a:t> </a:t>
            </a:r>
            <a:r>
              <a:rPr lang="en-US" sz="4000" b="1" dirty="0" smtClean="0"/>
              <a:t>O</a:t>
            </a:r>
            <a:endParaRPr lang="en-US" sz="4000" dirty="0"/>
          </a:p>
          <a:p>
            <a:pPr marL="0" indent="0">
              <a:buNone/>
            </a:pPr>
            <a:endParaRPr lang="en-US" dirty="0"/>
          </a:p>
        </p:txBody>
      </p:sp>
      <p:sp>
        <p:nvSpPr>
          <p:cNvPr id="6" name="Right Arrow 5" descr="&quot; &quot;"/>
          <p:cNvSpPr/>
          <p:nvPr/>
        </p:nvSpPr>
        <p:spPr>
          <a:xfrm>
            <a:off x="2209800" y="2133600"/>
            <a:ext cx="1143000" cy="762000"/>
          </a:xfrm>
          <a:prstGeom prst="rightArrow">
            <a:avLst/>
          </a:prstGeom>
          <a:solidFill>
            <a:srgbClr val="FF0000"/>
          </a:solidFill>
          <a:ln>
            <a:solidFill>
              <a:srgbClr val="154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93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
        <p:nvSpPr>
          <p:cNvPr id="3" name="Title 2"/>
          <p:cNvSpPr>
            <a:spLocks noGrp="1"/>
          </p:cNvSpPr>
          <p:nvPr>
            <p:ph type="title"/>
          </p:nvPr>
        </p:nvSpPr>
        <p:spPr/>
        <p:txBody>
          <a:bodyPr>
            <a:normAutofit/>
          </a:bodyPr>
          <a:lstStyle/>
          <a:p>
            <a:r>
              <a:rPr lang="en-US" sz="3000" dirty="0" smtClean="0"/>
              <a:t>What supports the faithful implementation of Recommended Practices?</a:t>
            </a:r>
            <a:endParaRPr lang="en-US" sz="3000" dirty="0"/>
          </a:p>
        </p:txBody>
      </p:sp>
      <p:sp>
        <p:nvSpPr>
          <p:cNvPr id="2" name="Content Placeholder 1"/>
          <p:cNvSpPr>
            <a:spLocks noGrp="1"/>
          </p:cNvSpPr>
          <p:nvPr>
            <p:ph idx="1"/>
          </p:nvPr>
        </p:nvSpPr>
        <p:spPr/>
        <p:txBody>
          <a:bodyPr/>
          <a:lstStyle/>
          <a:p>
            <a:pPr marL="0" indent="0">
              <a:buNone/>
            </a:pPr>
            <a:endParaRPr lang="en-US" dirty="0"/>
          </a:p>
          <a:p>
            <a:endParaRPr lang="en-US" dirty="0" smtClean="0"/>
          </a:p>
          <a:p>
            <a:pPr marL="0" indent="0" algn="ctr">
              <a:buNone/>
            </a:pPr>
            <a:r>
              <a:rPr lang="en-US" sz="4000" dirty="0" smtClean="0"/>
              <a:t> A </a:t>
            </a:r>
            <a:r>
              <a:rPr lang="en-US" sz="5400" b="1" dirty="0" smtClean="0"/>
              <a:t>W</a:t>
            </a:r>
            <a:r>
              <a:rPr lang="en-US" sz="4000" dirty="0" smtClean="0"/>
              <a:t>ell </a:t>
            </a:r>
            <a:r>
              <a:rPr lang="en-US" sz="5400" b="1" dirty="0" smtClean="0"/>
              <a:t>F</a:t>
            </a:r>
            <a:r>
              <a:rPr lang="en-US" sz="4000" dirty="0" smtClean="0"/>
              <a:t>unctioning </a:t>
            </a:r>
            <a:r>
              <a:rPr lang="en-US" sz="5400" b="1" dirty="0" smtClean="0"/>
              <a:t>S</a:t>
            </a:r>
            <a:r>
              <a:rPr lang="en-US" sz="4000" dirty="0" smtClean="0"/>
              <a:t>tate </a:t>
            </a:r>
            <a:r>
              <a:rPr lang="en-US" sz="5400" b="1" dirty="0" smtClean="0"/>
              <a:t>S</a:t>
            </a:r>
            <a:r>
              <a:rPr lang="en-US" sz="4000" dirty="0" smtClean="0"/>
              <a:t>ystem</a:t>
            </a:r>
          </a:p>
          <a:p>
            <a:endParaRPr lang="en-US" sz="4000" dirty="0"/>
          </a:p>
          <a:p>
            <a:pPr marL="0" indent="0" algn="ctr">
              <a:buNone/>
            </a:pPr>
            <a:r>
              <a:rPr lang="en-US" sz="4000" dirty="0" smtClean="0"/>
              <a:t> (And a </a:t>
            </a:r>
            <a:r>
              <a:rPr lang="en-US" sz="4000" dirty="0" err="1" smtClean="0"/>
              <a:t>stateful</a:t>
            </a:r>
            <a:r>
              <a:rPr lang="en-US" sz="4000" dirty="0" smtClean="0"/>
              <a:t> of WFLSs.)</a:t>
            </a:r>
            <a:endParaRPr lang="en-US" sz="4000" dirty="0"/>
          </a:p>
        </p:txBody>
      </p:sp>
    </p:spTree>
    <p:extLst>
      <p:ext uri="{BB962C8B-B14F-4D97-AF65-F5344CB8AC3E}">
        <p14:creationId xmlns:p14="http://schemas.microsoft.com/office/powerpoint/2010/main" val="5388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ircle(in)">
                                      <p:cBhvr>
                                        <p:cTn id="7" dur="750"/>
                                        <p:tgtEl>
                                          <p:spTgt spid="2">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circle(in)">
                                      <p:cBhvr>
                                        <p:cTn id="10" dur="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22</a:t>
            </a:fld>
            <a:endParaRPr lang="en-US" sz="1200">
              <a:solidFill>
                <a:srgbClr val="898989"/>
              </a:solidFill>
            </a:endParaRPr>
          </a:p>
        </p:txBody>
      </p:sp>
      <p:sp>
        <p:nvSpPr>
          <p:cNvPr id="2" name="Title 1"/>
          <p:cNvSpPr>
            <a:spLocks noGrp="1"/>
          </p:cNvSpPr>
          <p:nvPr>
            <p:ph type="title"/>
          </p:nvPr>
        </p:nvSpPr>
        <p:spPr/>
        <p:txBody>
          <a:bodyPr/>
          <a:lstStyle/>
          <a:p>
            <a:r>
              <a:rPr lang="en-US" dirty="0" smtClean="0"/>
              <a:t>ECTA System Framework</a:t>
            </a:r>
            <a:endParaRPr lang="en-US" dirty="0"/>
          </a:p>
        </p:txBody>
      </p:sp>
      <p:sp>
        <p:nvSpPr>
          <p:cNvPr id="9" name="Rounded Rectangle 8" descr="&quot; &quot;"/>
          <p:cNvSpPr/>
          <p:nvPr/>
        </p:nvSpPr>
        <p:spPr>
          <a:xfrm>
            <a:off x="516173" y="1447800"/>
            <a:ext cx="2514600" cy="4267200"/>
          </a:xfrm>
          <a:prstGeom prst="roundRect">
            <a:avLst/>
          </a:prstGeom>
          <a:solidFill>
            <a:schemeClr val="bg2"/>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8" name="TextBox 7"/>
          <p:cNvSpPr txBox="1"/>
          <p:nvPr/>
        </p:nvSpPr>
        <p:spPr>
          <a:xfrm>
            <a:off x="668573" y="1700748"/>
            <a:ext cx="2286000" cy="3785652"/>
          </a:xfrm>
          <a:prstGeom prst="rect">
            <a:avLst/>
          </a:prstGeom>
          <a:noFill/>
        </p:spPr>
        <p:txBody>
          <a:bodyPr wrap="square" rtlCol="0">
            <a:spAutoFit/>
          </a:bodyPr>
          <a:lstStyle/>
          <a:p>
            <a:pPr fontAlgn="base">
              <a:spcBef>
                <a:spcPct val="0"/>
              </a:spcBef>
              <a:spcAft>
                <a:spcPct val="0"/>
              </a:spcAft>
            </a:pPr>
            <a:r>
              <a:rPr lang="en-US" sz="2400" i="1" dirty="0">
                <a:solidFill>
                  <a:srgbClr val="1B416C"/>
                </a:solidFill>
                <a:latin typeface="Arial" charset="0"/>
                <a:ea typeface="ＭＳ Ｐゴシック" charset="0"/>
              </a:rPr>
              <a:t>What does a state need to put into place in order to encourage, support, require local implementation of effective practices?</a:t>
            </a:r>
          </a:p>
        </p:txBody>
      </p:sp>
      <p:sp>
        <p:nvSpPr>
          <p:cNvPr id="12" name="TextBox 11"/>
          <p:cNvSpPr txBox="1"/>
          <p:nvPr/>
        </p:nvSpPr>
        <p:spPr>
          <a:xfrm>
            <a:off x="6858000" y="5392579"/>
            <a:ext cx="1600200" cy="246221"/>
          </a:xfrm>
          <a:prstGeom prst="rect">
            <a:avLst/>
          </a:prstGeom>
          <a:noFill/>
        </p:spPr>
        <p:txBody>
          <a:bodyPr wrap="square" rtlCol="0">
            <a:spAutoFit/>
          </a:bodyPr>
          <a:lstStyle/>
          <a:p>
            <a:pPr algn="r" fontAlgn="base">
              <a:spcBef>
                <a:spcPct val="0"/>
              </a:spcBef>
              <a:spcAft>
                <a:spcPct val="0"/>
              </a:spcAft>
            </a:pPr>
            <a:r>
              <a:rPr lang="en-US" sz="1000" dirty="0" err="1" smtClean="0">
                <a:solidFill>
                  <a:srgbClr val="1B416C"/>
                </a:solidFill>
                <a:latin typeface="Arial" charset="0"/>
                <a:ea typeface="ＭＳ Ｐゴシック" charset="0"/>
              </a:rPr>
              <a:t>ectacenter.org</a:t>
            </a:r>
            <a:r>
              <a:rPr lang="en-US" sz="1000" dirty="0" smtClean="0">
                <a:solidFill>
                  <a:srgbClr val="1B416C"/>
                </a:solidFill>
                <a:latin typeface="Arial" charset="0"/>
                <a:ea typeface="ＭＳ Ｐゴシック" charset="0"/>
              </a:rPr>
              <a:t>/</a:t>
            </a:r>
            <a:r>
              <a:rPr lang="en-US" sz="1000" dirty="0" err="1" smtClean="0">
                <a:solidFill>
                  <a:srgbClr val="1B416C"/>
                </a:solidFill>
                <a:latin typeface="Arial" charset="0"/>
                <a:ea typeface="ＭＳ Ｐゴシック" charset="0"/>
              </a:rPr>
              <a:t>sysframe</a:t>
            </a:r>
            <a:endParaRPr lang="en-US" sz="1000" dirty="0">
              <a:solidFill>
                <a:srgbClr val="1B416C"/>
              </a:solidFill>
              <a:latin typeface="Arial" charset="0"/>
              <a:ea typeface="ＭＳ Ｐゴシック" charset="0"/>
            </a:endParaRPr>
          </a:p>
        </p:txBody>
      </p:sp>
      <p:pic>
        <p:nvPicPr>
          <p:cNvPr id="7" name="Picture 6" descr="A circle with 'Building High Quality Systems' set in the center. Arrayed evenly around the circle are six items in tabs: Governance, Finance, Personnel/Workforce, Data Systems, Accountability &amp; Quality Improvement, Quality Standards" title="ECTA System Framework Fig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447799"/>
            <a:ext cx="4970227" cy="4267201"/>
          </a:xfrm>
          <a:prstGeom prst="rect">
            <a:avLst/>
          </a:prstGeom>
        </p:spPr>
      </p:pic>
    </p:spTree>
    <p:extLst>
      <p:ext uri="{BB962C8B-B14F-4D97-AF65-F5344CB8AC3E}">
        <p14:creationId xmlns:p14="http://schemas.microsoft.com/office/powerpoint/2010/main" val="1983810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 IDEA14:  Learn more about building well functioning systems…</a:t>
            </a:r>
            <a:endParaRPr lang="en-US" dirty="0"/>
          </a:p>
        </p:txBody>
      </p:sp>
      <p:sp>
        <p:nvSpPr>
          <p:cNvPr id="3" name="Content Placeholder 2"/>
          <p:cNvSpPr>
            <a:spLocks noGrp="1"/>
          </p:cNvSpPr>
          <p:nvPr>
            <p:ph idx="1"/>
          </p:nvPr>
        </p:nvSpPr>
        <p:spPr/>
        <p:txBody>
          <a:bodyPr/>
          <a:lstStyle/>
          <a:p>
            <a:r>
              <a:rPr lang="en-US" dirty="0" smtClean="0"/>
              <a:t>INSPIRE ACTION to Improve Outcomes</a:t>
            </a:r>
          </a:p>
          <a:p>
            <a:r>
              <a:rPr lang="en-US" dirty="0"/>
              <a:t>What It takes: Scaling up Implementation of RP</a:t>
            </a:r>
          </a:p>
          <a:p>
            <a:r>
              <a:rPr lang="en-US" dirty="0" smtClean="0"/>
              <a:t>Determining the Quality of Your Finance System</a:t>
            </a:r>
          </a:p>
          <a:p>
            <a:r>
              <a:rPr lang="en-US" dirty="0" smtClean="0"/>
              <a:t>Theory of Action:  Telling Your SSIP Story</a:t>
            </a:r>
          </a:p>
          <a:p>
            <a:r>
              <a:rPr lang="en-US" dirty="0" smtClean="0"/>
              <a:t>Building High Quality Personnel Systems</a:t>
            </a:r>
          </a:p>
          <a:p>
            <a:r>
              <a:rPr lang="en-US" dirty="0" smtClean="0"/>
              <a:t>Tapping Teacher Evaluation:  Using Child-Level Data</a:t>
            </a:r>
          </a:p>
          <a:p>
            <a:r>
              <a:rPr lang="en-US" dirty="0" smtClean="0"/>
              <a:t>Building Better Systems, Implementing Recommended Practices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143157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solidFill>
                  <a:prstClr val="black"/>
                </a:solidFill>
              </a:rPr>
              <a:pPr/>
              <a:t>24</a:t>
            </a:fld>
            <a:endParaRPr lang="en-US" dirty="0">
              <a:solidFill>
                <a:prstClr val="black"/>
              </a:solidFill>
            </a:endParaRPr>
          </a:p>
        </p:txBody>
      </p:sp>
      <p:sp>
        <p:nvSpPr>
          <p:cNvPr id="3" name="Title 2" descr="&quot; &quot;"/>
          <p:cNvSpPr>
            <a:spLocks noGrp="1"/>
          </p:cNvSpPr>
          <p:nvPr>
            <p:ph type="title"/>
          </p:nvPr>
        </p:nvSpPr>
        <p:spPr/>
        <p:txBody>
          <a:bodyPr/>
          <a:lstStyle/>
          <a:p>
            <a:r>
              <a:rPr lang="en-US" dirty="0" smtClean="0"/>
              <a:t>The Overall EC Equation</a:t>
            </a:r>
            <a:endParaRPr lang="en-US" dirty="0"/>
          </a:p>
        </p:txBody>
      </p:sp>
      <p:sp>
        <p:nvSpPr>
          <p:cNvPr id="2" name="Content Placeholder 1"/>
          <p:cNvSpPr>
            <a:spLocks noGrp="1"/>
          </p:cNvSpPr>
          <p:nvPr>
            <p:ph idx="1"/>
          </p:nvPr>
        </p:nvSpPr>
        <p:spPr/>
        <p:txBody>
          <a:bodyPr/>
          <a:lstStyle/>
          <a:p>
            <a:pPr marL="0" indent="0">
              <a:buNone/>
            </a:pPr>
            <a:endParaRPr lang="en-US" dirty="0" smtClean="0"/>
          </a:p>
          <a:p>
            <a:pPr marL="0" indent="0" algn="ctr">
              <a:buNone/>
            </a:pPr>
            <a:r>
              <a:rPr lang="en-US" sz="4000" b="1" dirty="0" smtClean="0"/>
              <a:t>W</a:t>
            </a:r>
            <a:r>
              <a:rPr lang="en-US" sz="4000" dirty="0" smtClean="0"/>
              <a:t> </a:t>
            </a:r>
            <a:r>
              <a:rPr lang="en-US" sz="4000" b="1" dirty="0" smtClean="0"/>
              <a:t>F</a:t>
            </a:r>
            <a:r>
              <a:rPr lang="en-US" sz="4000" dirty="0" smtClean="0"/>
              <a:t> </a:t>
            </a:r>
            <a:r>
              <a:rPr lang="en-US" sz="4000" b="1" dirty="0" smtClean="0"/>
              <a:t>S</a:t>
            </a:r>
            <a:r>
              <a:rPr lang="en-US" sz="4000" dirty="0" smtClean="0"/>
              <a:t> </a:t>
            </a:r>
            <a:r>
              <a:rPr lang="en-US" sz="4000" b="1" dirty="0" err="1" smtClean="0"/>
              <a:t>S</a:t>
            </a:r>
            <a:r>
              <a:rPr lang="en-US" sz="4000" dirty="0" smtClean="0"/>
              <a:t> + </a:t>
            </a:r>
          </a:p>
          <a:p>
            <a:pPr marL="0" indent="0" algn="ctr">
              <a:buNone/>
            </a:pPr>
            <a:r>
              <a:rPr lang="en-US" sz="4000" b="1" dirty="0" smtClean="0"/>
              <a:t>V</a:t>
            </a:r>
            <a:r>
              <a:rPr lang="en-US" sz="4000" dirty="0" smtClean="0"/>
              <a:t> </a:t>
            </a:r>
            <a:r>
              <a:rPr lang="en-US" sz="4000" b="1" dirty="0" smtClean="0"/>
              <a:t>P</a:t>
            </a:r>
            <a:r>
              <a:rPr lang="en-US" sz="4000" dirty="0" smtClean="0"/>
              <a:t> </a:t>
            </a:r>
            <a:r>
              <a:rPr lang="en-US" sz="4000" b="1" dirty="0" smtClean="0"/>
              <a:t>D</a:t>
            </a:r>
            <a:r>
              <a:rPr lang="en-US" sz="4000" dirty="0" smtClean="0"/>
              <a:t> + </a:t>
            </a:r>
          </a:p>
          <a:p>
            <a:pPr marL="0" indent="0" algn="ctr">
              <a:buNone/>
            </a:pPr>
            <a:r>
              <a:rPr lang="en-US" sz="4000" b="1" dirty="0" smtClean="0"/>
              <a:t>F</a:t>
            </a:r>
            <a:r>
              <a:rPr lang="en-US" sz="4000" dirty="0" smtClean="0"/>
              <a:t> </a:t>
            </a:r>
            <a:r>
              <a:rPr lang="en-US" sz="4000" b="1" dirty="0" smtClean="0"/>
              <a:t>I</a:t>
            </a:r>
            <a:r>
              <a:rPr lang="en-US" sz="4000" dirty="0" smtClean="0"/>
              <a:t> </a:t>
            </a:r>
            <a:r>
              <a:rPr lang="en-US" sz="4000" b="1" dirty="0" smtClean="0"/>
              <a:t>R</a:t>
            </a:r>
            <a:r>
              <a:rPr lang="en-US" sz="4000" dirty="0" smtClean="0"/>
              <a:t> </a:t>
            </a:r>
            <a:r>
              <a:rPr lang="en-US" sz="4000" b="1" dirty="0" smtClean="0"/>
              <a:t>P</a:t>
            </a:r>
            <a:r>
              <a:rPr lang="en-US" sz="4000" dirty="0" smtClean="0"/>
              <a:t> = </a:t>
            </a:r>
          </a:p>
          <a:p>
            <a:pPr marL="0" indent="0" algn="ctr">
              <a:buNone/>
            </a:pPr>
            <a:r>
              <a:rPr lang="en-US" sz="4000" b="1" dirty="0" smtClean="0"/>
              <a:t>G</a:t>
            </a:r>
            <a:r>
              <a:rPr lang="en-US" sz="4000" dirty="0" smtClean="0"/>
              <a:t> </a:t>
            </a:r>
            <a:r>
              <a:rPr lang="en-US" sz="4000" b="1" dirty="0" smtClean="0"/>
              <a:t>O</a:t>
            </a:r>
            <a:endParaRPr lang="en-US" sz="4000" dirty="0"/>
          </a:p>
          <a:p>
            <a:pPr marL="0" indent="0">
              <a:buNone/>
            </a:pPr>
            <a:endParaRPr lang="en-US" dirty="0"/>
          </a:p>
        </p:txBody>
      </p:sp>
      <p:sp>
        <p:nvSpPr>
          <p:cNvPr id="6" name="Right Arrow 5" descr="&quot; &quot;"/>
          <p:cNvSpPr/>
          <p:nvPr/>
        </p:nvSpPr>
        <p:spPr>
          <a:xfrm>
            <a:off x="2438400" y="2895600"/>
            <a:ext cx="1143000" cy="762000"/>
          </a:xfrm>
          <a:prstGeom prst="rightArrow">
            <a:avLst/>
          </a:prstGeom>
          <a:solidFill>
            <a:srgbClr val="FF0000"/>
          </a:solidFill>
          <a:ln>
            <a:solidFill>
              <a:srgbClr val="154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547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25</a:t>
            </a:fld>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What </a:t>
            </a:r>
            <a:r>
              <a:rPr lang="en-US" dirty="0"/>
              <a:t>do you need to have to </a:t>
            </a:r>
            <a:r>
              <a:rPr lang="en-US" dirty="0" smtClean="0"/>
              <a:t>know if you have </a:t>
            </a:r>
            <a:r>
              <a:rPr lang="en-US" dirty="0"/>
              <a:t>GO, FIRP and WFSS?</a:t>
            </a:r>
            <a:br>
              <a:rPr lang="en-US" dirty="0"/>
            </a:br>
            <a:endParaRPr lang="en-US" dirty="0"/>
          </a:p>
        </p:txBody>
      </p:sp>
      <p:sp>
        <p:nvSpPr>
          <p:cNvPr id="2" name="Content Placeholder 1"/>
          <p:cNvSpPr>
            <a:spLocks noGrp="1"/>
          </p:cNvSpPr>
          <p:nvPr>
            <p:ph idx="1"/>
          </p:nvPr>
        </p:nvSpPr>
        <p:spPr/>
        <p:txBody>
          <a:bodyPr/>
          <a:lstStyle/>
          <a:p>
            <a:endParaRPr lang="en-US" dirty="0" smtClean="0"/>
          </a:p>
          <a:p>
            <a:pPr marL="0" indent="0">
              <a:buNone/>
            </a:pPr>
            <a:endParaRPr lang="en-US" dirty="0" smtClean="0"/>
          </a:p>
          <a:p>
            <a:pPr marL="0" indent="0">
              <a:buNone/>
            </a:pPr>
            <a:endParaRPr lang="en-US" dirty="0" smtClean="0"/>
          </a:p>
          <a:p>
            <a:pPr marL="0" indent="0" algn="ctr">
              <a:buNone/>
            </a:pPr>
            <a:r>
              <a:rPr lang="en-US" sz="5400" b="1" dirty="0" smtClean="0"/>
              <a:t>V</a:t>
            </a:r>
            <a:r>
              <a:rPr lang="en-US" sz="4000" dirty="0" smtClean="0"/>
              <a:t>alid and </a:t>
            </a:r>
            <a:r>
              <a:rPr lang="en-US" sz="5400" b="1" dirty="0" smtClean="0"/>
              <a:t>P</a:t>
            </a:r>
            <a:r>
              <a:rPr lang="en-US" sz="4000" dirty="0" smtClean="0"/>
              <a:t>owerful </a:t>
            </a:r>
            <a:r>
              <a:rPr lang="en-US" sz="5400" b="1" dirty="0" smtClean="0"/>
              <a:t>D</a:t>
            </a:r>
            <a:r>
              <a:rPr lang="en-US" sz="4000" dirty="0" smtClean="0"/>
              <a:t>ata</a:t>
            </a:r>
          </a:p>
          <a:p>
            <a:pPr algn="ctr"/>
            <a:endParaRPr lang="en-US" sz="4000" dirty="0"/>
          </a:p>
          <a:p>
            <a:pPr marL="0" indent="0">
              <a:buNone/>
            </a:pPr>
            <a:endParaRPr lang="en-US" dirty="0"/>
          </a:p>
        </p:txBody>
      </p:sp>
    </p:spTree>
    <p:extLst>
      <p:ext uri="{BB962C8B-B14F-4D97-AF65-F5344CB8AC3E}">
        <p14:creationId xmlns:p14="http://schemas.microsoft.com/office/powerpoint/2010/main" val="30359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circle(in)">
                                      <p:cBhvr>
                                        <p:cTn id="7" dur="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This image shows the components of the ECTA System Framework, and shows the Data System Framework as being a subpart of the overall Data Systems component for the ECTA System framework.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762000"/>
            <a:ext cx="5302385" cy="49731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descr="This image shows the components of the ECTA System Framework, and shows the Data System Framework as being a subpart of the overall Data Systems component for the ECTA System framework. "/>
          <p:cNvGrpSpPr/>
          <p:nvPr/>
        </p:nvGrpSpPr>
        <p:grpSpPr>
          <a:xfrm>
            <a:off x="3048000" y="2667000"/>
            <a:ext cx="2530475" cy="3657600"/>
            <a:chOff x="3048000" y="2667000"/>
            <a:chExt cx="2530475" cy="3657600"/>
          </a:xfrm>
        </p:grpSpPr>
        <p:sp>
          <p:nvSpPr>
            <p:cNvPr id="10" name="Arc 9"/>
            <p:cNvSpPr/>
            <p:nvPr/>
          </p:nvSpPr>
          <p:spPr>
            <a:xfrm>
              <a:off x="3581400" y="4267200"/>
              <a:ext cx="1295400" cy="2057400"/>
            </a:xfrm>
            <a:prstGeom prst="arc">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pic>
          <p:nvPicPr>
            <p:cNvPr id="2052" name="Picture 4" descr="This image shows the components of the ECTA System Framework, and shows the Data System Framework as being a subpart of the overall Data Systems component for the ECTA System framework.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667000"/>
              <a:ext cx="2530475"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17689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image shows the Data System Framework represented as a Daisy flower. The center is titled Data System Framework, and the petals are made up of its subcomponents, which are Data Use, Data Governance and Management, Sustainability, Purpose and Vision, Stakeholder Engagement, and System Design and Development. &#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304800"/>
            <a:ext cx="6477000" cy="551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156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
            <a:ext cx="8229600" cy="1143000"/>
          </a:xfrm>
        </p:spPr>
        <p:txBody>
          <a:bodyPr/>
          <a:lstStyle/>
          <a:p>
            <a:r>
              <a:rPr lang="en-US" dirty="0" smtClean="0"/>
              <a:t>Contributors to the DaSy Framework</a:t>
            </a:r>
            <a:endParaRPr lang="en-US" dirty="0"/>
          </a:p>
        </p:txBody>
      </p:sp>
      <p:pic>
        <p:nvPicPr>
          <p:cNvPr id="7171" name="Picture 3" descr="Screenshot of the list of contributors to the DaSy Framewo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006008"/>
            <a:ext cx="6477001" cy="543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Screenshot of the cover of the DaSy Data Systems Framework documen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380593">
            <a:off x="6345938" y="2735026"/>
            <a:ext cx="2240515" cy="2885513"/>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0930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the DaSy Data System Framework</a:t>
            </a:r>
            <a:endParaRPr lang="en-US" dirty="0"/>
          </a:p>
        </p:txBody>
      </p:sp>
      <p:sp>
        <p:nvSpPr>
          <p:cNvPr id="3" name="Content Placeholder 2"/>
          <p:cNvSpPr>
            <a:spLocks noGrp="1"/>
          </p:cNvSpPr>
          <p:nvPr>
            <p:ph idx="1"/>
          </p:nvPr>
        </p:nvSpPr>
        <p:spPr>
          <a:xfrm>
            <a:off x="533400" y="1600200"/>
            <a:ext cx="8153400" cy="4038600"/>
          </a:xfrm>
        </p:spPr>
        <p:txBody>
          <a:bodyPr/>
          <a:lstStyle/>
          <a:p>
            <a:pPr marL="0" indent="0">
              <a:buNone/>
            </a:pPr>
            <a:endParaRPr lang="en-US" dirty="0" smtClean="0"/>
          </a:p>
          <a:p>
            <a:r>
              <a:rPr lang="en-US" dirty="0" smtClean="0"/>
              <a:t>Assist </a:t>
            </a:r>
            <a:r>
              <a:rPr lang="en-US" dirty="0"/>
              <a:t>Part C and Section 619 </a:t>
            </a:r>
            <a:r>
              <a:rPr lang="en-US" dirty="0" smtClean="0"/>
              <a:t>state staff </a:t>
            </a:r>
            <a:r>
              <a:rPr lang="en-US" dirty="0"/>
              <a:t>in developing and enhancing high-quality state data systems and in improving the quality of their IDEA data. </a:t>
            </a:r>
          </a:p>
        </p:txBody>
      </p:sp>
      <p:pic>
        <p:nvPicPr>
          <p:cNvPr id="4098"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343400"/>
            <a:ext cx="2997469" cy="1987086"/>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916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Much appreciation to…</a:t>
            </a:r>
            <a:endParaRPr lang="en-US" dirty="0"/>
          </a:p>
        </p:txBody>
      </p:sp>
      <p:sp>
        <p:nvSpPr>
          <p:cNvPr id="5" name="Content Placeholder 4"/>
          <p:cNvSpPr>
            <a:spLocks noGrp="1"/>
          </p:cNvSpPr>
          <p:nvPr>
            <p:ph sz="half" idx="1"/>
          </p:nvPr>
        </p:nvSpPr>
        <p:spPr/>
        <p:txBody>
          <a:bodyPr/>
          <a:lstStyle/>
          <a:p>
            <a:r>
              <a:rPr lang="en-US" dirty="0" smtClean="0"/>
              <a:t>Martha Diefendorf</a:t>
            </a:r>
            <a:endParaRPr lang="en-US" dirty="0"/>
          </a:p>
        </p:txBody>
      </p:sp>
      <p:pic>
        <p:nvPicPr>
          <p:cNvPr id="1028" name="Picture 4" descr="&quot; &quot;"/>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8333"/>
          <a:stretch/>
        </p:blipFill>
        <p:spPr bwMode="auto">
          <a:xfrm rot="21331336">
            <a:off x="1287191" y="2417694"/>
            <a:ext cx="1491998" cy="1800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half" idx="2"/>
          </p:nvPr>
        </p:nvSpPr>
        <p:spPr/>
        <p:txBody>
          <a:bodyPr/>
          <a:lstStyle/>
          <a:p>
            <a:r>
              <a:rPr lang="en-US" dirty="0" smtClean="0"/>
              <a:t>Kellen Reid</a:t>
            </a:r>
            <a:endParaRPr lang="en-US" dirty="0"/>
          </a:p>
        </p:txBody>
      </p:sp>
      <p:pic>
        <p:nvPicPr>
          <p:cNvPr id="1026" name="Picture 2" descr="&quot;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1368">
            <a:off x="5908369" y="2297898"/>
            <a:ext cx="1499992" cy="1926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quot; &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276600"/>
            <a:ext cx="3102962"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337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Broad Definition of </a:t>
            </a:r>
            <a:r>
              <a:rPr lang="en-US" smtClean="0"/>
              <a:t>Data System</a:t>
            </a:r>
            <a:endParaRPr lang="en-US" dirty="0"/>
          </a:p>
        </p:txBody>
      </p:sp>
      <p:sp>
        <p:nvSpPr>
          <p:cNvPr id="3" name="Content Placeholder 2"/>
          <p:cNvSpPr>
            <a:spLocks noGrp="1"/>
          </p:cNvSpPr>
          <p:nvPr>
            <p:ph idx="1"/>
          </p:nvPr>
        </p:nvSpPr>
        <p:spPr/>
        <p:txBody>
          <a:bodyPr/>
          <a:lstStyle/>
          <a:p>
            <a:r>
              <a:rPr lang="en-US" dirty="0" smtClean="0"/>
              <a:t>Data System refers to the </a:t>
            </a:r>
            <a:r>
              <a:rPr lang="en-US" dirty="0"/>
              <a:t>hardware, software, and other applications that enable Part C and Section 619 programs to collect data about children, families, workforce, and/or program characteristics (e.g., program quality), as well as the analysis, reporting, and data use practices associated with those </a:t>
            </a:r>
            <a:r>
              <a:rPr lang="en-US" dirty="0" smtClean="0"/>
              <a:t>data.</a:t>
            </a:r>
            <a:endParaRPr lang="en-US" dirty="0"/>
          </a:p>
        </p:txBody>
      </p:sp>
    </p:spTree>
    <p:extLst>
      <p:ext uri="{BB962C8B-B14F-4D97-AF65-F5344CB8AC3E}">
        <p14:creationId xmlns:p14="http://schemas.microsoft.com/office/powerpoint/2010/main" val="173869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3 Major Uses of Data </a:t>
            </a:r>
            <a:endParaRPr lang="en-US" dirty="0"/>
          </a:p>
        </p:txBody>
      </p:sp>
      <p:sp>
        <p:nvSpPr>
          <p:cNvPr id="5" name="Content Placeholder 4"/>
          <p:cNvSpPr>
            <a:spLocks noGrp="1"/>
          </p:cNvSpPr>
          <p:nvPr>
            <p:ph idx="1"/>
          </p:nvPr>
        </p:nvSpPr>
        <p:spPr>
          <a:xfrm>
            <a:off x="457200" y="1447800"/>
            <a:ext cx="8229600" cy="4038600"/>
          </a:xfrm>
        </p:spPr>
        <p:txBody>
          <a:bodyPr/>
          <a:lstStyle/>
          <a:p>
            <a:r>
              <a:rPr lang="en-US" sz="3200" dirty="0" smtClean="0"/>
              <a:t>Accountability</a:t>
            </a:r>
          </a:p>
          <a:p>
            <a:pPr lvl="1"/>
            <a:r>
              <a:rPr lang="en-US" dirty="0" smtClean="0"/>
              <a:t>Federal reporting</a:t>
            </a:r>
          </a:p>
          <a:p>
            <a:pPr lvl="1"/>
            <a:r>
              <a:rPr lang="en-US" dirty="0" smtClean="0"/>
              <a:t>Reporting to state legislature</a:t>
            </a:r>
          </a:p>
          <a:p>
            <a:r>
              <a:rPr lang="en-US" sz="3200" dirty="0" smtClean="0"/>
              <a:t>Program Improvement</a:t>
            </a:r>
          </a:p>
          <a:p>
            <a:pPr lvl="1"/>
            <a:r>
              <a:rPr lang="en-US" dirty="0" smtClean="0"/>
              <a:t>Identifying strengths and weaknesses</a:t>
            </a:r>
          </a:p>
          <a:p>
            <a:pPr lvl="1"/>
            <a:r>
              <a:rPr lang="en-US" dirty="0" smtClean="0"/>
              <a:t>Planning and tracking effectiveness of improvement strategies</a:t>
            </a:r>
          </a:p>
          <a:p>
            <a:r>
              <a:rPr lang="en-US" sz="3200" dirty="0" smtClean="0"/>
              <a:t>Program Operations</a:t>
            </a:r>
          </a:p>
          <a:p>
            <a:pPr lvl="1"/>
            <a:r>
              <a:rPr lang="en-US" dirty="0" smtClean="0"/>
              <a:t>Day-to-day program functions such as billing, timeline tracking, web-based IFSPs and IEPs</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3930831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Development</a:t>
            </a:r>
            <a:endParaRPr lang="en-US" dirty="0"/>
          </a:p>
        </p:txBody>
      </p:sp>
      <p:sp>
        <p:nvSpPr>
          <p:cNvPr id="3" name="Content Placeholder 2"/>
          <p:cNvSpPr>
            <a:spLocks noGrp="1"/>
          </p:cNvSpPr>
          <p:nvPr>
            <p:ph idx="1"/>
          </p:nvPr>
        </p:nvSpPr>
        <p:spPr/>
        <p:txBody>
          <a:bodyPr/>
          <a:lstStyle/>
          <a:p>
            <a:r>
              <a:rPr lang="en-US" dirty="0" smtClean="0"/>
              <a:t>Literature Review for each subcomponent</a:t>
            </a:r>
          </a:p>
          <a:p>
            <a:r>
              <a:rPr lang="en-US" dirty="0" smtClean="0"/>
              <a:t>Discussions with partners states about their current status regarding the subcomponent</a:t>
            </a:r>
          </a:p>
          <a:p>
            <a:r>
              <a:rPr lang="en-US" dirty="0" smtClean="0"/>
              <a:t>Draft Quality Indicators and Elements</a:t>
            </a:r>
          </a:p>
          <a:p>
            <a:pPr lvl="1"/>
            <a:r>
              <a:rPr lang="en-US" dirty="0" smtClean="0"/>
              <a:t>Multiple rounds of review and revise by staff and partner states</a:t>
            </a:r>
          </a:p>
          <a:p>
            <a:pPr lvl="1"/>
            <a:r>
              <a:rPr lang="en-US" dirty="0" smtClean="0"/>
              <a:t>Review by group of external reviewers</a:t>
            </a:r>
          </a:p>
          <a:p>
            <a:r>
              <a:rPr lang="en-US" dirty="0" smtClean="0"/>
              <a:t>Ongoing coordination with ECTA and </a:t>
            </a:r>
            <a:r>
              <a:rPr lang="en-US" smtClean="0"/>
              <a:t>ECIDS team</a:t>
            </a:r>
            <a:endParaRPr lang="en-US" dirty="0"/>
          </a:p>
        </p:txBody>
      </p:sp>
    </p:spTree>
    <p:extLst>
      <p:ext uri="{BB962C8B-B14F-4D97-AF65-F5344CB8AC3E}">
        <p14:creationId xmlns:p14="http://schemas.microsoft.com/office/powerpoint/2010/main" val="68730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33</a:t>
            </a:fld>
            <a:endParaRPr lang="en-US" dirty="0"/>
          </a:p>
        </p:txBody>
      </p:sp>
      <p:sp>
        <p:nvSpPr>
          <p:cNvPr id="3" name="Title 2"/>
          <p:cNvSpPr>
            <a:spLocks noGrp="1"/>
          </p:cNvSpPr>
          <p:nvPr>
            <p:ph type="title"/>
          </p:nvPr>
        </p:nvSpPr>
        <p:spPr/>
        <p:txBody>
          <a:bodyPr>
            <a:normAutofit fontScale="90000"/>
          </a:bodyPr>
          <a:lstStyle/>
          <a:p>
            <a:r>
              <a:rPr lang="en-US" dirty="0" smtClean="0"/>
              <a:t>The Framework Development Process</a:t>
            </a:r>
            <a:endParaRPr lang="en-US" dirty="0"/>
          </a:p>
        </p:txBody>
      </p:sp>
      <p:pic>
        <p:nvPicPr>
          <p:cNvPr id="3074" name="Picture 2" descr="&quot; &qu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81037" y="4114800"/>
            <a:ext cx="3828044" cy="1752599"/>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2" name="Group 1" descr="&quot; &quot;"/>
          <p:cNvGrpSpPr/>
          <p:nvPr/>
        </p:nvGrpSpPr>
        <p:grpSpPr>
          <a:xfrm>
            <a:off x="1142756" y="1981200"/>
            <a:ext cx="7334915" cy="2838769"/>
            <a:chOff x="1142756" y="1981200"/>
            <a:chExt cx="7334915" cy="2838769"/>
          </a:xfrm>
        </p:grpSpPr>
        <p:sp>
          <p:nvSpPr>
            <p:cNvPr id="5" name="Oval Callout 4" descr="&quot; &quot;"/>
            <p:cNvSpPr/>
            <p:nvPr/>
          </p:nvSpPr>
          <p:spPr>
            <a:xfrm rot="1070288">
              <a:off x="6625731" y="3060765"/>
              <a:ext cx="1851940" cy="1759204"/>
            </a:xfrm>
            <a:prstGeom prst="wedgeEllipseCallout">
              <a:avLst>
                <a:gd name="adj1" fmla="val -43940"/>
                <a:gd name="adj2" fmla="val 54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quot;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55449" flipH="1">
              <a:off x="1142756" y="3070661"/>
              <a:ext cx="1740284" cy="166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quot;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04581">
              <a:off x="4899262" y="2243539"/>
              <a:ext cx="1940403" cy="198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quot; &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3199">
              <a:off x="2778841" y="1981200"/>
              <a:ext cx="1945559" cy="253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781800" y="3429000"/>
              <a:ext cx="1524000" cy="1200329"/>
            </a:xfrm>
            <a:prstGeom prst="rect">
              <a:avLst/>
            </a:prstGeom>
            <a:noFill/>
          </p:spPr>
          <p:txBody>
            <a:bodyPr wrap="square" rtlCol="0">
              <a:spAutoFit/>
            </a:bodyPr>
            <a:lstStyle/>
            <a:p>
              <a:pPr algn="ctr"/>
              <a:r>
                <a:rPr lang="en-US" dirty="0" smtClean="0"/>
                <a:t>We should say “periodically” instead of “regularly.”</a:t>
              </a:r>
              <a:endParaRPr lang="en-US" dirty="0"/>
            </a:p>
          </p:txBody>
        </p:sp>
        <p:sp>
          <p:nvSpPr>
            <p:cNvPr id="7" name="TextBox 6"/>
            <p:cNvSpPr txBox="1"/>
            <p:nvPr/>
          </p:nvSpPr>
          <p:spPr>
            <a:xfrm>
              <a:off x="1295400" y="3429000"/>
              <a:ext cx="1295400" cy="923330"/>
            </a:xfrm>
            <a:prstGeom prst="rect">
              <a:avLst/>
            </a:prstGeom>
            <a:noFill/>
          </p:spPr>
          <p:txBody>
            <a:bodyPr wrap="square" rtlCol="0">
              <a:spAutoFit/>
            </a:bodyPr>
            <a:lstStyle/>
            <a:p>
              <a:pPr algn="ctr"/>
              <a:r>
                <a:rPr lang="en-US" dirty="0" smtClean="0"/>
                <a:t>Is staff singular or plural?</a:t>
              </a:r>
              <a:endParaRPr lang="en-US" dirty="0"/>
            </a:p>
          </p:txBody>
        </p:sp>
        <p:sp>
          <p:nvSpPr>
            <p:cNvPr id="8" name="TextBox 7"/>
            <p:cNvSpPr txBox="1"/>
            <p:nvPr/>
          </p:nvSpPr>
          <p:spPr>
            <a:xfrm>
              <a:off x="3048000" y="2438400"/>
              <a:ext cx="1371600" cy="1477328"/>
            </a:xfrm>
            <a:prstGeom prst="rect">
              <a:avLst/>
            </a:prstGeom>
            <a:noFill/>
          </p:spPr>
          <p:txBody>
            <a:bodyPr wrap="square" rtlCol="0">
              <a:spAutoFit/>
            </a:bodyPr>
            <a:lstStyle/>
            <a:p>
              <a:pPr algn="ctr"/>
              <a:r>
                <a:rPr lang="en-US" dirty="0" smtClean="0"/>
                <a:t>I like “data systems” better than “data system(s)”.</a:t>
              </a:r>
              <a:endParaRPr lang="en-US" dirty="0"/>
            </a:p>
          </p:txBody>
        </p:sp>
        <p:sp>
          <p:nvSpPr>
            <p:cNvPr id="9" name="TextBox 8"/>
            <p:cNvSpPr txBox="1"/>
            <p:nvPr/>
          </p:nvSpPr>
          <p:spPr>
            <a:xfrm>
              <a:off x="5029200" y="2667000"/>
              <a:ext cx="1524000" cy="923330"/>
            </a:xfrm>
            <a:prstGeom prst="rect">
              <a:avLst/>
            </a:prstGeom>
            <a:noFill/>
          </p:spPr>
          <p:txBody>
            <a:bodyPr wrap="square" rtlCol="0">
              <a:spAutoFit/>
            </a:bodyPr>
            <a:lstStyle/>
            <a:p>
              <a:pPr algn="ctr"/>
              <a:r>
                <a:rPr lang="en-US" dirty="0" smtClean="0"/>
                <a:t>Are we saying “Section 619” or just “619”?</a:t>
              </a:r>
              <a:endParaRPr lang="en-US" dirty="0"/>
            </a:p>
          </p:txBody>
        </p:sp>
      </p:grpSp>
    </p:spTree>
    <p:extLst>
      <p:ext uri="{BB962C8B-B14F-4D97-AF65-F5344CB8AC3E}">
        <p14:creationId xmlns:p14="http://schemas.microsoft.com/office/powerpoint/2010/main" val="1695629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74638"/>
            <a:ext cx="3124200" cy="1143000"/>
          </a:xfrm>
        </p:spPr>
        <p:txBody>
          <a:bodyPr>
            <a:normAutofit/>
          </a:bodyPr>
          <a:lstStyle/>
          <a:p>
            <a:r>
              <a:rPr lang="en-US" dirty="0" smtClean="0"/>
              <a:t>Check it out!</a:t>
            </a:r>
            <a:endParaRPr lang="en-US" dirty="0"/>
          </a:p>
        </p:txBody>
      </p:sp>
      <p:pic>
        <p:nvPicPr>
          <p:cNvPr id="2050" name="Picture 2" descr="This image is a screen shot of the DaSy Center website&#10;"/>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3875" t="22264" r="35361"/>
          <a:stretch/>
        </p:blipFill>
        <p:spPr bwMode="auto">
          <a:xfrm>
            <a:off x="304800" y="304800"/>
            <a:ext cx="4419600" cy="5783429"/>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257800" y="2133600"/>
            <a:ext cx="3200400" cy="461665"/>
          </a:xfrm>
          <a:prstGeom prst="rect">
            <a:avLst/>
          </a:prstGeom>
          <a:noFill/>
        </p:spPr>
        <p:txBody>
          <a:bodyPr wrap="square" rtlCol="0">
            <a:spAutoFit/>
          </a:bodyPr>
          <a:lstStyle/>
          <a:p>
            <a:r>
              <a:rPr lang="en-US" sz="2400" dirty="0">
                <a:hlinkClick r:id="rId4"/>
              </a:rPr>
              <a:t>http://dasycenter.org/</a:t>
            </a:r>
            <a:endParaRPr lang="en-US" sz="2400" dirty="0"/>
          </a:p>
        </p:txBody>
      </p:sp>
    </p:spTree>
    <p:extLst>
      <p:ext uri="{BB962C8B-B14F-4D97-AF65-F5344CB8AC3E}">
        <p14:creationId xmlns:p14="http://schemas.microsoft.com/office/powerpoint/2010/main" val="3193525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Steps for the Data System Framework</a:t>
            </a:r>
            <a:endParaRPr lang="en-US" dirty="0"/>
          </a:p>
        </p:txBody>
      </p:sp>
      <p:sp>
        <p:nvSpPr>
          <p:cNvPr id="3" name="Content Placeholder 2"/>
          <p:cNvSpPr>
            <a:spLocks noGrp="1"/>
          </p:cNvSpPr>
          <p:nvPr>
            <p:ph idx="1"/>
          </p:nvPr>
        </p:nvSpPr>
        <p:spPr>
          <a:xfrm>
            <a:off x="457200" y="1600200"/>
            <a:ext cx="8077200" cy="4038600"/>
          </a:xfrm>
        </p:spPr>
        <p:txBody>
          <a:bodyPr/>
          <a:lstStyle/>
          <a:p>
            <a:r>
              <a:rPr lang="en-US" sz="3200" dirty="0" smtClean="0"/>
              <a:t>Self Assessment</a:t>
            </a:r>
          </a:p>
          <a:p>
            <a:pPr lvl="1"/>
            <a:r>
              <a:rPr lang="en-US" dirty="0" smtClean="0"/>
              <a:t>Underdevelopment in conjunction with ECTA</a:t>
            </a:r>
          </a:p>
          <a:p>
            <a:r>
              <a:rPr lang="en-US" sz="3200" dirty="0" smtClean="0"/>
              <a:t>Resources</a:t>
            </a:r>
          </a:p>
          <a:p>
            <a:pPr lvl="1"/>
            <a:r>
              <a:rPr lang="en-US" dirty="0" smtClean="0"/>
              <a:t>Will be compiling and linking to subcomponents</a:t>
            </a:r>
          </a:p>
          <a:p>
            <a:r>
              <a:rPr lang="en-US" sz="3200" dirty="0" smtClean="0"/>
              <a:t>Intensive TA</a:t>
            </a:r>
            <a:r>
              <a:rPr lang="en-US" sz="3200" dirty="0"/>
              <a:t>	</a:t>
            </a:r>
            <a:endParaRPr lang="en-US" sz="3200" dirty="0" smtClean="0"/>
          </a:p>
          <a:p>
            <a:pPr lvl="1"/>
            <a:r>
              <a:rPr lang="en-US" dirty="0" smtClean="0"/>
              <a:t>Use the framework to guide intensive data system improvement efforts including building an integrated EC data system</a:t>
            </a:r>
          </a:p>
          <a:p>
            <a:pPr lvl="1"/>
            <a:r>
              <a:rPr lang="en-US" dirty="0" smtClean="0"/>
              <a:t>5 states in 2014, 5 more states in 2015</a:t>
            </a:r>
            <a:endParaRPr lang="en-US" dirty="0"/>
          </a:p>
        </p:txBody>
      </p:sp>
    </p:spTree>
    <p:extLst>
      <p:ext uri="{BB962C8B-B14F-4D97-AF65-F5344CB8AC3E}">
        <p14:creationId xmlns:p14="http://schemas.microsoft.com/office/powerpoint/2010/main" val="3395015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is image shows the components of the Early Childhood Integrated Data System. The components include, Purpose and Vision, Planning and Management, Stakeholder Engagement, Data Governance, System Design, Data Use, and Sustainabilit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5562600" cy="576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15000" y="533400"/>
            <a:ext cx="3200400" cy="2554545"/>
          </a:xfrm>
          <a:prstGeom prst="rect">
            <a:avLst/>
          </a:prstGeom>
          <a:noFill/>
        </p:spPr>
        <p:txBody>
          <a:bodyPr wrap="square" rtlCol="0">
            <a:spAutoFit/>
          </a:bodyPr>
          <a:lstStyle/>
          <a:p>
            <a:r>
              <a:rPr lang="en-US" sz="4000" dirty="0" smtClean="0"/>
              <a:t>Early Childhood Integrated Data System</a:t>
            </a:r>
            <a:endParaRPr lang="en-US" sz="4000" dirty="0"/>
          </a:p>
        </p:txBody>
      </p:sp>
      <p:sp>
        <p:nvSpPr>
          <p:cNvPr id="4" name="Rectangle 3" descr="&quot; &quot;"/>
          <p:cNvSpPr/>
          <p:nvPr/>
        </p:nvSpPr>
        <p:spPr>
          <a:xfrm>
            <a:off x="1600200" y="457200"/>
            <a:ext cx="3048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3095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This slide shows a 4 squared graph entitled &quot;Alignment of Frameworks to Guide Quality Early Childhood Data Systems.&quot; The Center for IDEA Early Childhood Data Systems Framework is shown as being a part of, or a section of, the Early Childhood Technical Assistance Center System Framework. This framework is coordinated along with The Early Childhood Integrated Data System Toolkit  and the Early Childhood System Working Group Systems Tools, which both cover Early Childhood age groups and focus on Multi-Program and Multi-Agency Integration. There is coordination between the Early Childhood Integrated Data System Toolkit and the Statewide Longitudal Data Systems Framework, which covers all age groups and focus on multi-program and multi-agency integration. These are also both Data-Related Frameworks, where as the Early Childhood Technical Assistance Center System Framework and the Early Childhood System Working Group System Tools are Service System and Program Related Frameworks.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400"/>
            <a:ext cx="8380508" cy="647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299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ED IDEA14:  Learn more about high quality data systems (includes data use)</a:t>
            </a:r>
            <a:endParaRPr lang="en-US" dirty="0"/>
          </a:p>
        </p:txBody>
      </p:sp>
      <p:sp>
        <p:nvSpPr>
          <p:cNvPr id="5" name="Content Placeholder 4"/>
          <p:cNvSpPr>
            <a:spLocks noGrp="1"/>
          </p:cNvSpPr>
          <p:nvPr>
            <p:ph idx="1"/>
          </p:nvPr>
        </p:nvSpPr>
        <p:spPr/>
        <p:txBody>
          <a:bodyPr/>
          <a:lstStyle/>
          <a:p>
            <a:r>
              <a:rPr lang="en-US" dirty="0" smtClean="0"/>
              <a:t>Michael </a:t>
            </a:r>
            <a:r>
              <a:rPr lang="en-US" dirty="0" err="1" smtClean="0"/>
              <a:t>Kogan’s</a:t>
            </a:r>
            <a:r>
              <a:rPr lang="en-US" dirty="0" smtClean="0"/>
              <a:t> plenary</a:t>
            </a:r>
          </a:p>
          <a:p>
            <a:r>
              <a:rPr lang="en-US" dirty="0" smtClean="0"/>
              <a:t>Data Governance Demystified</a:t>
            </a:r>
          </a:p>
          <a:p>
            <a:r>
              <a:rPr lang="en-US" dirty="0" smtClean="0"/>
              <a:t>Developing or Enhancing Business Requirements</a:t>
            </a:r>
          </a:p>
          <a:p>
            <a:r>
              <a:rPr lang="en-US" dirty="0" smtClean="0"/>
              <a:t>Under the Hood with DaSy System Design and Development</a:t>
            </a:r>
          </a:p>
          <a:p>
            <a:r>
              <a:rPr lang="en-US" dirty="0" smtClean="0"/>
              <a:t>Digging into “Data Use”</a:t>
            </a:r>
          </a:p>
          <a:p>
            <a:r>
              <a:rPr lang="en-US" dirty="0" smtClean="0"/>
              <a:t>ECIDS and DaSy:  Frameworks for Building Better Data Systems</a:t>
            </a:r>
          </a:p>
          <a:p>
            <a:endParaRPr lang="en-US" dirty="0" smtClean="0"/>
          </a:p>
          <a:p>
            <a:endParaRPr lang="en-US" dirty="0" smtClean="0"/>
          </a:p>
          <a:p>
            <a:endParaRPr lang="en-US" dirty="0"/>
          </a:p>
        </p:txBody>
      </p:sp>
    </p:spTree>
    <p:extLst>
      <p:ext uri="{BB962C8B-B14F-4D97-AF65-F5344CB8AC3E}">
        <p14:creationId xmlns:p14="http://schemas.microsoft.com/office/powerpoint/2010/main" val="120761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Jim Gallagher</a:t>
            </a:r>
            <a:endParaRPr lang="en-US" dirty="0"/>
          </a:p>
        </p:txBody>
      </p:sp>
      <p:sp>
        <p:nvSpPr>
          <p:cNvPr id="6" name="Content Placeholder 5"/>
          <p:cNvSpPr>
            <a:spLocks noGrp="1"/>
          </p:cNvSpPr>
          <p:nvPr>
            <p:ph sz="half" idx="1"/>
          </p:nvPr>
        </p:nvSpPr>
        <p:spPr>
          <a:xfrm>
            <a:off x="457200" y="1447800"/>
            <a:ext cx="4038600" cy="4525963"/>
          </a:xfrm>
        </p:spPr>
        <p:txBody>
          <a:bodyPr/>
          <a:lstStyle/>
          <a:p>
            <a:r>
              <a:rPr lang="en-US" sz="2600" dirty="0" smtClean="0"/>
              <a:t>First Chief of the Bureau of Education for the Handicapped</a:t>
            </a:r>
          </a:p>
          <a:p>
            <a:r>
              <a:rPr lang="en-US" sz="2600" dirty="0" smtClean="0"/>
              <a:t>Used federal funds to create the first model demonstration programs for young children with disabilities</a:t>
            </a:r>
          </a:p>
          <a:p>
            <a:r>
              <a:rPr lang="en-US" sz="2600" dirty="0" smtClean="0"/>
              <a:t>Proposed that technical assistance support these programs.</a:t>
            </a:r>
            <a:endParaRPr lang="en-US" sz="2600" dirty="0"/>
          </a:p>
        </p:txBody>
      </p:sp>
      <p:pic>
        <p:nvPicPr>
          <p:cNvPr id="1026" name="Picture 2" descr="&quot; &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838200"/>
            <a:ext cx="320073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3005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And the Conference Planners</a:t>
            </a:r>
            <a:endParaRPr lang="en-US" dirty="0"/>
          </a:p>
        </p:txBody>
      </p:sp>
      <p:sp>
        <p:nvSpPr>
          <p:cNvPr id="6" name="Content Placeholder 5"/>
          <p:cNvSpPr>
            <a:spLocks noGrp="1"/>
          </p:cNvSpPr>
          <p:nvPr>
            <p:ph idx="1"/>
          </p:nvPr>
        </p:nvSpPr>
        <p:spPr/>
        <p:txBody>
          <a:bodyPr/>
          <a:lstStyle/>
          <a:p>
            <a:r>
              <a:rPr lang="en-US" sz="3200" b="1" dirty="0"/>
              <a:t>Core Team</a:t>
            </a:r>
            <a:r>
              <a:rPr lang="en-US" sz="3200" dirty="0"/>
              <a:t>: Kathi Gillaspy, Chris Thacker, Anne Lucas, Sharon Walsh, Lisa Backer, Christine Robin Payne, Darla Gundler, Tony </a:t>
            </a:r>
            <a:r>
              <a:rPr lang="en-US" sz="3200" dirty="0" err="1"/>
              <a:t>Ruggerio</a:t>
            </a:r>
            <a:r>
              <a:rPr lang="en-US" sz="3200" dirty="0"/>
              <a:t>, and Danielle </a:t>
            </a:r>
            <a:r>
              <a:rPr lang="en-US" sz="3200" dirty="0" smtClean="0"/>
              <a:t>Crain</a:t>
            </a:r>
          </a:p>
          <a:p>
            <a:r>
              <a:rPr lang="en-US" sz="3200" b="1" dirty="0"/>
              <a:t>Advisory Team</a:t>
            </a:r>
            <a:r>
              <a:rPr lang="en-US" sz="3200" dirty="0"/>
              <a:t>:  Cornelia Taylor, Bruce Bull, Albert </a:t>
            </a:r>
            <a:r>
              <a:rPr lang="en-US" sz="3200" dirty="0" err="1"/>
              <a:t>Wat</a:t>
            </a:r>
            <a:r>
              <a:rPr lang="en-US" sz="3200" dirty="0"/>
              <a:t>, Verna Thompson, Donna Noyes, Ron Benham, Baron Rodriguez, Wesley Williams, Linda Lynch, and Silvia </a:t>
            </a:r>
            <a:r>
              <a:rPr lang="en-US" sz="3200" dirty="0" err="1"/>
              <a:t>DeRuvo</a:t>
            </a:r>
            <a:endParaRPr lang="en-US" sz="3200"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15612115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Fred Weintraub</a:t>
            </a:r>
            <a:endParaRPr lang="en-US" dirty="0"/>
          </a:p>
        </p:txBody>
      </p:sp>
      <p:sp>
        <p:nvSpPr>
          <p:cNvPr id="4" name="Content Placeholder 3"/>
          <p:cNvSpPr>
            <a:spLocks noGrp="1"/>
          </p:cNvSpPr>
          <p:nvPr>
            <p:ph sz="half" idx="2"/>
          </p:nvPr>
        </p:nvSpPr>
        <p:spPr/>
        <p:txBody>
          <a:bodyPr/>
          <a:lstStyle/>
          <a:p>
            <a:r>
              <a:rPr lang="en-US" dirty="0" smtClean="0"/>
              <a:t>Directed state and Federal legislative advocacy at Council for Exceptional Children for over 20 years</a:t>
            </a:r>
          </a:p>
          <a:p>
            <a:r>
              <a:rPr lang="en-US" dirty="0" smtClean="0"/>
              <a:t>One of the architects of PL 94-142 (Education for All Handicapped Children Act)</a:t>
            </a:r>
            <a:endParaRPr lang="en-US" dirty="0"/>
          </a:p>
        </p:txBody>
      </p:sp>
      <p:pic>
        <p:nvPicPr>
          <p:cNvPr id="2050" name="Picture 2" descr="&quot; &quo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310870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0867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This image shows the amendments to Section 601 of the Act  20 USC 1401 and highlights the amendment that states One million of the handicapped children in the United States are excluded entirely from the public school system and will not go through the educational process with their peers. There are many handicapped children throughout the United States participating in regular school programs whose handicaps prevent them from having a successful educational experience because their handicaps are undetected. &#10;"/>
          <p:cNvGrpSpPr/>
          <p:nvPr/>
        </p:nvGrpSpPr>
        <p:grpSpPr>
          <a:xfrm>
            <a:off x="381000" y="914400"/>
            <a:ext cx="8610600" cy="5410200"/>
            <a:chOff x="381000" y="914400"/>
            <a:chExt cx="8610600" cy="5410200"/>
          </a:xfrm>
        </p:grpSpPr>
        <p:pic>
          <p:nvPicPr>
            <p:cNvPr id="4" name="Picture 3" descr="This image shows the amendments to Section 601 of the Act  20 USC 1401 and highlights the amendment that states One million of the handicapped children in the United States are excluded entirely from the public school system and will not go through the educational process with their peers. There are many handicapped children throughout the United States participating in regular school programs whose handicaps prevent them from having a successful educational experience because their handicaps are undetected. &#10;"/>
            <p:cNvPicPr/>
            <p:nvPr/>
          </p:nvPicPr>
          <p:blipFill rotWithShape="1">
            <a:blip r:embed="rId3"/>
            <a:srcRect l="17028" t="33610" r="16222"/>
            <a:stretch/>
          </p:blipFill>
          <p:spPr bwMode="auto">
            <a:xfrm>
              <a:off x="381000" y="914400"/>
              <a:ext cx="8610600" cy="541020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2209800" y="3657600"/>
              <a:ext cx="60198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04829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42</a:t>
            </a:fld>
            <a:endParaRPr lang="en-US" dirty="0"/>
          </a:p>
        </p:txBody>
      </p:sp>
      <p:sp>
        <p:nvSpPr>
          <p:cNvPr id="3" name="Title 2"/>
          <p:cNvSpPr>
            <a:spLocks noGrp="1"/>
          </p:cNvSpPr>
          <p:nvPr>
            <p:ph type="title"/>
          </p:nvPr>
        </p:nvSpPr>
        <p:spPr/>
        <p:txBody>
          <a:bodyPr/>
          <a:lstStyle/>
          <a:p>
            <a:r>
              <a:rPr lang="en-US" dirty="0" smtClean="0"/>
              <a:t>Vision:  Daily Data Users</a:t>
            </a:r>
            <a:endParaRPr lang="en-US" dirty="0"/>
          </a:p>
        </p:txBody>
      </p:sp>
      <p:sp>
        <p:nvSpPr>
          <p:cNvPr id="2" name="Content Placeholder 1"/>
          <p:cNvSpPr>
            <a:spLocks noGrp="1"/>
          </p:cNvSpPr>
          <p:nvPr>
            <p:ph idx="1"/>
          </p:nvPr>
        </p:nvSpPr>
        <p:spPr>
          <a:xfrm>
            <a:off x="457200" y="1828800"/>
            <a:ext cx="8001000" cy="4038600"/>
          </a:xfrm>
        </p:spPr>
        <p:txBody>
          <a:bodyPr/>
          <a:lstStyle/>
          <a:p>
            <a:r>
              <a:rPr lang="en-US" dirty="0" smtClean="0"/>
              <a:t>“I don’t have time to look at my data.  I need to ….”</a:t>
            </a:r>
          </a:p>
          <a:p>
            <a:r>
              <a:rPr lang="en-US" dirty="0" smtClean="0"/>
              <a:t>You are state leaders.  </a:t>
            </a:r>
          </a:p>
          <a:p>
            <a:r>
              <a:rPr lang="en-US" dirty="0" smtClean="0"/>
              <a:t>There is nothing that makes sense to complete that statement.</a:t>
            </a:r>
          </a:p>
          <a:p>
            <a:r>
              <a:rPr lang="en-US" dirty="0" smtClean="0"/>
              <a:t>Regular use of data should be a fundamental part of every administrator’s, every TA provider’s, every teacher’s, every therapist’s job. </a:t>
            </a:r>
          </a:p>
        </p:txBody>
      </p:sp>
      <p:pic>
        <p:nvPicPr>
          <p:cNvPr id="3074"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61881">
            <a:off x="6661844" y="413442"/>
            <a:ext cx="1143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3227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43</a:t>
            </a:fld>
            <a:endParaRPr lang="en-US" dirty="0"/>
          </a:p>
        </p:txBody>
      </p:sp>
      <p:sp>
        <p:nvSpPr>
          <p:cNvPr id="3" name="Title 2"/>
          <p:cNvSpPr>
            <a:spLocks noGrp="1"/>
          </p:cNvSpPr>
          <p:nvPr>
            <p:ph type="title"/>
          </p:nvPr>
        </p:nvSpPr>
        <p:spPr/>
        <p:txBody>
          <a:bodyPr/>
          <a:lstStyle/>
          <a:p>
            <a:r>
              <a:rPr lang="en-US" dirty="0" smtClean="0"/>
              <a:t>Barriers to the vision</a:t>
            </a:r>
            <a:endParaRPr lang="en-US" dirty="0"/>
          </a:p>
        </p:txBody>
      </p:sp>
      <p:sp>
        <p:nvSpPr>
          <p:cNvPr id="2" name="Content Placeholder 1"/>
          <p:cNvSpPr>
            <a:spLocks noGrp="1"/>
          </p:cNvSpPr>
          <p:nvPr>
            <p:ph idx="1"/>
          </p:nvPr>
        </p:nvSpPr>
        <p:spPr>
          <a:xfrm>
            <a:off x="533400" y="1905000"/>
            <a:ext cx="8001000" cy="4038600"/>
          </a:xfrm>
        </p:spPr>
        <p:txBody>
          <a:bodyPr/>
          <a:lstStyle/>
          <a:p>
            <a:r>
              <a:rPr lang="en-US" dirty="0" smtClean="0"/>
              <a:t>“I don’t have (or have easy access to) the data I need.</a:t>
            </a:r>
          </a:p>
          <a:p>
            <a:r>
              <a:rPr lang="en-US" dirty="0" smtClean="0"/>
              <a:t>This is a fixable problem. </a:t>
            </a:r>
          </a:p>
          <a:p>
            <a:r>
              <a:rPr lang="en-US" dirty="0" smtClean="0"/>
              <a:t>But it is a very real problem.</a:t>
            </a:r>
            <a:endParaRPr lang="en-US" dirty="0"/>
          </a:p>
        </p:txBody>
      </p:sp>
      <p:pic>
        <p:nvPicPr>
          <p:cNvPr id="3074"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61881">
            <a:off x="6661844" y="413442"/>
            <a:ext cx="1143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1204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44</a:t>
            </a:fld>
            <a:endParaRPr lang="en-US" dirty="0"/>
          </a:p>
        </p:txBody>
      </p:sp>
      <p:sp>
        <p:nvSpPr>
          <p:cNvPr id="3" name="Title 2"/>
          <p:cNvSpPr>
            <a:spLocks noGrp="1"/>
          </p:cNvSpPr>
          <p:nvPr>
            <p:ph type="title"/>
          </p:nvPr>
        </p:nvSpPr>
        <p:spPr/>
        <p:txBody>
          <a:bodyPr/>
          <a:lstStyle/>
          <a:p>
            <a:r>
              <a:rPr lang="en-US" dirty="0" smtClean="0"/>
              <a:t>Which data system do you have?</a:t>
            </a:r>
            <a:endParaRPr lang="en-US" dirty="0"/>
          </a:p>
        </p:txBody>
      </p:sp>
      <p:pic>
        <p:nvPicPr>
          <p:cNvPr id="1027" name="Picture 3"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0"/>
            <a:ext cx="3077408"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14800" y="2895600"/>
            <a:ext cx="914400" cy="1015663"/>
          </a:xfrm>
          <a:prstGeom prst="rect">
            <a:avLst/>
          </a:prstGeom>
          <a:noFill/>
        </p:spPr>
        <p:txBody>
          <a:bodyPr wrap="square" rtlCol="0">
            <a:spAutoFit/>
          </a:bodyPr>
          <a:lstStyle/>
          <a:p>
            <a:r>
              <a:rPr lang="en-US" sz="6000" dirty="0" smtClean="0"/>
              <a:t>or</a:t>
            </a:r>
            <a:endParaRPr lang="en-US" sz="6000" dirty="0"/>
          </a:p>
        </p:txBody>
      </p:sp>
      <p:pic>
        <p:nvPicPr>
          <p:cNvPr id="1026" name="Picture 2" descr="&quot; &quot;"/>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81600" y="2362200"/>
            <a:ext cx="3286404"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7019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45</a:t>
            </a:fld>
            <a:endParaRPr lang="en-US" dirty="0"/>
          </a:p>
        </p:txBody>
      </p:sp>
      <p:sp>
        <p:nvSpPr>
          <p:cNvPr id="3" name="Title 2"/>
          <p:cNvSpPr>
            <a:spLocks noGrp="1"/>
          </p:cNvSpPr>
          <p:nvPr>
            <p:ph type="title"/>
          </p:nvPr>
        </p:nvSpPr>
        <p:spPr/>
        <p:txBody>
          <a:bodyPr>
            <a:normAutofit fontScale="90000"/>
          </a:bodyPr>
          <a:lstStyle/>
          <a:p>
            <a:r>
              <a:rPr lang="en-US" dirty="0" smtClean="0"/>
              <a:t>The technology depends on the input to produce value.</a:t>
            </a:r>
            <a:endParaRPr lang="en-US" dirty="0"/>
          </a:p>
        </p:txBody>
      </p:sp>
      <p:pic>
        <p:nvPicPr>
          <p:cNvPr id="2050" name="Picture 2" descr="&quot; &qu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7000" y="2209800"/>
            <a:ext cx="4022361"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6543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46</a:t>
            </a:fld>
            <a:endParaRPr lang="en-US" dirty="0"/>
          </a:p>
        </p:txBody>
      </p:sp>
      <p:sp>
        <p:nvSpPr>
          <p:cNvPr id="3" name="Title 2"/>
          <p:cNvSpPr>
            <a:spLocks noGrp="1"/>
          </p:cNvSpPr>
          <p:nvPr>
            <p:ph type="title"/>
          </p:nvPr>
        </p:nvSpPr>
        <p:spPr/>
        <p:txBody>
          <a:bodyPr/>
          <a:lstStyle/>
          <a:p>
            <a:r>
              <a:rPr lang="en-US" dirty="0" smtClean="0"/>
              <a:t>Seeing Data as a Resource</a:t>
            </a:r>
            <a:endParaRPr lang="en-US" dirty="0"/>
          </a:p>
        </p:txBody>
      </p:sp>
      <p:sp>
        <p:nvSpPr>
          <p:cNvPr id="2" name="Content Placeholder 1"/>
          <p:cNvSpPr>
            <a:spLocks noGrp="1"/>
          </p:cNvSpPr>
          <p:nvPr>
            <p:ph idx="1"/>
          </p:nvPr>
        </p:nvSpPr>
        <p:spPr/>
        <p:txBody>
          <a:bodyPr/>
          <a:lstStyle/>
          <a:p>
            <a:r>
              <a:rPr lang="en-US" sz="3200" dirty="0" smtClean="0"/>
              <a:t>Resource that needs to be cultivated</a:t>
            </a:r>
          </a:p>
          <a:p>
            <a:r>
              <a:rPr lang="en-US" sz="3200" dirty="0"/>
              <a:t>Needs to be protected</a:t>
            </a:r>
            <a:r>
              <a:rPr lang="en-US" sz="3200" dirty="0" smtClean="0"/>
              <a:t>.</a:t>
            </a:r>
          </a:p>
          <a:p>
            <a:r>
              <a:rPr lang="en-US" sz="3200" dirty="0" smtClean="0"/>
              <a:t>Need systematic efforts to build the infrastructure to collect it, store it, analyze it, use it.</a:t>
            </a:r>
          </a:p>
          <a:p>
            <a:pPr lvl="1"/>
            <a:r>
              <a:rPr lang="en-US" sz="3200" dirty="0" smtClean="0"/>
              <a:t>See DaSy Data System and ECO Child and Family Outcomes Frameworks</a:t>
            </a:r>
          </a:p>
        </p:txBody>
      </p:sp>
    </p:spTree>
    <p:extLst>
      <p:ext uri="{BB962C8B-B14F-4D97-AF65-F5344CB8AC3E}">
        <p14:creationId xmlns:p14="http://schemas.microsoft.com/office/powerpoint/2010/main" val="27694256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47</a:t>
            </a:fld>
            <a:endParaRPr lang="en-US" dirty="0"/>
          </a:p>
        </p:txBody>
      </p:sp>
      <p:sp>
        <p:nvSpPr>
          <p:cNvPr id="3" name="Title 2"/>
          <p:cNvSpPr>
            <a:spLocks noGrp="1"/>
          </p:cNvSpPr>
          <p:nvPr>
            <p:ph type="title"/>
          </p:nvPr>
        </p:nvSpPr>
        <p:spPr/>
        <p:txBody>
          <a:bodyPr/>
          <a:lstStyle/>
          <a:p>
            <a:r>
              <a:rPr lang="en-US" dirty="0" smtClean="0"/>
              <a:t>Does your state have </a:t>
            </a:r>
            <a:r>
              <a:rPr lang="en-US" sz="4400" dirty="0" smtClean="0"/>
              <a:t>V</a:t>
            </a:r>
            <a:r>
              <a:rPr lang="en-US" dirty="0" smtClean="0"/>
              <a:t>alid </a:t>
            </a:r>
            <a:r>
              <a:rPr lang="en-US" dirty="0"/>
              <a:t>data?</a:t>
            </a:r>
            <a:endParaRPr lang="en-US" b="0" dirty="0"/>
          </a:p>
        </p:txBody>
      </p:sp>
      <p:sp>
        <p:nvSpPr>
          <p:cNvPr id="2" name="Content Placeholder 1"/>
          <p:cNvSpPr>
            <a:spLocks noGrp="1"/>
          </p:cNvSpPr>
          <p:nvPr>
            <p:ph idx="1"/>
          </p:nvPr>
        </p:nvSpPr>
        <p:spPr>
          <a:xfrm>
            <a:off x="457200" y="1905000"/>
            <a:ext cx="8229600" cy="4038600"/>
          </a:xfrm>
        </p:spPr>
        <p:txBody>
          <a:bodyPr/>
          <a:lstStyle/>
          <a:p>
            <a:r>
              <a:rPr lang="en-US" dirty="0" smtClean="0"/>
              <a:t>Achieving high quality data is a cross-cutting them in the DaSy’s framework.</a:t>
            </a:r>
          </a:p>
          <a:p>
            <a:r>
              <a:rPr lang="en-US" dirty="0" smtClean="0"/>
              <a:t>Represented in multiple subcomponents.</a:t>
            </a:r>
          </a:p>
          <a:p>
            <a:r>
              <a:rPr lang="en-US" dirty="0" smtClean="0"/>
              <a:t>Central to DaSy’s and IDC’s missions.</a:t>
            </a:r>
            <a:endParaRPr lang="en-US" dirty="0"/>
          </a:p>
        </p:txBody>
      </p:sp>
    </p:spTree>
    <p:extLst>
      <p:ext uri="{BB962C8B-B14F-4D97-AF65-F5344CB8AC3E}">
        <p14:creationId xmlns:p14="http://schemas.microsoft.com/office/powerpoint/2010/main" val="8330818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48</a:t>
            </a:fld>
            <a:endParaRPr lang="en-US" dirty="0"/>
          </a:p>
        </p:txBody>
      </p:sp>
      <p:sp>
        <p:nvSpPr>
          <p:cNvPr id="3" name="Title 2"/>
          <p:cNvSpPr>
            <a:spLocks noGrp="1"/>
          </p:cNvSpPr>
          <p:nvPr>
            <p:ph type="title"/>
          </p:nvPr>
        </p:nvSpPr>
        <p:spPr/>
        <p:txBody>
          <a:bodyPr>
            <a:normAutofit fontScale="90000"/>
          </a:bodyPr>
          <a:lstStyle/>
          <a:p>
            <a:r>
              <a:rPr lang="en-US" dirty="0" smtClean="0"/>
              <a:t>Does your state have </a:t>
            </a:r>
            <a:r>
              <a:rPr lang="en-US" sz="4900" dirty="0" smtClean="0"/>
              <a:t>P</a:t>
            </a:r>
            <a:r>
              <a:rPr lang="en-US" dirty="0" smtClean="0"/>
              <a:t>owerful data?</a:t>
            </a:r>
            <a:endParaRPr lang="en-US" dirty="0"/>
          </a:p>
        </p:txBody>
      </p:sp>
      <p:sp>
        <p:nvSpPr>
          <p:cNvPr id="2" name="Content Placeholder 1"/>
          <p:cNvSpPr>
            <a:spLocks noGrp="1"/>
          </p:cNvSpPr>
          <p:nvPr>
            <p:ph idx="1"/>
          </p:nvPr>
        </p:nvSpPr>
        <p:spPr>
          <a:xfrm>
            <a:off x="457200" y="1600200"/>
            <a:ext cx="8229600" cy="4267199"/>
          </a:xfrm>
        </p:spPr>
        <p:txBody>
          <a:bodyPr/>
          <a:lstStyle/>
          <a:p>
            <a:r>
              <a:rPr lang="en-US" dirty="0" smtClean="0"/>
              <a:t>Powerful = data needed to answer important questions.</a:t>
            </a:r>
          </a:p>
          <a:p>
            <a:r>
              <a:rPr lang="en-US" dirty="0" smtClean="0"/>
              <a:t>See QI4 in the DaSy Framework for a list of recommended data elements</a:t>
            </a:r>
          </a:p>
          <a:p>
            <a:r>
              <a:rPr lang="en-US" dirty="0" smtClean="0"/>
              <a:t>Difficult to make use of outcomes data (think SSIP) without data that can address questions such as </a:t>
            </a:r>
          </a:p>
          <a:p>
            <a:pPr lvl="1"/>
            <a:r>
              <a:rPr lang="en-US" dirty="0" smtClean="0"/>
              <a:t>Who has good outcomes?</a:t>
            </a:r>
          </a:p>
          <a:p>
            <a:pPr lvl="1"/>
            <a:r>
              <a:rPr lang="en-US" dirty="0" smtClean="0"/>
              <a:t>What is producing good outcomes? </a:t>
            </a:r>
          </a:p>
          <a:p>
            <a:pPr lvl="1"/>
            <a:r>
              <a:rPr lang="en-US" dirty="0" smtClean="0"/>
              <a:t>What program features are related to good outcomes?</a:t>
            </a:r>
          </a:p>
          <a:p>
            <a:pPr marL="0" indent="0">
              <a:buNone/>
            </a:pPr>
            <a:endParaRPr lang="en-US" dirty="0"/>
          </a:p>
        </p:txBody>
      </p:sp>
    </p:spTree>
    <p:extLst>
      <p:ext uri="{BB962C8B-B14F-4D97-AF65-F5344CB8AC3E}">
        <p14:creationId xmlns:p14="http://schemas.microsoft.com/office/powerpoint/2010/main" val="32570797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49</a:t>
            </a:fld>
            <a:endParaRPr lang="en-US" dirty="0"/>
          </a:p>
        </p:txBody>
      </p:sp>
      <p:sp>
        <p:nvSpPr>
          <p:cNvPr id="3" name="Title 2"/>
          <p:cNvSpPr>
            <a:spLocks noGrp="1"/>
          </p:cNvSpPr>
          <p:nvPr>
            <p:ph type="title"/>
          </p:nvPr>
        </p:nvSpPr>
        <p:spPr>
          <a:xfrm>
            <a:off x="914400" y="3200400"/>
            <a:ext cx="8001000" cy="1524000"/>
          </a:xfrm>
          <a:ln>
            <a:noFill/>
          </a:ln>
        </p:spPr>
        <p:txBody>
          <a:bodyPr>
            <a:normAutofit fontScale="90000"/>
          </a:bodyPr>
          <a:lstStyle/>
          <a:p>
            <a:r>
              <a:rPr lang="en-US" dirty="0" smtClean="0"/>
              <a:t/>
            </a:r>
            <a:br>
              <a:rPr lang="en-US" dirty="0" smtClean="0"/>
            </a:br>
            <a:r>
              <a:rPr lang="en-US" b="0" dirty="0" smtClean="0"/>
              <a:t>What </a:t>
            </a:r>
            <a:r>
              <a:rPr lang="en-US" b="0" dirty="0"/>
              <a:t>data do </a:t>
            </a:r>
            <a:r>
              <a:rPr lang="en-US" b="0" dirty="0" smtClean="0"/>
              <a:t>you </a:t>
            </a:r>
            <a:r>
              <a:rPr lang="en-US" b="0" dirty="0"/>
              <a:t>have on </a:t>
            </a:r>
            <a:r>
              <a:rPr lang="en-US" b="0" dirty="0" smtClean="0"/>
              <a:t>implementation? Service  </a:t>
            </a:r>
            <a:r>
              <a:rPr lang="en-US" b="0" dirty="0"/>
              <a:t>quality? </a:t>
            </a:r>
            <a:r>
              <a:rPr lang="en-US" b="0" dirty="0" smtClean="0"/>
              <a:t>Program quality? Service </a:t>
            </a:r>
            <a:r>
              <a:rPr lang="en-US" b="0" dirty="0"/>
              <a:t>model</a:t>
            </a:r>
            <a:r>
              <a:rPr lang="en-US" b="0" dirty="0" smtClean="0"/>
              <a:t>?</a:t>
            </a:r>
            <a:r>
              <a:rPr lang="en-US" b="0" dirty="0"/>
              <a:t> </a:t>
            </a:r>
            <a:r>
              <a:rPr lang="en-US" b="0" dirty="0" smtClean="0"/>
              <a:t>Curriculum?</a:t>
            </a:r>
            <a:endParaRPr lang="en-US" b="0" dirty="0"/>
          </a:p>
        </p:txBody>
      </p:sp>
      <p:sp>
        <p:nvSpPr>
          <p:cNvPr id="17" name="TextBox 16"/>
          <p:cNvSpPr txBox="1"/>
          <p:nvPr/>
        </p:nvSpPr>
        <p:spPr>
          <a:xfrm>
            <a:off x="609600" y="5029200"/>
            <a:ext cx="7543800" cy="1077218"/>
          </a:xfrm>
          <a:prstGeom prst="rect">
            <a:avLst/>
          </a:prstGeom>
          <a:noFill/>
        </p:spPr>
        <p:txBody>
          <a:bodyPr wrap="square" rtlCol="0">
            <a:spAutoFit/>
          </a:bodyPr>
          <a:lstStyle/>
          <a:p>
            <a:endParaRPr lang="en-US" sz="3200" dirty="0" smtClean="0">
              <a:solidFill>
                <a:srgbClr val="154578"/>
              </a:solidFill>
            </a:endParaRPr>
          </a:p>
          <a:p>
            <a:r>
              <a:rPr lang="en-US" sz="3200" dirty="0" smtClean="0">
                <a:solidFill>
                  <a:srgbClr val="154578"/>
                </a:solidFill>
              </a:rPr>
              <a:t>Note:  All of these things are actionable.</a:t>
            </a:r>
            <a:endParaRPr lang="en-US" sz="3200" dirty="0">
              <a:solidFill>
                <a:srgbClr val="154578"/>
              </a:solidFill>
            </a:endParaRPr>
          </a:p>
        </p:txBody>
      </p:sp>
      <p:grpSp>
        <p:nvGrpSpPr>
          <p:cNvPr id="2" name="Group 1" descr="&quot; &quot;"/>
          <p:cNvGrpSpPr/>
          <p:nvPr/>
        </p:nvGrpSpPr>
        <p:grpSpPr>
          <a:xfrm>
            <a:off x="1600200" y="762000"/>
            <a:ext cx="5791200" cy="2278797"/>
            <a:chOff x="1600200" y="762000"/>
            <a:chExt cx="5791200" cy="2278797"/>
          </a:xfrm>
        </p:grpSpPr>
        <p:sp>
          <p:nvSpPr>
            <p:cNvPr id="5" name="TextBox 4"/>
            <p:cNvSpPr txBox="1"/>
            <p:nvPr/>
          </p:nvSpPr>
          <p:spPr>
            <a:xfrm>
              <a:off x="5257800" y="762000"/>
              <a:ext cx="2133600" cy="830997"/>
            </a:xfrm>
            <a:prstGeom prst="rect">
              <a:avLst/>
            </a:prstGeom>
            <a:noFill/>
          </p:spPr>
          <p:txBody>
            <a:bodyPr wrap="square" rtlCol="0">
              <a:spAutoFit/>
            </a:bodyPr>
            <a:lstStyle/>
            <a:p>
              <a:r>
                <a:rPr lang="en-US" sz="4800" dirty="0" smtClean="0"/>
                <a:t>[G]O</a:t>
              </a:r>
              <a:endParaRPr lang="en-US" sz="4800" dirty="0"/>
            </a:p>
          </p:txBody>
        </p:sp>
        <p:sp>
          <p:nvSpPr>
            <p:cNvPr id="6" name="TextBox 5"/>
            <p:cNvSpPr txBox="1"/>
            <p:nvPr/>
          </p:nvSpPr>
          <p:spPr>
            <a:xfrm>
              <a:off x="1752600" y="762000"/>
              <a:ext cx="1371600" cy="830997"/>
            </a:xfrm>
            <a:prstGeom prst="rect">
              <a:avLst/>
            </a:prstGeom>
            <a:noFill/>
          </p:spPr>
          <p:txBody>
            <a:bodyPr wrap="square" rtlCol="0">
              <a:spAutoFit/>
            </a:bodyPr>
            <a:lstStyle/>
            <a:p>
              <a:r>
                <a:rPr lang="en-US" sz="4800" dirty="0" smtClean="0"/>
                <a:t>FIRP</a:t>
              </a:r>
              <a:endParaRPr lang="en-US" sz="4800" dirty="0"/>
            </a:p>
          </p:txBody>
        </p:sp>
        <p:sp>
          <p:nvSpPr>
            <p:cNvPr id="8" name="TextBox 7"/>
            <p:cNvSpPr txBox="1"/>
            <p:nvPr/>
          </p:nvSpPr>
          <p:spPr>
            <a:xfrm>
              <a:off x="5181600" y="2209800"/>
              <a:ext cx="2057400" cy="830997"/>
            </a:xfrm>
            <a:prstGeom prst="rect">
              <a:avLst/>
            </a:prstGeom>
            <a:noFill/>
          </p:spPr>
          <p:txBody>
            <a:bodyPr wrap="square" rtlCol="0">
              <a:spAutoFit/>
            </a:bodyPr>
            <a:lstStyle/>
            <a:p>
              <a:r>
                <a:rPr lang="en-US" sz="4800" dirty="0" smtClean="0"/>
                <a:t>Data</a:t>
              </a:r>
              <a:endParaRPr lang="en-US" sz="4800" dirty="0"/>
            </a:p>
          </p:txBody>
        </p:sp>
        <p:sp>
          <p:nvSpPr>
            <p:cNvPr id="9" name="TextBox 8"/>
            <p:cNvSpPr txBox="1"/>
            <p:nvPr/>
          </p:nvSpPr>
          <p:spPr>
            <a:xfrm>
              <a:off x="1600200" y="2209800"/>
              <a:ext cx="2209800" cy="830997"/>
            </a:xfrm>
            <a:prstGeom prst="rect">
              <a:avLst/>
            </a:prstGeom>
            <a:noFill/>
          </p:spPr>
          <p:txBody>
            <a:bodyPr wrap="square" rtlCol="0">
              <a:spAutoFit/>
            </a:bodyPr>
            <a:lstStyle/>
            <a:p>
              <a:r>
                <a:rPr lang="en-US" sz="4800" dirty="0" smtClean="0"/>
                <a:t>Data???</a:t>
              </a:r>
              <a:endParaRPr lang="en-US" sz="4800" dirty="0"/>
            </a:p>
          </p:txBody>
        </p:sp>
        <p:cxnSp>
          <p:nvCxnSpPr>
            <p:cNvPr id="11" name="Straight Connector 10"/>
            <p:cNvCxnSpPr/>
            <p:nvPr/>
          </p:nvCxnSpPr>
          <p:spPr>
            <a:xfrm>
              <a:off x="5867400" y="1524000"/>
              <a:ext cx="0" cy="685800"/>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3581400" y="990600"/>
              <a:ext cx="1447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2362200" y="1524000"/>
              <a:ext cx="0" cy="685800"/>
            </a:xfrm>
            <a:prstGeom prst="line">
              <a:avLst/>
            </a:prstGeom>
            <a:ln w="79375">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 idx="1"/>
              <a:endCxn id="9" idx="3"/>
            </p:cNvCxnSpPr>
            <p:nvPr/>
          </p:nvCxnSpPr>
          <p:spPr>
            <a:xfrm flipH="1">
              <a:off x="3810000" y="2625299"/>
              <a:ext cx="1371600" cy="0"/>
            </a:xfrm>
            <a:prstGeom prst="line">
              <a:avLst/>
            </a:prstGeom>
            <a:ln w="79375">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656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a:t>
            </a:fld>
            <a:endParaRPr lang="en-US" dirty="0"/>
          </a:p>
        </p:txBody>
      </p:sp>
      <p:sp>
        <p:nvSpPr>
          <p:cNvPr id="3" name="Title 2" descr="&quot; &quot;"/>
          <p:cNvSpPr>
            <a:spLocks noGrp="1"/>
          </p:cNvSpPr>
          <p:nvPr>
            <p:ph type="title"/>
          </p:nvPr>
        </p:nvSpPr>
        <p:spPr/>
        <p:txBody>
          <a:bodyPr/>
          <a:lstStyle/>
          <a:p>
            <a:r>
              <a:rPr lang="en-US" dirty="0" smtClean="0"/>
              <a:t>ECIDEA14 Conference App</a:t>
            </a:r>
            <a:endParaRPr lang="en-US" dirty="0"/>
          </a:p>
        </p:txBody>
      </p:sp>
      <p:sp>
        <p:nvSpPr>
          <p:cNvPr id="10" name="Content Placeholder 9"/>
          <p:cNvSpPr>
            <a:spLocks noGrp="1"/>
          </p:cNvSpPr>
          <p:nvPr>
            <p:ph idx="1"/>
          </p:nvPr>
        </p:nvSpPr>
        <p:spPr/>
        <p:txBody>
          <a:bodyPr/>
          <a:lstStyle/>
          <a:p>
            <a:pPr lvl="0">
              <a:tabLst>
                <a:tab pos="4862513" algn="l"/>
              </a:tabLst>
            </a:pPr>
            <a:r>
              <a:rPr lang="en-US" dirty="0" smtClean="0"/>
              <a:t>Our </a:t>
            </a:r>
            <a:r>
              <a:rPr lang="en-US" dirty="0"/>
              <a:t>new conference app, </a:t>
            </a:r>
            <a:r>
              <a:rPr lang="en-US" b="1" i="1" dirty="0"/>
              <a:t>EC IDEA14</a:t>
            </a:r>
            <a:r>
              <a:rPr lang="en-US" dirty="0"/>
              <a:t>, provides easy-to-use interactive features to enhance your event </a:t>
            </a:r>
            <a:r>
              <a:rPr lang="en-US" dirty="0" smtClean="0"/>
              <a:t>experience</a:t>
            </a:r>
          </a:p>
          <a:p>
            <a:pPr lvl="0">
              <a:tabLst>
                <a:tab pos="4862513" algn="l"/>
              </a:tabLst>
            </a:pPr>
            <a:r>
              <a:rPr lang="en-US" dirty="0" smtClean="0"/>
              <a:t>You’ll find the conference agenda, map, handouts, and even photos at your fingertips</a:t>
            </a:r>
          </a:p>
          <a:p>
            <a:pPr lvl="0">
              <a:tabLst>
                <a:tab pos="4862513" algn="l"/>
              </a:tabLst>
            </a:pPr>
            <a:r>
              <a:rPr lang="en-US" dirty="0" smtClean="0"/>
              <a:t>We have conference staff available to help you get familiar with the app’s features</a:t>
            </a:r>
            <a:endParaRPr lang="en-US" dirty="0"/>
          </a:p>
          <a:p>
            <a:endParaRPr lang="en-US" dirty="0"/>
          </a:p>
        </p:txBody>
      </p:sp>
    </p:spTree>
    <p:extLst>
      <p:ext uri="{BB962C8B-B14F-4D97-AF65-F5344CB8AC3E}">
        <p14:creationId xmlns:p14="http://schemas.microsoft.com/office/powerpoint/2010/main" val="20626881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Uniqueness of IDEA in the EC world</a:t>
            </a:r>
            <a:endParaRPr lang="en-US" dirty="0"/>
          </a:p>
        </p:txBody>
      </p:sp>
      <p:sp>
        <p:nvSpPr>
          <p:cNvPr id="5" name="Content Placeholder 4"/>
          <p:cNvSpPr>
            <a:spLocks noGrp="1"/>
          </p:cNvSpPr>
          <p:nvPr>
            <p:ph idx="1"/>
          </p:nvPr>
        </p:nvSpPr>
        <p:spPr/>
        <p:txBody>
          <a:bodyPr/>
          <a:lstStyle/>
          <a:p>
            <a:r>
              <a:rPr lang="en-US" dirty="0" smtClean="0"/>
              <a:t>Oversight: Federal -&gt; State -&gt; Local</a:t>
            </a:r>
          </a:p>
          <a:p>
            <a:r>
              <a:rPr lang="en-US" dirty="0" smtClean="0"/>
              <a:t>Funding:  Federal -&gt; State -&gt; Local</a:t>
            </a:r>
          </a:p>
          <a:p>
            <a:r>
              <a:rPr lang="en-US" dirty="0" smtClean="0"/>
              <a:t>Data:  Local -&gt; State -&gt; Federal</a:t>
            </a:r>
          </a:p>
          <a:p>
            <a:endParaRPr lang="en-US" dirty="0"/>
          </a:p>
          <a:p>
            <a:r>
              <a:rPr lang="en-US" dirty="0" smtClean="0"/>
              <a:t>Importance of valid data in supporting both the oversight functions and continued funding.</a:t>
            </a:r>
          </a:p>
          <a:p>
            <a:r>
              <a:rPr lang="en-US" dirty="0" smtClean="0"/>
              <a:t>With SSIP, data is critical to systemic program improvement.</a:t>
            </a:r>
            <a:endParaRPr lang="en-US" dirty="0"/>
          </a:p>
        </p:txBody>
      </p:sp>
    </p:spTree>
    <p:extLst>
      <p:ext uri="{BB962C8B-B14F-4D97-AF65-F5344CB8AC3E}">
        <p14:creationId xmlns:p14="http://schemas.microsoft.com/office/powerpoint/2010/main" val="7519678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across Centers</a:t>
            </a:r>
            <a:endParaRPr lang="en-US" dirty="0"/>
          </a:p>
        </p:txBody>
      </p:sp>
      <p:sp>
        <p:nvSpPr>
          <p:cNvPr id="3" name="Content Placeholder 2"/>
          <p:cNvSpPr>
            <a:spLocks noGrp="1"/>
          </p:cNvSpPr>
          <p:nvPr>
            <p:ph idx="1"/>
          </p:nvPr>
        </p:nvSpPr>
        <p:spPr/>
        <p:txBody>
          <a:bodyPr/>
          <a:lstStyle/>
          <a:p>
            <a:r>
              <a:rPr lang="en-US" sz="3200" dirty="0" smtClean="0"/>
              <a:t>Coming Soon to Pt. C and 619 Coordinators:  </a:t>
            </a:r>
          </a:p>
          <a:p>
            <a:pPr marL="0" indent="0">
              <a:buNone/>
            </a:pPr>
            <a:r>
              <a:rPr lang="en-US" dirty="0" smtClean="0"/>
              <a:t>	</a:t>
            </a:r>
            <a:r>
              <a:rPr lang="en-US" sz="4000" dirty="0" smtClean="0"/>
              <a:t>Intensive TA Interest Inventory</a:t>
            </a:r>
          </a:p>
          <a:p>
            <a:pPr lvl="1"/>
            <a:r>
              <a:rPr lang="en-US" sz="3200" dirty="0" smtClean="0"/>
              <a:t>Watch for it</a:t>
            </a:r>
          </a:p>
          <a:p>
            <a:r>
              <a:rPr lang="en-US" sz="3200" dirty="0" smtClean="0"/>
              <a:t>Who to Call</a:t>
            </a:r>
            <a:r>
              <a:rPr lang="en-US" sz="3200" dirty="0"/>
              <a:t>	</a:t>
            </a:r>
            <a:endParaRPr lang="en-US" sz="3200" dirty="0" smtClean="0"/>
          </a:p>
          <a:p>
            <a:pPr lvl="1"/>
            <a:r>
              <a:rPr lang="en-US" sz="3200" dirty="0" smtClean="0"/>
              <a:t>The TA Centers work together</a:t>
            </a:r>
            <a:endParaRPr lang="en-US" sz="3200" dirty="0"/>
          </a:p>
        </p:txBody>
      </p:sp>
    </p:spTree>
    <p:extLst>
      <p:ext uri="{BB962C8B-B14F-4D97-AF65-F5344CB8AC3E}">
        <p14:creationId xmlns:p14="http://schemas.microsoft.com/office/powerpoint/2010/main" val="23922746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We look for the person(s) with the expertise to help you</a:t>
            </a:r>
            <a:endParaRPr lang="en-US" dirty="0"/>
          </a:p>
        </p:txBody>
      </p:sp>
      <p:pic>
        <p:nvPicPr>
          <p:cNvPr id="5122" name="Picture 2" descr="&quot; &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09999" y="1503136"/>
            <a:ext cx="1234440" cy="154305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352800" y="3276600"/>
            <a:ext cx="2438400" cy="523220"/>
          </a:xfrm>
          <a:prstGeom prst="rect">
            <a:avLst/>
          </a:prstGeom>
          <a:noFill/>
        </p:spPr>
        <p:txBody>
          <a:bodyPr wrap="square" rtlCol="0">
            <a:spAutoFit/>
          </a:bodyPr>
          <a:lstStyle/>
          <a:p>
            <a:r>
              <a:rPr lang="en-US" sz="2800" dirty="0" smtClean="0"/>
              <a:t>DaSy, ECTA, IDC</a:t>
            </a:r>
            <a:endParaRPr lang="en-US" sz="2800" dirty="0"/>
          </a:p>
        </p:txBody>
      </p:sp>
      <p:pic>
        <p:nvPicPr>
          <p:cNvPr id="5123" name="Picture 3" descr="&quot; &quo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1325880" cy="165735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762000" y="4114800"/>
            <a:ext cx="1752600" cy="523220"/>
          </a:xfrm>
          <a:prstGeom prst="rect">
            <a:avLst/>
          </a:prstGeom>
          <a:noFill/>
        </p:spPr>
        <p:txBody>
          <a:bodyPr wrap="square" rtlCol="0">
            <a:spAutoFit/>
          </a:bodyPr>
          <a:lstStyle/>
          <a:p>
            <a:r>
              <a:rPr lang="en-US" sz="2800" dirty="0" smtClean="0"/>
              <a:t>IDC, DaSy</a:t>
            </a:r>
            <a:endParaRPr lang="en-US" sz="2800" dirty="0"/>
          </a:p>
        </p:txBody>
      </p:sp>
      <p:pic>
        <p:nvPicPr>
          <p:cNvPr id="5124" name="Picture 4" descr="&quot;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286000"/>
            <a:ext cx="1158240" cy="144780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477000" y="4038600"/>
            <a:ext cx="1905000" cy="523220"/>
          </a:xfrm>
          <a:prstGeom prst="rect">
            <a:avLst/>
          </a:prstGeom>
          <a:noFill/>
        </p:spPr>
        <p:txBody>
          <a:bodyPr wrap="square" rtlCol="0">
            <a:spAutoFit/>
          </a:bodyPr>
          <a:lstStyle/>
          <a:p>
            <a:r>
              <a:rPr lang="en-US" sz="2800" dirty="0" smtClean="0"/>
              <a:t>ECTA, DaSy</a:t>
            </a:r>
            <a:endParaRPr lang="en-US" sz="2800" dirty="0"/>
          </a:p>
        </p:txBody>
      </p:sp>
      <p:pic>
        <p:nvPicPr>
          <p:cNvPr id="5125" name="Picture 5" descr="&quot; &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852670">
            <a:off x="3876995" y="4068035"/>
            <a:ext cx="1423438" cy="1067579"/>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20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53</a:t>
            </a:fld>
            <a:endParaRPr lang="en-US" dirty="0"/>
          </a:p>
        </p:txBody>
      </p:sp>
      <p:sp>
        <p:nvSpPr>
          <p:cNvPr id="3" name="Title 2" descr="&quot; &quot;"/>
          <p:cNvSpPr>
            <a:spLocks noGrp="1"/>
          </p:cNvSpPr>
          <p:nvPr>
            <p:ph type="title"/>
          </p:nvPr>
        </p:nvSpPr>
        <p:spPr/>
        <p:txBody>
          <a:bodyPr/>
          <a:lstStyle/>
          <a:p>
            <a:r>
              <a:rPr lang="en-US" dirty="0" smtClean="0"/>
              <a:t>Remember the Overall EC Equation</a:t>
            </a:r>
            <a:endParaRPr lang="en-US" dirty="0"/>
          </a:p>
        </p:txBody>
      </p:sp>
      <p:sp>
        <p:nvSpPr>
          <p:cNvPr id="2" name="Content Placeholder 1"/>
          <p:cNvSpPr>
            <a:spLocks noGrp="1"/>
          </p:cNvSpPr>
          <p:nvPr>
            <p:ph idx="1"/>
          </p:nvPr>
        </p:nvSpPr>
        <p:spPr/>
        <p:txBody>
          <a:bodyPr/>
          <a:lstStyle/>
          <a:p>
            <a:pPr marL="0" indent="0">
              <a:buNone/>
            </a:pPr>
            <a:endParaRPr lang="en-US" dirty="0" smtClean="0"/>
          </a:p>
          <a:p>
            <a:pPr marL="0" indent="0" algn="ctr">
              <a:buNone/>
            </a:pPr>
            <a:r>
              <a:rPr lang="en-US" sz="3200" b="1" dirty="0" smtClean="0"/>
              <a:t>W</a:t>
            </a:r>
            <a:r>
              <a:rPr lang="en-US" dirty="0" smtClean="0"/>
              <a:t>ell </a:t>
            </a:r>
            <a:r>
              <a:rPr lang="en-US" sz="3200" b="1" dirty="0" smtClean="0"/>
              <a:t>F</a:t>
            </a:r>
            <a:r>
              <a:rPr lang="en-US" dirty="0" smtClean="0"/>
              <a:t>unctioning </a:t>
            </a:r>
            <a:r>
              <a:rPr lang="en-US" sz="3200" b="1" dirty="0"/>
              <a:t>S</a:t>
            </a:r>
            <a:r>
              <a:rPr lang="en-US" dirty="0" smtClean="0"/>
              <a:t>tate </a:t>
            </a:r>
            <a:r>
              <a:rPr lang="en-US" sz="3200" b="1" dirty="0" smtClean="0"/>
              <a:t>S</a:t>
            </a:r>
            <a:r>
              <a:rPr lang="en-US" dirty="0" smtClean="0"/>
              <a:t>ystems + </a:t>
            </a:r>
          </a:p>
          <a:p>
            <a:pPr marL="0" indent="0" algn="ctr">
              <a:buNone/>
            </a:pPr>
            <a:r>
              <a:rPr lang="en-US" sz="3200" b="1" dirty="0" smtClean="0"/>
              <a:t>V</a:t>
            </a:r>
            <a:r>
              <a:rPr lang="en-US" dirty="0" smtClean="0"/>
              <a:t>alid </a:t>
            </a:r>
            <a:r>
              <a:rPr lang="en-US" sz="3200" b="1" dirty="0" smtClean="0"/>
              <a:t>P</a:t>
            </a:r>
            <a:r>
              <a:rPr lang="en-US" dirty="0" smtClean="0"/>
              <a:t>owerful </a:t>
            </a:r>
            <a:r>
              <a:rPr lang="en-US" sz="3200" b="1" dirty="0" smtClean="0"/>
              <a:t>D</a:t>
            </a:r>
            <a:r>
              <a:rPr lang="en-US" dirty="0" smtClean="0"/>
              <a:t>ata + </a:t>
            </a:r>
          </a:p>
          <a:p>
            <a:pPr marL="0" indent="0" algn="ctr">
              <a:buNone/>
            </a:pPr>
            <a:r>
              <a:rPr lang="en-US" sz="3200" b="1" dirty="0" smtClean="0"/>
              <a:t>F</a:t>
            </a:r>
            <a:r>
              <a:rPr lang="en-US" dirty="0" smtClean="0"/>
              <a:t>aithfully </a:t>
            </a:r>
            <a:r>
              <a:rPr lang="en-US" b="1" dirty="0" smtClean="0"/>
              <a:t>I</a:t>
            </a:r>
            <a:r>
              <a:rPr lang="en-US" dirty="0" smtClean="0"/>
              <a:t>mplemented </a:t>
            </a:r>
            <a:r>
              <a:rPr lang="en-US" sz="3200" b="1" dirty="0" smtClean="0"/>
              <a:t>R</a:t>
            </a:r>
            <a:r>
              <a:rPr lang="en-US" dirty="0" smtClean="0"/>
              <a:t>ecommended </a:t>
            </a:r>
            <a:r>
              <a:rPr lang="en-US" sz="3200" b="1" dirty="0" smtClean="0"/>
              <a:t>P</a:t>
            </a:r>
            <a:r>
              <a:rPr lang="en-US" dirty="0" smtClean="0"/>
              <a:t>ractices = </a:t>
            </a:r>
          </a:p>
          <a:p>
            <a:pPr marL="0" indent="0" algn="ctr">
              <a:buNone/>
            </a:pPr>
            <a:r>
              <a:rPr lang="en-US" sz="4400" b="1" dirty="0" smtClean="0"/>
              <a:t>G</a:t>
            </a:r>
            <a:r>
              <a:rPr lang="en-US" sz="4000" dirty="0" smtClean="0"/>
              <a:t>ood </a:t>
            </a:r>
            <a:r>
              <a:rPr lang="en-US" sz="4400" b="1" dirty="0" smtClean="0"/>
              <a:t>O</a:t>
            </a:r>
            <a:r>
              <a:rPr lang="en-US" sz="4000" dirty="0" smtClean="0"/>
              <a:t>utcomes </a:t>
            </a:r>
            <a:endParaRPr lang="en-US" sz="4000" dirty="0"/>
          </a:p>
          <a:p>
            <a:pPr marL="0" indent="0">
              <a:buNone/>
            </a:pPr>
            <a:endParaRPr lang="en-US" dirty="0"/>
          </a:p>
        </p:txBody>
      </p:sp>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quot; &quot;"/>
          <p:cNvGrpSpPr/>
          <p:nvPr/>
        </p:nvGrpSpPr>
        <p:grpSpPr>
          <a:xfrm>
            <a:off x="-685800" y="228600"/>
            <a:ext cx="8213493" cy="6152194"/>
            <a:chOff x="-685800" y="228600"/>
            <a:chExt cx="8213493" cy="6152194"/>
          </a:xfrm>
        </p:grpSpPr>
        <p:pic>
          <p:nvPicPr>
            <p:cNvPr id="102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8213493" cy="61521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descr="&quot; &quot;"/>
            <p:cNvSpPr txBox="1"/>
            <p:nvPr/>
          </p:nvSpPr>
          <p:spPr>
            <a:xfrm>
              <a:off x="2286000" y="1941493"/>
              <a:ext cx="1066800" cy="954107"/>
            </a:xfrm>
            <a:prstGeom prst="rect">
              <a:avLst/>
            </a:prstGeom>
            <a:noFill/>
          </p:spPr>
          <p:txBody>
            <a:bodyPr wrap="square" rtlCol="0">
              <a:spAutoFit/>
            </a:bodyPr>
            <a:lstStyle/>
            <a:p>
              <a:pPr algn="ctr"/>
              <a:r>
                <a:rPr lang="en-US" sz="2800" dirty="0" smtClean="0">
                  <a:solidFill>
                    <a:srgbClr val="C00000"/>
                  </a:solidFill>
                  <a:latin typeface="Berlin Sans FB Demi" panose="020E0802020502020306" pitchFamily="34" charset="0"/>
                </a:rPr>
                <a:t>Bad</a:t>
              </a:r>
            </a:p>
            <a:p>
              <a:pPr algn="ctr"/>
              <a:r>
                <a:rPr lang="en-US" sz="2800" dirty="0" smtClean="0">
                  <a:solidFill>
                    <a:srgbClr val="C00000"/>
                  </a:solidFill>
                  <a:latin typeface="Berlin Sans FB Demi" panose="020E0802020502020306" pitchFamily="34" charset="0"/>
                </a:rPr>
                <a:t>Data</a:t>
              </a:r>
              <a:endParaRPr lang="en-US" sz="2800" dirty="0">
                <a:solidFill>
                  <a:srgbClr val="C00000"/>
                </a:solidFill>
                <a:latin typeface="Berlin Sans FB Demi" panose="020E0802020502020306" pitchFamily="34" charset="0"/>
              </a:endParaRPr>
            </a:p>
          </p:txBody>
        </p:sp>
      </p:grpSp>
      <p:sp>
        <p:nvSpPr>
          <p:cNvPr id="6" name="TextBox 5"/>
          <p:cNvSpPr txBox="1"/>
          <p:nvPr/>
        </p:nvSpPr>
        <p:spPr>
          <a:xfrm>
            <a:off x="5181600" y="838200"/>
            <a:ext cx="3429000" cy="3046988"/>
          </a:xfrm>
          <a:prstGeom prst="rect">
            <a:avLst/>
          </a:prstGeom>
          <a:noFill/>
        </p:spPr>
        <p:txBody>
          <a:bodyPr wrap="square" rtlCol="0">
            <a:spAutoFit/>
          </a:bodyPr>
          <a:lstStyle/>
          <a:p>
            <a:pPr algn="ctr"/>
            <a:r>
              <a:rPr lang="en-US" sz="4800" dirty="0" smtClean="0">
                <a:solidFill>
                  <a:srgbClr val="154578"/>
                </a:solidFill>
              </a:rPr>
              <a:t>Welcome to NOLA!</a:t>
            </a:r>
          </a:p>
          <a:p>
            <a:pPr algn="ctr"/>
            <a:r>
              <a:rPr lang="en-US" sz="4800" dirty="0" smtClean="0">
                <a:solidFill>
                  <a:srgbClr val="154578"/>
                </a:solidFill>
              </a:rPr>
              <a:t>Enjoy the</a:t>
            </a:r>
          </a:p>
          <a:p>
            <a:pPr algn="ctr"/>
            <a:r>
              <a:rPr lang="en-US" sz="4800" dirty="0" smtClean="0">
                <a:solidFill>
                  <a:srgbClr val="154578"/>
                </a:solidFill>
              </a:rPr>
              <a:t>Conference!</a:t>
            </a:r>
            <a:endParaRPr lang="en-US" sz="4800" dirty="0">
              <a:solidFill>
                <a:srgbClr val="154578"/>
              </a:solidFill>
            </a:endParaRPr>
          </a:p>
        </p:txBody>
      </p:sp>
    </p:spTree>
    <p:extLst>
      <p:ext uri="{BB962C8B-B14F-4D97-AF65-F5344CB8AC3E}">
        <p14:creationId xmlns:p14="http://schemas.microsoft.com/office/powerpoint/2010/main" val="213402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55</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smtClean="0"/>
              <a:t>Miceli</a:t>
            </a:r>
            <a:r>
              <a:rPr lang="en-US" sz="1800" dirty="0" smtClean="0"/>
              <a:t> and </a:t>
            </a:r>
            <a:r>
              <a:rPr lang="en-US" sz="1800" dirty="0" err="1" smtClean="0"/>
              <a:t>Richelle</a:t>
            </a:r>
            <a:r>
              <a:rPr lang="en-US" sz="1800" dirty="0" smtClean="0"/>
              <a:t> Davis.</a:t>
            </a:r>
          </a:p>
        </p:txBody>
      </p:sp>
      <p:grpSp>
        <p:nvGrpSpPr>
          <p:cNvPr id="6" name="Group 5" descr="&quot; &quot;"/>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Dashboard</a:t>
            </a:r>
            <a:endParaRPr lang="en-US" dirty="0"/>
          </a:p>
        </p:txBody>
      </p:sp>
      <p:sp>
        <p:nvSpPr>
          <p:cNvPr id="2" name="Content Placeholder 1"/>
          <p:cNvSpPr>
            <a:spLocks noGrp="1"/>
          </p:cNvSpPr>
          <p:nvPr>
            <p:ph idx="1"/>
          </p:nvPr>
        </p:nvSpPr>
        <p:spPr/>
        <p:txBody>
          <a:bodyPr/>
          <a:lstStyle/>
          <a:p>
            <a:pPr lvl="0">
              <a:tabLst>
                <a:tab pos="4862513" algn="l"/>
              </a:tabLst>
            </a:pPr>
            <a:r>
              <a:rPr lang="en-US" dirty="0"/>
              <a:t>The Dashboard keeps you organized with up-to-the-minute Speaker and Event information.</a:t>
            </a:r>
          </a:p>
        </p:txBody>
      </p:sp>
      <p:grpSp>
        <p:nvGrpSpPr>
          <p:cNvPr id="6" name="Group 5" descr="This is an image of the main dashboard for the Improving data, Improving Outcomes Conference app&#10;"/>
          <p:cNvGrpSpPr/>
          <p:nvPr/>
        </p:nvGrpSpPr>
        <p:grpSpPr>
          <a:xfrm>
            <a:off x="3352800" y="2842752"/>
            <a:ext cx="2512177" cy="2965602"/>
            <a:chOff x="3352800" y="2842752"/>
            <a:chExt cx="2512177" cy="2965602"/>
          </a:xfrm>
        </p:grpSpPr>
        <p:pic>
          <p:nvPicPr>
            <p:cNvPr id="5" name="Picture 4" title="Dashbo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842752"/>
              <a:ext cx="2032104" cy="2965602"/>
            </a:xfrm>
            <a:prstGeom prst="rect">
              <a:avLst/>
            </a:prstGeom>
          </p:spPr>
        </p:pic>
        <p:sp>
          <p:nvSpPr>
            <p:cNvPr id="4" name="Left Arrow 3"/>
            <p:cNvSpPr/>
            <p:nvPr/>
          </p:nvSpPr>
          <p:spPr>
            <a:xfrm rot="19618127">
              <a:off x="4721977" y="3691259"/>
              <a:ext cx="1143000" cy="609600"/>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042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2" name="Content Placeholder 1"/>
          <p:cNvSpPr>
            <a:spLocks noGrp="1"/>
          </p:cNvSpPr>
          <p:nvPr>
            <p:ph idx="1"/>
          </p:nvPr>
        </p:nvSpPr>
        <p:spPr>
          <a:xfrm>
            <a:off x="457200" y="1600200"/>
            <a:ext cx="8229600" cy="4038600"/>
          </a:xfrm>
        </p:spPr>
        <p:txBody>
          <a:bodyPr/>
          <a:lstStyle/>
          <a:p>
            <a:pPr lvl="0"/>
            <a:r>
              <a:rPr lang="en-US" dirty="0" smtClean="0"/>
              <a:t>Browse the agenda by day, topic, or session type</a:t>
            </a:r>
          </a:p>
          <a:p>
            <a:pPr lvl="0"/>
            <a:r>
              <a:rPr lang="en-US" dirty="0" smtClean="0"/>
              <a:t>Bookmark sessions to build your personal calendar</a:t>
            </a:r>
          </a:p>
          <a:p>
            <a:pPr lvl="0"/>
            <a:r>
              <a:rPr lang="en-US" dirty="0" smtClean="0"/>
              <a:t>Find session handouts, take notes, or rate sessions</a:t>
            </a:r>
          </a:p>
        </p:txBody>
      </p:sp>
      <p:grpSp>
        <p:nvGrpSpPr>
          <p:cNvPr id="6" name="Group 5" descr="This image is a screen shot of one session to show Notes, Bookmark, Rate Session, and Locate on Map features"/>
          <p:cNvGrpSpPr/>
          <p:nvPr/>
        </p:nvGrpSpPr>
        <p:grpSpPr>
          <a:xfrm>
            <a:off x="2336685" y="3352800"/>
            <a:ext cx="4470630" cy="2635385"/>
            <a:chOff x="2336685" y="3352800"/>
            <a:chExt cx="4470630" cy="2635385"/>
          </a:xfrm>
        </p:grpSpPr>
        <p:pic>
          <p:nvPicPr>
            <p:cNvPr id="4" name="Picture 3" descr="This image is a screen shot of one session to show Notes, Bookmark, Rate Session, and Locate on Map features&#10;" title="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685" y="3352800"/>
              <a:ext cx="4470630" cy="2635385"/>
            </a:xfrm>
            <a:prstGeom prst="rect">
              <a:avLst/>
            </a:prstGeom>
          </p:spPr>
        </p:pic>
        <p:sp>
          <p:nvSpPr>
            <p:cNvPr id="5" name="Left Arrow 4"/>
            <p:cNvSpPr/>
            <p:nvPr/>
          </p:nvSpPr>
          <p:spPr>
            <a:xfrm rot="19618127">
              <a:off x="5407774" y="4300859"/>
              <a:ext cx="1143000" cy="609600"/>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06148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Conference Map</a:t>
            </a:r>
            <a:endParaRPr lang="en-US" dirty="0"/>
          </a:p>
        </p:txBody>
      </p:sp>
      <p:sp>
        <p:nvSpPr>
          <p:cNvPr id="2" name="Content Placeholder 1"/>
          <p:cNvSpPr>
            <a:spLocks noGrp="1"/>
          </p:cNvSpPr>
          <p:nvPr>
            <p:ph idx="1"/>
          </p:nvPr>
        </p:nvSpPr>
        <p:spPr>
          <a:xfrm>
            <a:off x="457200" y="1600200"/>
            <a:ext cx="4648200" cy="4038600"/>
          </a:xfrm>
        </p:spPr>
        <p:txBody>
          <a:bodyPr/>
          <a:lstStyle/>
          <a:p>
            <a:pPr lvl="0"/>
            <a:r>
              <a:rPr lang="en-US" dirty="0" smtClean="0"/>
              <a:t>Find your next session on the built-in map of conference rooms</a:t>
            </a:r>
          </a:p>
        </p:txBody>
      </p:sp>
      <p:pic>
        <p:nvPicPr>
          <p:cNvPr id="5" name="Picture 4" descr="&quot; &quot;" title="Ma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168" y="1451092"/>
            <a:ext cx="3346622" cy="4388076"/>
          </a:xfrm>
          <a:prstGeom prst="rect">
            <a:avLst/>
          </a:prstGeom>
        </p:spPr>
      </p:pic>
    </p:spTree>
    <p:extLst>
      <p:ext uri="{BB962C8B-B14F-4D97-AF65-F5344CB8AC3E}">
        <p14:creationId xmlns:p14="http://schemas.microsoft.com/office/powerpoint/2010/main" val="3266212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Twitter Feed</a:t>
            </a:r>
            <a:endParaRPr lang="en-US" dirty="0"/>
          </a:p>
        </p:txBody>
      </p:sp>
      <p:sp>
        <p:nvSpPr>
          <p:cNvPr id="2" name="Content Placeholder 1"/>
          <p:cNvSpPr>
            <a:spLocks noGrp="1"/>
          </p:cNvSpPr>
          <p:nvPr>
            <p:ph idx="1"/>
          </p:nvPr>
        </p:nvSpPr>
        <p:spPr/>
        <p:txBody>
          <a:bodyPr/>
          <a:lstStyle/>
          <a:p>
            <a:pPr lvl="0"/>
            <a:r>
              <a:rPr lang="en-US" dirty="0"/>
              <a:t>Built-in Twitter feed to follow </a:t>
            </a:r>
            <a:r>
              <a:rPr lang="en-US" dirty="0" smtClean="0"/>
              <a:t>news and </a:t>
            </a:r>
            <a:r>
              <a:rPr lang="en-US" dirty="0"/>
              <a:t>share session </a:t>
            </a:r>
            <a:r>
              <a:rPr lang="en-US" dirty="0" smtClean="0"/>
              <a:t>information. </a:t>
            </a:r>
          </a:p>
          <a:p>
            <a:pPr lvl="0"/>
            <a:r>
              <a:rPr lang="en-US" dirty="0" smtClean="0"/>
              <a:t>Presenters: Tweet your session using #ECIDEA14!</a:t>
            </a:r>
            <a:endParaRPr lang="en-US" dirty="0"/>
          </a:p>
        </p:txBody>
      </p:sp>
      <p:pic>
        <p:nvPicPr>
          <p:cNvPr id="4" name="Picture 3" descr="&quot; &quot;" title="Twitter Fe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276600"/>
            <a:ext cx="4554748" cy="2743200"/>
          </a:xfrm>
          <a:prstGeom prst="rect">
            <a:avLst/>
          </a:prstGeom>
        </p:spPr>
      </p:pic>
    </p:spTree>
    <p:extLst>
      <p:ext uri="{BB962C8B-B14F-4D97-AF65-F5344CB8AC3E}">
        <p14:creationId xmlns:p14="http://schemas.microsoft.com/office/powerpoint/2010/main" val="33227646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2&quot;/&gt;&lt;property id=&quot;20307&quot; value=&quot;258&quot;/&gt;&lt;/object&gt;&lt;object type=&quot;3&quot; unique_id=&quot;11906&quot;&gt;&lt;property id=&quot;20148&quot; value=&quot;5&quot;/&gt;&lt;property id=&quot;20300&quot; value=&quot;Slide 53 - &amp;quot;Remember the Overall EC Equation&amp;quot;&quot;/&gt;&lt;property id=&quot;20307&quot; value=&quot;257&quot;/&gt;&lt;/object&gt;&lt;object type=&quot;3&quot; unique_id=&quot;11925&quot;&gt;&lt;property id=&quot;20148&quot; value=&quot;5&quot;/&gt;&lt;property id=&quot;20300&quot; value=&quot;Slide 55&quot;/&gt;&lt;property id=&quot;20307&quot; value=&quot;269&quot;/&gt;&lt;/object&gt;&lt;object type=&quot;3&quot; unique_id=&quot;12032&quot;&gt;&lt;property id=&quot;20148&quot; value=&quot;5&quot;/&gt;&lt;property id=&quot;20300&quot; value=&quot;Slide 12 - &amp;quot;The Overall EC Equation&amp;quot;&quot;/&gt;&lt;property id=&quot;20307&quot; value=&quot;270&quot;/&gt;&lt;/object&gt;&lt;object type=&quot;3&quot; unique_id=&quot;12081&quot;&gt;&lt;property id=&quot;20148&quot; value=&quot;5&quot;/&gt;&lt;property id=&quot;20300&quot; value=&quot;Slide 44 - &amp;quot;Which data system do you have?&amp;quot;&quot;/&gt;&lt;property id=&quot;20307&quot; value=&quot;271&quot;/&gt;&lt;/object&gt;&lt;object type=&quot;3&quot; unique_id=&quot;12133&quot;&gt;&lt;property id=&quot;20148&quot; value=&quot;5&quot;/&gt;&lt;property id=&quot;20300&quot; value=&quot;Slide 45 - &amp;quot;The technology depends on the input to produce value.&amp;quot;&quot;/&gt;&lt;property id=&quot;20307&quot; value=&quot;272&quot;/&gt;&lt;/object&gt;&lt;object type=&quot;3&quot; unique_id=&quot;12224&quot;&gt;&lt;property id=&quot;20148&quot; value=&quot;5&quot;/&gt;&lt;property id=&quot;20300&quot; value=&quot;Slide 33 - &amp;quot;The Framework Development Process&amp;quot;&quot;/&gt;&lt;property id=&quot;20307&quot; value=&quot;273&quot;/&gt;&lt;/object&gt;&lt;object type=&quot;3&quot; unique_id=&quot;18265&quot;&gt;&lt;property id=&quot;20148&quot; value=&quot;5&quot;/&gt;&lt;property id=&quot;20300&quot; value=&quot;Slide 11 - &amp;quot;Evaluations&amp;quot;&quot;/&gt;&lt;property id=&quot;20307&quot; value=&quot;276&quot;/&gt;&lt;/object&gt;&lt;object type=&quot;3&quot; unique_id=&quot;18311&quot;&gt;&lt;property id=&quot;20148&quot; value=&quot;5&quot;/&gt;&lt;property id=&quot;20300&quot; value=&quot;Slide 39 - &amp;quot;Jim Gallagher&amp;quot;&quot;/&gt;&lt;property id=&quot;20307&quot; value=&quot;277&quot;/&gt;&lt;/object&gt;&lt;object type=&quot;3&quot; unique_id=&quot;18312&quot;&gt;&lt;property id=&quot;20148&quot; value=&quot;5&quot;/&gt;&lt;property id=&quot;20300&quot; value=&quot;Slide 40 - &amp;quot;Fred Weintraub&amp;quot;&quot;/&gt;&lt;property id=&quot;20307&quot; value=&quot;278&quot;/&gt;&lt;/object&gt;&lt;object type=&quot;3&quot; unique_id=&quot;18673&quot;&gt;&lt;property id=&quot;20148&quot; value=&quot;5&quot;/&gt;&lt;property id=&quot;20300&quot; value=&quot;Slide 41&quot;/&gt;&lt;property id=&quot;20307&quot; value=&quot;279&quot;/&gt;&lt;/object&gt;&lt;object type=&quot;3&quot; unique_id=&quot;18675&quot;&gt;&lt;property id=&quot;20148&quot; value=&quot;5&quot;/&gt;&lt;property id=&quot;20300&quot; value=&quot;Slide 5 - &amp;quot;ECIDEA14 Conference App&amp;quot;&quot;/&gt;&lt;property id=&quot;20307&quot; value=&quot;281&quot;/&gt;&lt;/object&gt;&lt;object type=&quot;3&quot; unique_id=&quot;18676&quot;&gt;&lt;property id=&quot;20148&quot; value=&quot;5&quot;/&gt;&lt;property id=&quot;20300&quot; value=&quot;Slide 6 - &amp;quot;Dashboard&amp;quot;&quot;/&gt;&lt;property id=&quot;20307&quot; value=&quot;282&quot;/&gt;&lt;/object&gt;&lt;object type=&quot;3&quot; unique_id=&quot;18677&quot;&gt;&lt;property id=&quot;20148&quot; value=&quot;5&quot;/&gt;&lt;property id=&quot;20300&quot; value=&quot;Slide 7 - &amp;quot;Agenda&amp;quot;&quot;/&gt;&lt;property id=&quot;20307&quot; value=&quot;283&quot;/&gt;&lt;/object&gt;&lt;object type=&quot;3&quot; unique_id=&quot;18678&quot;&gt;&lt;property id=&quot;20148&quot; value=&quot;5&quot;/&gt;&lt;property id=&quot;20300&quot; value=&quot;Slide 8 - &amp;quot;Conference Map&amp;quot;&quot;/&gt;&lt;property id=&quot;20307&quot; value=&quot;284&quot;/&gt;&lt;/object&gt;&lt;object type=&quot;3&quot; unique_id=&quot;18679&quot;&gt;&lt;property id=&quot;20148&quot; value=&quot;5&quot;/&gt;&lt;property id=&quot;20300&quot; value=&quot;Slide 9 - &amp;quot;Twitter Feed&amp;quot;&quot;/&gt;&lt;property id=&quot;20307&quot; value=&quot;285&quot;/&gt;&lt;/object&gt;&lt;object type=&quot;3&quot; unique_id=&quot;18680&quot;&gt;&lt;property id=&quot;20148&quot; value=&quot;5&quot;/&gt;&lt;property id=&quot;20300&quot; value=&quot;Slide 10 - &amp;quot;Downloading the App&amp;quot;&quot;/&gt;&lt;property id=&quot;20307&quot; value=&quot;286&quot;/&gt;&lt;/object&gt;&lt;object type=&quot;3&quot; unique_id=&quot;18842&quot;&gt;&lt;property id=&quot;20148&quot; value=&quot;5&quot;/&gt;&lt;property id=&quot;20300&quot; value=&quot;Slide 37&quot;/&gt;&lt;property id=&quot;20307&quot; value=&quot;288&quot;/&gt;&lt;/object&gt;&lt;object type=&quot;3&quot; unique_id=&quot;19013&quot;&gt;&lt;property id=&quot;20148&quot; value=&quot;5&quot;/&gt;&lt;property id=&quot;20300&quot; value=&quot;Slide 18 - &amp;quot;DEC Recommended Practices&amp;quot;&quot;/&gt;&lt;property id=&quot;20307&quot; value=&quot;289&quot;/&gt;&lt;/object&gt;&lt;object type=&quot;3&quot; unique_id=&quot;19014&quot;&gt;&lt;property id=&quot;20148&quot; value=&quot;5&quot;/&gt;&lt;property id=&quot;20300&quot; value=&quot;Slide 51 - &amp;quot;Collaboration across Centers&amp;quot;&quot;/&gt;&lt;property id=&quot;20307&quot; value=&quot;290&quot;/&gt;&lt;/object&gt;&lt;object type=&quot;3&quot; unique_id=&quot;19015&quot;&gt;&lt;property id=&quot;20148&quot; value=&quot;5&quot;/&gt;&lt;property id=&quot;20300&quot; value=&quot;Slide 52 - &amp;quot;We look for the person(s) with the expertise to help you&amp;quot;&quot;/&gt;&lt;property id=&quot;20307&quot; value=&quot;291&quot;/&gt;&lt;/object&gt;&lt;object type=&quot;3&quot; unique_id=&quot;19091&quot;&gt;&lt;property id=&quot;20148&quot; value=&quot;5&quot;/&gt;&lt;property id=&quot;20300&quot; value=&quot;Slide 3 - &amp;quot;Much appreciation to…&amp;quot;&quot;/&gt;&lt;property id=&quot;20307&quot; value=&quot;292&quot;/&gt;&lt;/object&gt;&lt;object type=&quot;3&quot; unique_id=&quot;19092&quot;&gt;&lt;property id=&quot;20148&quot; value=&quot;5&quot;/&gt;&lt;property id=&quot;20300&quot; value=&quot;Slide 4 - &amp;quot;And the Conference Planners&amp;quot;&quot;/&gt;&lt;property id=&quot;20307&quot; value=&quot;293&quot;/&gt;&lt;/object&gt;&lt;object type=&quot;3&quot; unique_id=&quot;19327&quot;&gt;&lt;property id=&quot;20148&quot; value=&quot;5&quot;/&gt;&lt;property id=&quot;20300&quot; value=&quot;Slide 46 - &amp;quot;Seeing Data as a Resource&amp;quot;&quot;/&gt;&lt;property id=&quot;20307&quot; value=&quot;294&quot;/&gt;&lt;/object&gt;&lt;object type=&quot;3&quot; unique_id=&quot;19328&quot;&gt;&lt;property id=&quot;20148&quot; value=&quot;5&quot;/&gt;&lt;property id=&quot;20300&quot; value=&quot;Slide 42 - &amp;quot;Vision:  Daily Data Users&amp;quot;&quot;/&gt;&lt;property id=&quot;20307&quot; value=&quot;295&quot;/&gt;&lt;/object&gt;&lt;object type=&quot;3&quot; unique_id=&quot;19498&quot;&gt;&lt;property id=&quot;20148&quot; value=&quot;5&quot;/&gt;&lt;property id=&quot;20300&quot; value=&quot;Slide 26&quot;/&gt;&lt;property id=&quot;20307&quot; value=&quot;298&quot;/&gt;&lt;/object&gt;&lt;object type=&quot;3&quot; unique_id=&quot;19499&quot;&gt;&lt;property id=&quot;20148&quot; value=&quot;5&quot;/&gt;&lt;property id=&quot;20300&quot; value=&quot;Slide 27&quot;/&gt;&lt;property id=&quot;20307&quot; value=&quot;297&quot;/&gt;&lt;/object&gt;&lt;object type=&quot;3&quot; unique_id=&quot;19721&quot;&gt;&lt;property id=&quot;20148&quot; value=&quot;5&quot;/&gt;&lt;property id=&quot;20300&quot; value=&quot;Slide 28 - &amp;quot;Contributors to the DaSy Framework&amp;quot;&quot;/&gt;&lt;property id=&quot;20307&quot; value=&quot;299&quot;/&gt;&lt;/object&gt;&lt;object type=&quot;3&quot; unique_id=&quot;19722&quot;&gt;&lt;property id=&quot;20148&quot; value=&quot;5&quot;/&gt;&lt;property id=&quot;20300&quot; value=&quot;Slide 36&quot;/&gt;&lt;property id=&quot;20307&quot; value=&quot;301&quot;/&gt;&lt;/object&gt;&lt;object type=&quot;3&quot; unique_id=&quot;20046&quot;&gt;&lt;property id=&quot;20148&quot; value=&quot;5&quot;/&gt;&lt;property id=&quot;20300&quot; value=&quot;Slide 29 - &amp;quot;Purpose of the DaSy Data System Framework&amp;quot;&quot;/&gt;&lt;property id=&quot;20307&quot; value=&quot;304&quot;/&gt;&lt;/object&gt;&lt;object type=&quot;3&quot; unique_id=&quot;20196&quot;&gt;&lt;property id=&quot;20148&quot; value=&quot;5&quot;/&gt;&lt;property id=&quot;20300&quot; value=&quot;Slide 32 - &amp;quot;Framework Development&amp;quot;&quot;/&gt;&lt;property id=&quot;20307&quot; value=&quot;305&quot;/&gt;&lt;/object&gt;&lt;object type=&quot;3&quot; unique_id=&quot;20398&quot;&gt;&lt;property id=&quot;20148&quot; value=&quot;5&quot;/&gt;&lt;property id=&quot;20300&quot; value=&quot;Slide 13 - &amp;quot;Good Outcomes&amp;quot;&quot;/&gt;&lt;property id=&quot;20307&quot; value=&quot;306&quot;/&gt;&lt;/object&gt;&lt;object type=&quot;3&quot; unique_id=&quot;20961&quot;&gt;&lt;property id=&quot;20148&quot; value=&quot;5&quot;/&gt;&lt;property id=&quot;20300&quot; value=&quot;Slide 14&quot;/&gt;&lt;property id=&quot;20307&quot; value=&quot;309&quot;/&gt;&lt;/object&gt;&lt;object type=&quot;3&quot; unique_id=&quot;20962&quot;&gt;&lt;property id=&quot;20148&quot; value=&quot;5&quot;/&gt;&lt;property id=&quot;20300&quot; value=&quot;Slide 15 - &amp;quot;Some important distinctions&amp;quot;&quot;/&gt;&lt;property id=&quot;20307&quot; value=&quot;310&quot;/&gt;&lt;/object&gt;&lt;object type=&quot;3&quot; unique_id=&quot;20963&quot;&gt;&lt;property id=&quot;20148&quot; value=&quot;5&quot;/&gt;&lt;property id=&quot;20300&quot; value=&quot;Slide 16 - &amp;quot;The Overall EC Equation&amp;quot;&quot;/&gt;&lt;property id=&quot;20307&quot; value=&quot;311&quot;/&gt;&lt;/object&gt;&lt;object type=&quot;3&quot; unique_id=&quot;20964&quot;&gt;&lt;property id=&quot;20148&quot; value=&quot;5&quot;/&gt;&lt;property id=&quot;20300&quot; value=&quot;Slide 17 - &amp;quot;What makes the difference?&amp;quot;&quot;/&gt;&lt;property id=&quot;20307&quot; value=&quot;312&quot;/&gt;&lt;/object&gt;&lt;object type=&quot;3&quot; unique_id=&quot;20965&quot;&gt;&lt;property id=&quot;20148&quot; value=&quot;5&quot;/&gt;&lt;property id=&quot;20300&quot; value=&quot;Slide 19 - &amp;quot;EC IDEA14:  Learn more about practices…&amp;quot;&quot;/&gt;&lt;property id=&quot;20307&quot; value=&quot;313&quot;/&gt;&lt;/object&gt;&lt;object type=&quot;3&quot; unique_id=&quot;21230&quot;&gt;&lt;property id=&quot;20148&quot; value=&quot;5&quot;/&gt;&lt;property id=&quot;20300&quot; value=&quot;Slide 20 - &amp;quot;The Overall EC Equation&amp;quot;&quot;/&gt;&lt;property id=&quot;20307&quot; value=&quot;315&quot;/&gt;&lt;/object&gt;&lt;object type=&quot;3&quot; unique_id=&quot;21639&quot;&gt;&lt;property id=&quot;20148&quot; value=&quot;5&quot;/&gt;&lt;property id=&quot;20300&quot; value=&quot;Slide 21 - &amp;quot;What supports the faithful implementation of Recommended Practices?&amp;quot;&quot;/&gt;&lt;property id=&quot;20307&quot; value=&quot;316&quot;/&gt;&lt;/object&gt;&lt;object type=&quot;3&quot; unique_id=&quot;21640&quot;&gt;&lt;property id=&quot;20148&quot; value=&quot;5&quot;/&gt;&lt;property id=&quot;20300&quot; value=&quot;Slide 23 - &amp;quot;EC IDEA14:  Learn more about building well functioning systems…&amp;quot;&quot;/&gt;&lt;property id=&quot;20307&quot; value=&quot;317&quot;/&gt;&lt;/object&gt;&lt;object type=&quot;3&quot; unique_id=&quot;21641&quot;&gt;&lt;property id=&quot;20148&quot; value=&quot;5&quot;/&gt;&lt;property id=&quot;20300&quot; value=&quot;Slide 24 - &amp;quot;The Overall EC Equation&amp;quot;&quot;/&gt;&lt;property id=&quot;20307&quot; value=&quot;318&quot;/&gt;&lt;/object&gt;&lt;object type=&quot;3&quot; unique_id=&quot;21642&quot;&gt;&lt;property id=&quot;20148&quot; value=&quot;5&quot;/&gt;&lt;property id=&quot;20300&quot; value=&quot;Slide 25 - &amp;quot;&amp;#x0D;&amp;#x0A;What do you need to have to know if you have GO, FIRP and WFSS?&amp;#x0D;&amp;#x0A;&amp;quot;&quot;/&gt;&lt;property id=&quot;20307&quot; value=&quot;319&quot;/&gt;&lt;/object&gt;&lt;object type=&quot;3&quot; unique_id=&quot;21919&quot;&gt;&lt;property id=&quot;20148&quot; value=&quot;5&quot;/&gt;&lt;property id=&quot;20300&quot; value=&quot;Slide 30 - &amp;quot;Broad Definition of Data System&amp;quot;&quot;/&gt;&lt;property id=&quot;20307&quot; value=&quot;321&quot;/&gt;&lt;/object&gt;&lt;object type=&quot;3&quot; unique_id=&quot;21920&quot;&gt;&lt;property id=&quot;20148&quot; value=&quot;5&quot;/&gt;&lt;property id=&quot;20300&quot; value=&quot;Slide 50 - &amp;quot;Uniqueness of IDEA in the EC world&amp;quot;&quot;/&gt;&lt;property id=&quot;20307&quot; value=&quot;320&quot;/&gt;&lt;/object&gt;&lt;object type=&quot;3&quot; unique_id=&quot;22142&quot;&gt;&lt;property id=&quot;20148&quot; value=&quot;5&quot;/&gt;&lt;property id=&quot;20300&quot; value=&quot;Slide 31 - &amp;quot;Framework: 3 Major Uses of Data &amp;quot;&quot;/&gt;&lt;property id=&quot;20307&quot; value=&quot;322&quot;/&gt;&lt;/object&gt;&lt;object type=&quot;3&quot; unique_id=&quot;22143&quot;&gt;&lt;property id=&quot;20148&quot; value=&quot;5&quot;/&gt;&lt;property id=&quot;20300&quot; value=&quot;Slide 34 - &amp;quot;Check it out!&amp;quot;&quot;/&gt;&lt;property id=&quot;20307&quot; value=&quot;323&quot;/&gt;&lt;/object&gt;&lt;object type=&quot;3&quot; unique_id=&quot;22144&quot;&gt;&lt;property id=&quot;20148&quot; value=&quot;5&quot;/&gt;&lt;property id=&quot;20300&quot; value=&quot;Slide 35 - &amp;quot;Next Steps for the Data System Framework&amp;quot;&quot;/&gt;&lt;property id=&quot;20307&quot; value=&quot;324&quot;/&gt;&lt;/object&gt;&lt;object type=&quot;3&quot; unique_id=&quot;22145&quot;&gt;&lt;property id=&quot;20148&quot; value=&quot;5&quot;/&gt;&lt;property id=&quot;20300&quot; value=&quot;Slide 48 - &amp;quot;Does your state have Powerful data?&amp;quot;&quot;/&gt;&lt;property id=&quot;20307&quot; value=&quot;325&quot;/&gt;&lt;/object&gt;&lt;object type=&quot;3&quot; unique_id=&quot;22206&quot;&gt;&lt;property id=&quot;20148&quot; value=&quot;5&quot;/&gt;&lt;property id=&quot;20300&quot; value=&quot;Slide 54&quot;/&gt;&lt;property id=&quot;20307&quot; value=&quot;326&quot;/&gt;&lt;/object&gt;&lt;object type=&quot;3&quot; unique_id=&quot;22871&quot;&gt;&lt;property id=&quot;20148&quot; value=&quot;5&quot;/&gt;&lt;property id=&quot;20300&quot; value=&quot;Slide 47 - &amp;quot;Does your state have Valid data?&amp;quot;&quot;/&gt;&lt;property id=&quot;20307&quot; value=&quot;327&quot;/&gt;&lt;/object&gt;&lt;object type=&quot;3&quot; unique_id=&quot;23177&quot;&gt;&lt;property id=&quot;20148&quot; value=&quot;5&quot;/&gt;&lt;property id=&quot;20300&quot; value=&quot;Slide 43 - &amp;quot;Barriers to the vision&amp;quot;&quot;/&gt;&lt;property id=&quot;20307&quot; value=&quot;328&quot;/&gt;&lt;/object&gt;&lt;object type=&quot;3&quot; unique_id=&quot;23178&quot;&gt;&lt;property id=&quot;20148&quot; value=&quot;5&quot;/&gt;&lt;property id=&quot;20300&quot; value=&quot;Slide 49 - &amp;quot;&amp;#x0D;&amp;#x0A;What data do you have on implementation? Service  quality? Program quality? Service model? Curriculum?&amp;quot;&quot;/&gt;&lt;property id=&quot;20307&quot; value=&quot;329&quot;/&gt;&lt;/object&gt;&lt;object type=&quot;3&quot; unique_id=&quot;23368&quot;&gt;&lt;property id=&quot;20148&quot; value=&quot;5&quot;/&gt;&lt;property id=&quot;20300&quot; value=&quot;Slide 38 - &amp;quot;ED IDEA14:  Learn more about high quality data systems (includes data use)&amp;quot;&quot;/&gt;&lt;property id=&quot;20307&quot; value=&quot;330&quot;/&gt;&lt;/object&gt;&lt;object type=&quot;3&quot; unique_id=&quot;24649&quot;&gt;&lt;property id=&quot;20148&quot; value=&quot;5&quot;/&gt;&lt;property id=&quot;20300&quot; value=&quot;Slide 22 - &amp;quot;ECTA System Framework&amp;quot;&quot;/&gt;&lt;property id=&quot;20307&quot; value=&quot;332&quot;/&gt;&lt;/object&gt;&lt;object type=&quot;3&quot; unique_id=&quot;27228&quot;&gt;&lt;property id=&quot;20148&quot; value=&quot;5&quot;/&gt;&lt;property id=&quot;20300&quot; value=&quot;Slide 1&quot;/&gt;&lt;property id=&quot;20307&quot; value=&quot;333&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5741</TotalTime>
  <Words>1833</Words>
  <Application>Microsoft Office PowerPoint</Application>
  <PresentationFormat>On-screen Show (4:3)</PresentationFormat>
  <Paragraphs>293</Paragraphs>
  <Slides>55</Slides>
  <Notes>27</Notes>
  <HiddenSlides>0</HiddenSlides>
  <MMClips>0</MMClips>
  <ScaleCrop>false</ScaleCrop>
  <HeadingPairs>
    <vt:vector size="4" baseType="variant">
      <vt:variant>
        <vt:lpstr>Theme</vt:lpstr>
      </vt:variant>
      <vt:variant>
        <vt:i4>5</vt:i4>
      </vt:variant>
      <vt:variant>
        <vt:lpstr>Slide Titles</vt:lpstr>
      </vt:variant>
      <vt:variant>
        <vt:i4>55</vt:i4>
      </vt:variant>
    </vt:vector>
  </HeadingPairs>
  <TitlesOfParts>
    <vt:vector size="60" baseType="lpstr">
      <vt:lpstr>Office Theme</vt:lpstr>
      <vt:lpstr>3_Default Design</vt:lpstr>
      <vt:lpstr>8_Default Design-Third child</vt:lpstr>
      <vt:lpstr>1_Office Theme</vt:lpstr>
      <vt:lpstr>2_Office Theme</vt:lpstr>
      <vt:lpstr>PowerPoint Presentation</vt:lpstr>
      <vt:lpstr>PowerPoint Presentation</vt:lpstr>
      <vt:lpstr>Much appreciation to…</vt:lpstr>
      <vt:lpstr>And the Conference Planners</vt:lpstr>
      <vt:lpstr>ECIDEA14 Conference App</vt:lpstr>
      <vt:lpstr>Dashboard</vt:lpstr>
      <vt:lpstr>Agenda</vt:lpstr>
      <vt:lpstr>Conference Map</vt:lpstr>
      <vt:lpstr>Twitter Feed</vt:lpstr>
      <vt:lpstr>Downloading the App</vt:lpstr>
      <vt:lpstr>Evaluations</vt:lpstr>
      <vt:lpstr>The Overall EC Equation</vt:lpstr>
      <vt:lpstr>Good Outcomes</vt:lpstr>
      <vt:lpstr>PowerPoint Presentation</vt:lpstr>
      <vt:lpstr>Some important distinctions</vt:lpstr>
      <vt:lpstr>The Overall EC Equation</vt:lpstr>
      <vt:lpstr>What makes the difference?</vt:lpstr>
      <vt:lpstr>DEC Recommended Practices</vt:lpstr>
      <vt:lpstr>EC IDEA14:  Learn more about practices…</vt:lpstr>
      <vt:lpstr>The Overall EC Equation</vt:lpstr>
      <vt:lpstr>What supports the faithful implementation of Recommended Practices?</vt:lpstr>
      <vt:lpstr>ECTA System Framework</vt:lpstr>
      <vt:lpstr>EC IDEA14:  Learn more about building well functioning systems…</vt:lpstr>
      <vt:lpstr>The Overall EC Equation</vt:lpstr>
      <vt:lpstr> What do you need to have to know if you have GO, FIRP and WFSS? </vt:lpstr>
      <vt:lpstr>PowerPoint Presentation</vt:lpstr>
      <vt:lpstr>PowerPoint Presentation</vt:lpstr>
      <vt:lpstr>Contributors to the DaSy Framework</vt:lpstr>
      <vt:lpstr>Purpose of the DaSy Data System Framework</vt:lpstr>
      <vt:lpstr>Broad Definition of Data System</vt:lpstr>
      <vt:lpstr>Framework: 3 Major Uses of Data </vt:lpstr>
      <vt:lpstr>Framework Development</vt:lpstr>
      <vt:lpstr>The Framework Development Process</vt:lpstr>
      <vt:lpstr>Check it out!</vt:lpstr>
      <vt:lpstr>Next Steps for the Data System Framework</vt:lpstr>
      <vt:lpstr>PowerPoint Presentation</vt:lpstr>
      <vt:lpstr>PowerPoint Presentation</vt:lpstr>
      <vt:lpstr>ED IDEA14:  Learn more about high quality data systems (includes data use)</vt:lpstr>
      <vt:lpstr>Jim Gallagher</vt:lpstr>
      <vt:lpstr>Fred Weintraub</vt:lpstr>
      <vt:lpstr>PowerPoint Presentation</vt:lpstr>
      <vt:lpstr>Vision:  Daily Data Users</vt:lpstr>
      <vt:lpstr>Barriers to the vision</vt:lpstr>
      <vt:lpstr>Which data system do you have?</vt:lpstr>
      <vt:lpstr>The technology depends on the input to produce value.</vt:lpstr>
      <vt:lpstr>Seeing Data as a Resource</vt:lpstr>
      <vt:lpstr>Does your state have Valid data?</vt:lpstr>
      <vt:lpstr>Does your state have Powerful data?</vt:lpstr>
      <vt:lpstr> What data do you have on implementation? Service  quality? Program quality? Service model? Curriculum?</vt:lpstr>
      <vt:lpstr>Uniqueness of IDEA in the EC world</vt:lpstr>
      <vt:lpstr>Collaboration across Centers</vt:lpstr>
      <vt:lpstr>We look for the person(s) with the expertise to help you</vt:lpstr>
      <vt:lpstr>Remember the Overall EC Equation</vt:lpstr>
      <vt:lpstr>PowerPoint Presentation</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WFSSVPDFIRPGO: Are We There Yet?</dc:title>
  <dc:subject>Achieving good outcomes in early childhood through faithfully implemented recommended practices, well-functioning state systems, and valid and powerful data</dc:subject>
  <dc:creator>Kathleen Hebbeler, Christina Kasprzak, Joy Markowitz</dc:creator>
  <cp:keywords>Child outcomes, Data, Validity, Best practices, System, Data system, State</cp:keywords>
  <cp:lastModifiedBy>Katie Kaattari</cp:lastModifiedBy>
  <cp:revision>185</cp:revision>
  <dcterms:created xsi:type="dcterms:W3CDTF">2013-02-06T21:54:43Z</dcterms:created>
  <dcterms:modified xsi:type="dcterms:W3CDTF">2014-12-19T20:00:11Z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