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84" r:id="rId2"/>
    <p:sldId id="285" r:id="rId3"/>
    <p:sldId id="290" r:id="rId4"/>
    <p:sldId id="291" r:id="rId5"/>
    <p:sldId id="292" r:id="rId6"/>
    <p:sldId id="299" r:id="rId7"/>
    <p:sldId id="293" r:id="rId8"/>
    <p:sldId id="287" r:id="rId9"/>
    <p:sldId id="258" r:id="rId10"/>
    <p:sldId id="259" r:id="rId11"/>
    <p:sldId id="261" r:id="rId12"/>
    <p:sldId id="262" r:id="rId13"/>
    <p:sldId id="283" r:id="rId14"/>
    <p:sldId id="264" r:id="rId15"/>
    <p:sldId id="278" r:id="rId16"/>
    <p:sldId id="279" r:id="rId17"/>
    <p:sldId id="280" r:id="rId18"/>
    <p:sldId id="281" r:id="rId19"/>
    <p:sldId id="315" r:id="rId20"/>
    <p:sldId id="267" r:id="rId21"/>
    <p:sldId id="268" r:id="rId22"/>
    <p:sldId id="269" r:id="rId23"/>
    <p:sldId id="266" r:id="rId24"/>
    <p:sldId id="270" r:id="rId25"/>
    <p:sldId id="272" r:id="rId26"/>
    <p:sldId id="273" r:id="rId27"/>
    <p:sldId id="271" r:id="rId28"/>
    <p:sldId id="274" r:id="rId29"/>
    <p:sldId id="275" r:id="rId30"/>
    <p:sldId id="276" r:id="rId31"/>
    <p:sldId id="277" r:id="rId32"/>
    <p:sldId id="282" r:id="rId33"/>
    <p:sldId id="296" r:id="rId34"/>
    <p:sldId id="288" r:id="rId35"/>
    <p:sldId id="300" r:id="rId36"/>
    <p:sldId id="301" r:id="rId37"/>
    <p:sldId id="302" r:id="rId38"/>
    <p:sldId id="330" r:id="rId39"/>
    <p:sldId id="304" r:id="rId40"/>
    <p:sldId id="305" r:id="rId41"/>
    <p:sldId id="331" r:id="rId42"/>
    <p:sldId id="307" r:id="rId43"/>
    <p:sldId id="308" r:id="rId44"/>
    <p:sldId id="332" r:id="rId45"/>
    <p:sldId id="310" r:id="rId46"/>
    <p:sldId id="333" r:id="rId47"/>
    <p:sldId id="312" r:id="rId48"/>
    <p:sldId id="313" r:id="rId49"/>
    <p:sldId id="314" r:id="rId50"/>
    <p:sldId id="295" r:id="rId51"/>
    <p:sldId id="329" r:id="rId52"/>
    <p:sldId id="316" r:id="rId53"/>
    <p:sldId id="317" r:id="rId54"/>
    <p:sldId id="325" r:id="rId55"/>
    <p:sldId id="328" r:id="rId56"/>
    <p:sldId id="334" r:id="rId57"/>
    <p:sldId id="318" r:id="rId58"/>
    <p:sldId id="319" r:id="rId59"/>
    <p:sldId id="320" r:id="rId60"/>
    <p:sldId id="321" r:id="rId61"/>
    <p:sldId id="322" r:id="rId62"/>
    <p:sldId id="323" r:id="rId63"/>
    <p:sldId id="324" r:id="rId64"/>
    <p:sldId id="326" r:id="rId65"/>
    <p:sldId id="327" r:id="rId66"/>
    <p:sldId id="294" r:id="rId67"/>
    <p:sldId id="297" r:id="rId68"/>
    <p:sldId id="29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letha Derrington" initials="T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0" autoAdjust="0"/>
    <p:restoredTop sz="88738" autoAdjust="0"/>
  </p:normalViewPr>
  <p:slideViewPr>
    <p:cSldViewPr>
      <p:cViewPr>
        <p:scale>
          <a:sx n="100" d="100"/>
          <a:sy n="100" d="100"/>
        </p:scale>
        <p:origin x="216" y="-216"/>
      </p:cViewPr>
      <p:guideLst>
        <p:guide orient="horz" pos="2160"/>
        <p:guide pos="2880"/>
      </p:guideLst>
    </p:cSldViewPr>
  </p:slideViewPr>
  <p:outlineViewPr>
    <p:cViewPr>
      <p:scale>
        <a:sx n="33" d="100"/>
        <a:sy n="33" d="100"/>
      </p:scale>
      <p:origin x="0" y="11682"/>
    </p:cViewPr>
  </p:outlineViewPr>
  <p:notesTextViewPr>
    <p:cViewPr>
      <p:scale>
        <a:sx n="100" d="100"/>
        <a:sy n="100" d="100"/>
      </p:scale>
      <p:origin x="0" y="0"/>
    </p:cViewPr>
  </p:notesTextViewPr>
  <p:sorterViewPr>
    <p:cViewPr>
      <p:scale>
        <a:sx n="100" d="100"/>
        <a:sy n="100" d="100"/>
      </p:scale>
      <p:origin x="0" y="5082"/>
    </p:cViewPr>
  </p:sorterViewPr>
  <p:notesViewPr>
    <p:cSldViewPr>
      <p:cViewPr varScale="1">
        <p:scale>
          <a:sx n="79" d="100"/>
          <a:sy n="79" d="100"/>
        </p:scale>
        <p:origin x="-172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75CFB-4144-44BF-87EB-FE6904A04BF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8B9E08CB-547D-4D5A-B9DB-C4589B081929}">
      <dgm:prSet phldrT="[Text]"/>
      <dgm:spPr/>
      <dgm:t>
        <a:bodyPr/>
        <a:lstStyle/>
        <a:p>
          <a:r>
            <a:rPr lang="en-US" dirty="0" smtClean="0"/>
            <a:t>2008/09 – Part C Training Roll Out: Case Management</a:t>
          </a:r>
          <a:endParaRPr lang="en-US" dirty="0"/>
        </a:p>
      </dgm:t>
    </dgm:pt>
    <dgm:pt modelId="{CC455B8E-4D28-49C0-A465-4251223D96AB}" type="parTrans" cxnId="{D67B239C-3FD9-4F33-BD6F-CDA1CA1B1F9A}">
      <dgm:prSet/>
      <dgm:spPr/>
      <dgm:t>
        <a:bodyPr/>
        <a:lstStyle/>
        <a:p>
          <a:endParaRPr lang="en-US"/>
        </a:p>
      </dgm:t>
    </dgm:pt>
    <dgm:pt modelId="{EE152A9A-2F41-4885-9E93-0378FF089295}" type="sibTrans" cxnId="{D67B239C-3FD9-4F33-BD6F-CDA1CA1B1F9A}">
      <dgm:prSet/>
      <dgm:spPr/>
      <dgm:t>
        <a:bodyPr/>
        <a:lstStyle/>
        <a:p>
          <a:endParaRPr lang="en-US"/>
        </a:p>
      </dgm:t>
    </dgm:pt>
    <dgm:pt modelId="{67AB36E8-5B92-4902-9302-5BB0A4174483}">
      <dgm:prSet phldrT="[Text]"/>
      <dgm:spPr/>
      <dgm:t>
        <a:bodyPr/>
        <a:lstStyle/>
        <a:p>
          <a:r>
            <a:rPr lang="en-US" dirty="0" smtClean="0"/>
            <a:t>2009/10 – Part C Training Roll Out: Financial Management</a:t>
          </a:r>
          <a:endParaRPr lang="en-US" dirty="0"/>
        </a:p>
      </dgm:t>
    </dgm:pt>
    <dgm:pt modelId="{66FF5B79-6DFF-4020-8D30-2A50AFA88429}" type="parTrans" cxnId="{3428BFB0-8128-48D1-9032-225DC9EE93A7}">
      <dgm:prSet/>
      <dgm:spPr/>
      <dgm:t>
        <a:bodyPr/>
        <a:lstStyle/>
        <a:p>
          <a:endParaRPr lang="en-US"/>
        </a:p>
      </dgm:t>
    </dgm:pt>
    <dgm:pt modelId="{19E4EF3D-03CC-49DC-B27E-57E56F212D68}" type="sibTrans" cxnId="{3428BFB0-8128-48D1-9032-225DC9EE93A7}">
      <dgm:prSet/>
      <dgm:spPr/>
      <dgm:t>
        <a:bodyPr/>
        <a:lstStyle/>
        <a:p>
          <a:endParaRPr lang="en-US"/>
        </a:p>
      </dgm:t>
    </dgm:pt>
    <dgm:pt modelId="{40B2E058-BE89-4104-87F6-3611F1DEDF3C}">
      <dgm:prSet phldrT="[Text]"/>
      <dgm:spPr/>
      <dgm:t>
        <a:bodyPr/>
        <a:lstStyle/>
        <a:p>
          <a:r>
            <a:rPr lang="en-US" dirty="0" smtClean="0"/>
            <a:t>2011/12 – 619 Training Roll Out: Case Management</a:t>
          </a:r>
          <a:endParaRPr lang="en-US" dirty="0"/>
        </a:p>
      </dgm:t>
    </dgm:pt>
    <dgm:pt modelId="{93CA5196-8324-462B-8B94-0AEE0DFC96CC}" type="parTrans" cxnId="{F02490C0-8E32-4206-9877-266DEA38ED70}">
      <dgm:prSet/>
      <dgm:spPr/>
      <dgm:t>
        <a:bodyPr/>
        <a:lstStyle/>
        <a:p>
          <a:endParaRPr lang="en-US"/>
        </a:p>
      </dgm:t>
    </dgm:pt>
    <dgm:pt modelId="{1BBC5084-C7DF-4D90-87A0-2A7835B9CF82}" type="sibTrans" cxnId="{F02490C0-8E32-4206-9877-266DEA38ED70}">
      <dgm:prSet/>
      <dgm:spPr/>
      <dgm:t>
        <a:bodyPr/>
        <a:lstStyle/>
        <a:p>
          <a:endParaRPr lang="en-US"/>
        </a:p>
      </dgm:t>
    </dgm:pt>
    <dgm:pt modelId="{B5F77018-2281-4E18-B492-5E4D32DEF521}" type="pres">
      <dgm:prSet presAssocID="{4A075CFB-4144-44BF-87EB-FE6904A04BFE}" presName="Name0" presStyleCnt="0">
        <dgm:presLayoutVars>
          <dgm:dir/>
          <dgm:resizeHandles val="exact"/>
        </dgm:presLayoutVars>
      </dgm:prSet>
      <dgm:spPr/>
    </dgm:pt>
    <dgm:pt modelId="{5F04E99B-ED12-406D-8E5C-C987622BFCAC}" type="pres">
      <dgm:prSet presAssocID="{8B9E08CB-547D-4D5A-B9DB-C4589B081929}" presName="composite" presStyleCnt="0"/>
      <dgm:spPr/>
    </dgm:pt>
    <dgm:pt modelId="{B7AC4746-F492-446C-BAE2-3A32FE81E0A6}" type="pres">
      <dgm:prSet presAssocID="{8B9E08CB-547D-4D5A-B9DB-C4589B081929}" presName="bgChev" presStyleLbl="node1" presStyleIdx="0" presStyleCnt="3"/>
      <dgm:spPr/>
    </dgm:pt>
    <dgm:pt modelId="{CA1281FF-F7AD-4276-B4DD-8BF2D942F94E}" type="pres">
      <dgm:prSet presAssocID="{8B9E08CB-547D-4D5A-B9DB-C4589B081929}" presName="txNode" presStyleLbl="fgAcc1" presStyleIdx="0" presStyleCnt="3">
        <dgm:presLayoutVars>
          <dgm:bulletEnabled val="1"/>
        </dgm:presLayoutVars>
      </dgm:prSet>
      <dgm:spPr/>
      <dgm:t>
        <a:bodyPr/>
        <a:lstStyle/>
        <a:p>
          <a:endParaRPr lang="en-US"/>
        </a:p>
      </dgm:t>
    </dgm:pt>
    <dgm:pt modelId="{5B7B0206-313F-492C-A44A-D9A1C15136CC}" type="pres">
      <dgm:prSet presAssocID="{EE152A9A-2F41-4885-9E93-0378FF089295}" presName="compositeSpace" presStyleCnt="0"/>
      <dgm:spPr/>
    </dgm:pt>
    <dgm:pt modelId="{3C16A6D1-8B78-4325-A921-8CE827BC74EC}" type="pres">
      <dgm:prSet presAssocID="{67AB36E8-5B92-4902-9302-5BB0A4174483}" presName="composite" presStyleCnt="0"/>
      <dgm:spPr/>
    </dgm:pt>
    <dgm:pt modelId="{7799469F-302D-47BB-80EA-678E9546BCA0}" type="pres">
      <dgm:prSet presAssocID="{67AB36E8-5B92-4902-9302-5BB0A4174483}" presName="bgChev" presStyleLbl="node1" presStyleIdx="1" presStyleCnt="3"/>
      <dgm:spPr/>
    </dgm:pt>
    <dgm:pt modelId="{0F511A65-CA1F-46A9-BC69-FD0B6FEB8174}" type="pres">
      <dgm:prSet presAssocID="{67AB36E8-5B92-4902-9302-5BB0A4174483}" presName="txNode" presStyleLbl="fgAcc1" presStyleIdx="1" presStyleCnt="3">
        <dgm:presLayoutVars>
          <dgm:bulletEnabled val="1"/>
        </dgm:presLayoutVars>
      </dgm:prSet>
      <dgm:spPr/>
      <dgm:t>
        <a:bodyPr/>
        <a:lstStyle/>
        <a:p>
          <a:endParaRPr lang="en-US"/>
        </a:p>
      </dgm:t>
    </dgm:pt>
    <dgm:pt modelId="{9953CC9B-7DA1-440C-8924-FB55420CFD70}" type="pres">
      <dgm:prSet presAssocID="{19E4EF3D-03CC-49DC-B27E-57E56F212D68}" presName="compositeSpace" presStyleCnt="0"/>
      <dgm:spPr/>
    </dgm:pt>
    <dgm:pt modelId="{15B8C1D4-BF88-45B3-A353-9C32BDED1350}" type="pres">
      <dgm:prSet presAssocID="{40B2E058-BE89-4104-87F6-3611F1DEDF3C}" presName="composite" presStyleCnt="0"/>
      <dgm:spPr/>
    </dgm:pt>
    <dgm:pt modelId="{97BA8808-BCF8-4A20-8221-1050DADD49A5}" type="pres">
      <dgm:prSet presAssocID="{40B2E058-BE89-4104-87F6-3611F1DEDF3C}" presName="bgChev" presStyleLbl="node1" presStyleIdx="2" presStyleCnt="3"/>
      <dgm:spPr/>
    </dgm:pt>
    <dgm:pt modelId="{5A057B49-05D9-4C00-B52D-F778BD3DE8B0}" type="pres">
      <dgm:prSet presAssocID="{40B2E058-BE89-4104-87F6-3611F1DEDF3C}" presName="txNode" presStyleLbl="fgAcc1" presStyleIdx="2" presStyleCnt="3">
        <dgm:presLayoutVars>
          <dgm:bulletEnabled val="1"/>
        </dgm:presLayoutVars>
      </dgm:prSet>
      <dgm:spPr/>
      <dgm:t>
        <a:bodyPr/>
        <a:lstStyle/>
        <a:p>
          <a:endParaRPr lang="en-US"/>
        </a:p>
      </dgm:t>
    </dgm:pt>
  </dgm:ptLst>
  <dgm:cxnLst>
    <dgm:cxn modelId="{E5F4A4EB-5345-42CF-AEA6-E29A6DB07623}" type="presOf" srcId="{40B2E058-BE89-4104-87F6-3611F1DEDF3C}" destId="{5A057B49-05D9-4C00-B52D-F778BD3DE8B0}" srcOrd="0" destOrd="0" presId="urn:microsoft.com/office/officeart/2005/8/layout/chevronAccent+Icon"/>
    <dgm:cxn modelId="{F02490C0-8E32-4206-9877-266DEA38ED70}" srcId="{4A075CFB-4144-44BF-87EB-FE6904A04BFE}" destId="{40B2E058-BE89-4104-87F6-3611F1DEDF3C}" srcOrd="2" destOrd="0" parTransId="{93CA5196-8324-462B-8B94-0AEE0DFC96CC}" sibTransId="{1BBC5084-C7DF-4D90-87A0-2A7835B9CF82}"/>
    <dgm:cxn modelId="{3428BFB0-8128-48D1-9032-225DC9EE93A7}" srcId="{4A075CFB-4144-44BF-87EB-FE6904A04BFE}" destId="{67AB36E8-5B92-4902-9302-5BB0A4174483}" srcOrd="1" destOrd="0" parTransId="{66FF5B79-6DFF-4020-8D30-2A50AFA88429}" sibTransId="{19E4EF3D-03CC-49DC-B27E-57E56F212D68}"/>
    <dgm:cxn modelId="{968B1E4A-0A66-4A20-B370-3BEB20966A01}" type="presOf" srcId="{8B9E08CB-547D-4D5A-B9DB-C4589B081929}" destId="{CA1281FF-F7AD-4276-B4DD-8BF2D942F94E}" srcOrd="0" destOrd="0" presId="urn:microsoft.com/office/officeart/2005/8/layout/chevronAccent+Icon"/>
    <dgm:cxn modelId="{81903ADF-1BDE-4F75-819E-501F9D3C45CA}" type="presOf" srcId="{67AB36E8-5B92-4902-9302-5BB0A4174483}" destId="{0F511A65-CA1F-46A9-BC69-FD0B6FEB8174}" srcOrd="0" destOrd="0" presId="urn:microsoft.com/office/officeart/2005/8/layout/chevronAccent+Icon"/>
    <dgm:cxn modelId="{C7E369B1-B839-4754-83A3-1C6BC1E2B5FF}" type="presOf" srcId="{4A075CFB-4144-44BF-87EB-FE6904A04BFE}" destId="{B5F77018-2281-4E18-B492-5E4D32DEF521}" srcOrd="0" destOrd="0" presId="urn:microsoft.com/office/officeart/2005/8/layout/chevronAccent+Icon"/>
    <dgm:cxn modelId="{D67B239C-3FD9-4F33-BD6F-CDA1CA1B1F9A}" srcId="{4A075CFB-4144-44BF-87EB-FE6904A04BFE}" destId="{8B9E08CB-547D-4D5A-B9DB-C4589B081929}" srcOrd="0" destOrd="0" parTransId="{CC455B8E-4D28-49C0-A465-4251223D96AB}" sibTransId="{EE152A9A-2F41-4885-9E93-0378FF089295}"/>
    <dgm:cxn modelId="{94FB30EC-8CD7-4794-B300-D133142699A3}" type="presParOf" srcId="{B5F77018-2281-4E18-B492-5E4D32DEF521}" destId="{5F04E99B-ED12-406D-8E5C-C987622BFCAC}" srcOrd="0" destOrd="0" presId="urn:microsoft.com/office/officeart/2005/8/layout/chevronAccent+Icon"/>
    <dgm:cxn modelId="{CD55476C-87E8-44AB-89F3-45A6CC9D87C1}" type="presParOf" srcId="{5F04E99B-ED12-406D-8E5C-C987622BFCAC}" destId="{B7AC4746-F492-446C-BAE2-3A32FE81E0A6}" srcOrd="0" destOrd="0" presId="urn:microsoft.com/office/officeart/2005/8/layout/chevronAccent+Icon"/>
    <dgm:cxn modelId="{9FE747CD-ED9B-4CFA-B174-8741357FBE1D}" type="presParOf" srcId="{5F04E99B-ED12-406D-8E5C-C987622BFCAC}" destId="{CA1281FF-F7AD-4276-B4DD-8BF2D942F94E}" srcOrd="1" destOrd="0" presId="urn:microsoft.com/office/officeart/2005/8/layout/chevronAccent+Icon"/>
    <dgm:cxn modelId="{4A5D87FA-49A5-4768-9DE6-F3B31AF070F4}" type="presParOf" srcId="{B5F77018-2281-4E18-B492-5E4D32DEF521}" destId="{5B7B0206-313F-492C-A44A-D9A1C15136CC}" srcOrd="1" destOrd="0" presId="urn:microsoft.com/office/officeart/2005/8/layout/chevronAccent+Icon"/>
    <dgm:cxn modelId="{10EC5D63-73AF-4347-9DE0-23877017AB0B}" type="presParOf" srcId="{B5F77018-2281-4E18-B492-5E4D32DEF521}" destId="{3C16A6D1-8B78-4325-A921-8CE827BC74EC}" srcOrd="2" destOrd="0" presId="urn:microsoft.com/office/officeart/2005/8/layout/chevronAccent+Icon"/>
    <dgm:cxn modelId="{89274F74-CB26-4ACD-B5CB-C5D6404D5400}" type="presParOf" srcId="{3C16A6D1-8B78-4325-A921-8CE827BC74EC}" destId="{7799469F-302D-47BB-80EA-678E9546BCA0}" srcOrd="0" destOrd="0" presId="urn:microsoft.com/office/officeart/2005/8/layout/chevronAccent+Icon"/>
    <dgm:cxn modelId="{F3CCDEEF-8AD5-430A-99CD-EAAACFF22273}" type="presParOf" srcId="{3C16A6D1-8B78-4325-A921-8CE827BC74EC}" destId="{0F511A65-CA1F-46A9-BC69-FD0B6FEB8174}" srcOrd="1" destOrd="0" presId="urn:microsoft.com/office/officeart/2005/8/layout/chevronAccent+Icon"/>
    <dgm:cxn modelId="{D3D5F7C2-00B5-4E8A-9FB6-87AD2619569D}" type="presParOf" srcId="{B5F77018-2281-4E18-B492-5E4D32DEF521}" destId="{9953CC9B-7DA1-440C-8924-FB55420CFD70}" srcOrd="3" destOrd="0" presId="urn:microsoft.com/office/officeart/2005/8/layout/chevronAccent+Icon"/>
    <dgm:cxn modelId="{3DFB28AE-C617-4AD2-BA7F-905B95E877C6}" type="presParOf" srcId="{B5F77018-2281-4E18-B492-5E4D32DEF521}" destId="{15B8C1D4-BF88-45B3-A353-9C32BDED1350}" srcOrd="4" destOrd="0" presId="urn:microsoft.com/office/officeart/2005/8/layout/chevronAccent+Icon"/>
    <dgm:cxn modelId="{C04860D8-61F9-48D5-A114-EDBF6D0AA1AD}" type="presParOf" srcId="{15B8C1D4-BF88-45B3-A353-9C32BDED1350}" destId="{97BA8808-BCF8-4A20-8221-1050DADD49A5}" srcOrd="0" destOrd="0" presId="urn:microsoft.com/office/officeart/2005/8/layout/chevronAccent+Icon"/>
    <dgm:cxn modelId="{7C4F6178-6399-4CB2-88F7-D47ABE7FF1EC}" type="presParOf" srcId="{15B8C1D4-BF88-45B3-A353-9C32BDED1350}" destId="{5A057B49-05D9-4C00-B52D-F778BD3DE8B0}"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98E2BE-077D-4410-B2FA-6B8EAAFA0283}"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4B0294E5-966B-4FAC-93FB-628D35DC72DC}">
      <dgm:prSet phldrT="[Text]"/>
      <dgm:spPr/>
      <dgm:t>
        <a:bodyPr/>
        <a:lstStyle/>
        <a:p>
          <a:r>
            <a:rPr lang="en-US"/>
            <a:t>State Staff</a:t>
          </a:r>
        </a:p>
      </dgm:t>
    </dgm:pt>
    <dgm:pt modelId="{783E478A-C67F-431B-9027-8F202B972EA1}" type="parTrans" cxnId="{5E6D5866-220D-4775-A737-CE17966D616A}">
      <dgm:prSet/>
      <dgm:spPr/>
      <dgm:t>
        <a:bodyPr/>
        <a:lstStyle/>
        <a:p>
          <a:endParaRPr lang="en-US"/>
        </a:p>
      </dgm:t>
    </dgm:pt>
    <dgm:pt modelId="{30D46F03-B035-4A05-A47D-09F2C0D5D517}" type="sibTrans" cxnId="{5E6D5866-220D-4775-A737-CE17966D616A}">
      <dgm:prSet/>
      <dgm:spPr/>
      <dgm:t>
        <a:bodyPr/>
        <a:lstStyle/>
        <a:p>
          <a:endParaRPr lang="en-US"/>
        </a:p>
      </dgm:t>
    </dgm:pt>
    <dgm:pt modelId="{C1EC2C75-A68B-4F04-9256-CFA566336763}" type="asst">
      <dgm:prSet phldrT="[Text]"/>
      <dgm:spPr/>
      <dgm:t>
        <a:bodyPr/>
        <a:lstStyle/>
        <a:p>
          <a:r>
            <a:rPr lang="en-US"/>
            <a:t>Early Intervention Training &amp; Technical Asisstance</a:t>
          </a:r>
        </a:p>
      </dgm:t>
    </dgm:pt>
    <dgm:pt modelId="{7CFE0629-6ADD-4DF9-A8DA-DCB08D7BCA64}" type="parTrans" cxnId="{CEAA7E98-2883-4607-864E-7A3F67145FD2}">
      <dgm:prSet/>
      <dgm:spPr/>
      <dgm:t>
        <a:bodyPr/>
        <a:lstStyle/>
        <a:p>
          <a:endParaRPr lang="en-US"/>
        </a:p>
      </dgm:t>
    </dgm:pt>
    <dgm:pt modelId="{5289CB54-336E-450E-9A63-6FE0320FB5FF}" type="sibTrans" cxnId="{CEAA7E98-2883-4607-864E-7A3F67145FD2}">
      <dgm:prSet/>
      <dgm:spPr/>
      <dgm:t>
        <a:bodyPr/>
        <a:lstStyle/>
        <a:p>
          <a:endParaRPr lang="en-US"/>
        </a:p>
      </dgm:t>
    </dgm:pt>
    <dgm:pt modelId="{78C36AD8-75C5-4F35-9672-54ACC9C7AF46}">
      <dgm:prSet phldrT="[Text]"/>
      <dgm:spPr/>
      <dgm:t>
        <a:bodyPr/>
        <a:lstStyle/>
        <a:p>
          <a:r>
            <a:rPr lang="en-US"/>
            <a:t>County/Joinder Leadership (Part C)</a:t>
          </a:r>
        </a:p>
      </dgm:t>
    </dgm:pt>
    <dgm:pt modelId="{BA7AD51F-42BE-4527-B5CC-7694DDAA7E53}" type="parTrans" cxnId="{0D3BF85F-E10E-417C-A1BB-76A22FD7FC8B}">
      <dgm:prSet/>
      <dgm:spPr/>
      <dgm:t>
        <a:bodyPr/>
        <a:lstStyle/>
        <a:p>
          <a:endParaRPr lang="en-US"/>
        </a:p>
      </dgm:t>
    </dgm:pt>
    <dgm:pt modelId="{262CB204-88C7-4BA1-9A2E-00C258D0B637}" type="sibTrans" cxnId="{0D3BF85F-E10E-417C-A1BB-76A22FD7FC8B}">
      <dgm:prSet/>
      <dgm:spPr/>
      <dgm:t>
        <a:bodyPr/>
        <a:lstStyle/>
        <a:p>
          <a:endParaRPr lang="en-US"/>
        </a:p>
      </dgm:t>
    </dgm:pt>
    <dgm:pt modelId="{D64B9D73-5E49-434F-834A-0DAD847593CB}">
      <dgm:prSet phldrT="[Text]"/>
      <dgm:spPr/>
      <dgm:t>
        <a:bodyPr/>
        <a:lstStyle/>
        <a:p>
          <a:r>
            <a:rPr lang="en-US"/>
            <a:t>Preschool Leadership (619)</a:t>
          </a:r>
        </a:p>
      </dgm:t>
    </dgm:pt>
    <dgm:pt modelId="{0DFEB48A-4935-4A4F-8CD7-EBDBD87B2218}" type="parTrans" cxnId="{EFAD8253-7FEF-4CE6-977A-E0752E7F12E1}">
      <dgm:prSet/>
      <dgm:spPr/>
      <dgm:t>
        <a:bodyPr/>
        <a:lstStyle/>
        <a:p>
          <a:endParaRPr lang="en-US"/>
        </a:p>
      </dgm:t>
    </dgm:pt>
    <dgm:pt modelId="{04E779FE-D7B8-4ED9-9E2A-73AB9A8B9D0F}" type="sibTrans" cxnId="{EFAD8253-7FEF-4CE6-977A-E0752E7F12E1}">
      <dgm:prSet/>
      <dgm:spPr/>
      <dgm:t>
        <a:bodyPr/>
        <a:lstStyle/>
        <a:p>
          <a:endParaRPr lang="en-US"/>
        </a:p>
      </dgm:t>
    </dgm:pt>
    <dgm:pt modelId="{79D879DF-C837-4056-A8B3-9433889DB9A7}">
      <dgm:prSet phldrT="[Text]"/>
      <dgm:spPr/>
      <dgm:t>
        <a:bodyPr/>
        <a:lstStyle/>
        <a:p>
          <a:r>
            <a:rPr lang="en-US"/>
            <a:t>Local Program Leads</a:t>
          </a:r>
        </a:p>
      </dgm:t>
    </dgm:pt>
    <dgm:pt modelId="{3A4A2788-4039-4B49-836A-D3CFC31F6273}" type="parTrans" cxnId="{E3A31021-B0DD-44A7-B401-7EFB755FBC70}">
      <dgm:prSet/>
      <dgm:spPr/>
      <dgm:t>
        <a:bodyPr/>
        <a:lstStyle/>
        <a:p>
          <a:endParaRPr lang="en-US"/>
        </a:p>
      </dgm:t>
    </dgm:pt>
    <dgm:pt modelId="{80FF8B0A-F9CC-4F09-B6F4-9ED106BB9383}" type="sibTrans" cxnId="{E3A31021-B0DD-44A7-B401-7EFB755FBC70}">
      <dgm:prSet/>
      <dgm:spPr/>
      <dgm:t>
        <a:bodyPr/>
        <a:lstStyle/>
        <a:p>
          <a:endParaRPr lang="en-US"/>
        </a:p>
      </dgm:t>
    </dgm:pt>
    <dgm:pt modelId="{85180E3B-8F36-42BC-A8AA-88064E09B5B6}">
      <dgm:prSet phldrT="[Text]"/>
      <dgm:spPr/>
      <dgm:t>
        <a:bodyPr/>
        <a:lstStyle/>
        <a:p>
          <a:r>
            <a:rPr lang="en-US"/>
            <a:t>Local Service Coordination </a:t>
          </a:r>
        </a:p>
      </dgm:t>
    </dgm:pt>
    <dgm:pt modelId="{058199A3-3B3B-4A9E-8C1F-AC4CC0BD8639}" type="parTrans" cxnId="{4E0BEF49-41E4-4AED-8F5E-ECD88E8477BB}">
      <dgm:prSet/>
      <dgm:spPr/>
      <dgm:t>
        <a:bodyPr/>
        <a:lstStyle/>
        <a:p>
          <a:endParaRPr lang="en-US"/>
        </a:p>
      </dgm:t>
    </dgm:pt>
    <dgm:pt modelId="{AE043303-0326-4711-B399-FF57EC619755}" type="sibTrans" cxnId="{4E0BEF49-41E4-4AED-8F5E-ECD88E8477BB}">
      <dgm:prSet/>
      <dgm:spPr/>
      <dgm:t>
        <a:bodyPr/>
        <a:lstStyle/>
        <a:p>
          <a:endParaRPr lang="en-US"/>
        </a:p>
      </dgm:t>
    </dgm:pt>
    <dgm:pt modelId="{19A69F10-F55D-47E0-9EB6-193C5337A332}">
      <dgm:prSet phldrT="[Text]"/>
      <dgm:spPr/>
      <dgm:t>
        <a:bodyPr/>
        <a:lstStyle/>
        <a:p>
          <a:r>
            <a:rPr lang="en-US"/>
            <a:t>Service Provider Community</a:t>
          </a:r>
        </a:p>
      </dgm:t>
    </dgm:pt>
    <dgm:pt modelId="{552B12CD-8CCC-4ADE-BAFD-E06EB2C7BA6C}" type="parTrans" cxnId="{3C1C1B8D-B9BE-4129-883F-0E1F46FBD44D}">
      <dgm:prSet/>
      <dgm:spPr/>
      <dgm:t>
        <a:bodyPr/>
        <a:lstStyle/>
        <a:p>
          <a:endParaRPr lang="en-US"/>
        </a:p>
      </dgm:t>
    </dgm:pt>
    <dgm:pt modelId="{7E80B593-E62B-45CE-8EF0-214DDEE9B119}" type="sibTrans" cxnId="{3C1C1B8D-B9BE-4129-883F-0E1F46FBD44D}">
      <dgm:prSet/>
      <dgm:spPr/>
      <dgm:t>
        <a:bodyPr/>
        <a:lstStyle/>
        <a:p>
          <a:endParaRPr lang="en-US"/>
        </a:p>
      </dgm:t>
    </dgm:pt>
    <dgm:pt modelId="{573F4087-229B-42C3-94EC-89C3106E2EED}">
      <dgm:prSet phldrT="[Text]"/>
      <dgm:spPr/>
      <dgm:t>
        <a:bodyPr/>
        <a:lstStyle/>
        <a:p>
          <a:r>
            <a:rPr lang="en-US"/>
            <a:t>Service Provider Community</a:t>
          </a:r>
        </a:p>
      </dgm:t>
    </dgm:pt>
    <dgm:pt modelId="{3A14F6EE-55B3-4B7C-9A9D-B8FDDBBA1948}" type="parTrans" cxnId="{595E7965-8493-4381-A7CD-3671CFF2C22B}">
      <dgm:prSet/>
      <dgm:spPr/>
      <dgm:t>
        <a:bodyPr/>
        <a:lstStyle/>
        <a:p>
          <a:endParaRPr lang="en-US"/>
        </a:p>
      </dgm:t>
    </dgm:pt>
    <dgm:pt modelId="{3D8F7CA3-BFF2-4304-B28F-59CF884504EF}" type="sibTrans" cxnId="{595E7965-8493-4381-A7CD-3671CFF2C22B}">
      <dgm:prSet/>
      <dgm:spPr/>
      <dgm:t>
        <a:bodyPr/>
        <a:lstStyle/>
        <a:p>
          <a:endParaRPr lang="en-US"/>
        </a:p>
      </dgm:t>
    </dgm:pt>
    <dgm:pt modelId="{EE1CF4C2-B3F9-4929-A1F5-46CFC6780D77}" type="pres">
      <dgm:prSet presAssocID="{C698E2BE-077D-4410-B2FA-6B8EAAFA0283}" presName="Name0" presStyleCnt="0">
        <dgm:presLayoutVars>
          <dgm:orgChart val="1"/>
          <dgm:chPref val="1"/>
          <dgm:dir/>
          <dgm:animOne val="branch"/>
          <dgm:animLvl val="lvl"/>
          <dgm:resizeHandles/>
        </dgm:presLayoutVars>
      </dgm:prSet>
      <dgm:spPr/>
      <dgm:t>
        <a:bodyPr/>
        <a:lstStyle/>
        <a:p>
          <a:endParaRPr lang="en-US"/>
        </a:p>
      </dgm:t>
    </dgm:pt>
    <dgm:pt modelId="{0A2ACFAD-06A6-4DE6-8A44-A20060CA0D2F}" type="pres">
      <dgm:prSet presAssocID="{4B0294E5-966B-4FAC-93FB-628D35DC72DC}" presName="hierRoot1" presStyleCnt="0">
        <dgm:presLayoutVars>
          <dgm:hierBranch val="init"/>
        </dgm:presLayoutVars>
      </dgm:prSet>
      <dgm:spPr/>
    </dgm:pt>
    <dgm:pt modelId="{39E45D86-5948-4566-A429-7B99802430E6}" type="pres">
      <dgm:prSet presAssocID="{4B0294E5-966B-4FAC-93FB-628D35DC72DC}" presName="rootComposite1" presStyleCnt="0"/>
      <dgm:spPr/>
    </dgm:pt>
    <dgm:pt modelId="{0BF8EA24-D753-4CC4-BE26-EBC38E07B69B}" type="pres">
      <dgm:prSet presAssocID="{4B0294E5-966B-4FAC-93FB-628D35DC72DC}" presName="rootText1" presStyleLbl="alignAcc1" presStyleIdx="0" presStyleCnt="0">
        <dgm:presLayoutVars>
          <dgm:chPref val="3"/>
        </dgm:presLayoutVars>
      </dgm:prSet>
      <dgm:spPr/>
      <dgm:t>
        <a:bodyPr/>
        <a:lstStyle/>
        <a:p>
          <a:endParaRPr lang="en-US"/>
        </a:p>
      </dgm:t>
    </dgm:pt>
    <dgm:pt modelId="{1A5D4DA6-1FE5-493D-9A34-A79C3C65E1AB}" type="pres">
      <dgm:prSet presAssocID="{4B0294E5-966B-4FAC-93FB-628D35DC72DC}" presName="topArc1" presStyleLbl="parChTrans1D1" presStyleIdx="0" presStyleCnt="16"/>
      <dgm:spPr/>
    </dgm:pt>
    <dgm:pt modelId="{29F9994A-ED4A-45C6-9537-737853323ADA}" type="pres">
      <dgm:prSet presAssocID="{4B0294E5-966B-4FAC-93FB-628D35DC72DC}" presName="bottomArc1" presStyleLbl="parChTrans1D1" presStyleIdx="1" presStyleCnt="16"/>
      <dgm:spPr/>
    </dgm:pt>
    <dgm:pt modelId="{6937E2DE-06D2-437C-A962-D55F50DFC9C1}" type="pres">
      <dgm:prSet presAssocID="{4B0294E5-966B-4FAC-93FB-628D35DC72DC}" presName="topConnNode1" presStyleLbl="node1" presStyleIdx="0" presStyleCnt="0"/>
      <dgm:spPr/>
      <dgm:t>
        <a:bodyPr/>
        <a:lstStyle/>
        <a:p>
          <a:endParaRPr lang="en-US"/>
        </a:p>
      </dgm:t>
    </dgm:pt>
    <dgm:pt modelId="{7CADB147-6346-4FE8-8698-09FC19DB099C}" type="pres">
      <dgm:prSet presAssocID="{4B0294E5-966B-4FAC-93FB-628D35DC72DC}" presName="hierChild2" presStyleCnt="0"/>
      <dgm:spPr/>
    </dgm:pt>
    <dgm:pt modelId="{FD13173E-735C-4CED-BB5B-7374FD0782E8}" type="pres">
      <dgm:prSet presAssocID="{BA7AD51F-42BE-4527-B5CC-7694DDAA7E53}" presName="Name28" presStyleLbl="parChTrans1D2" presStyleIdx="0" presStyleCnt="3"/>
      <dgm:spPr/>
      <dgm:t>
        <a:bodyPr/>
        <a:lstStyle/>
        <a:p>
          <a:endParaRPr lang="en-US"/>
        </a:p>
      </dgm:t>
    </dgm:pt>
    <dgm:pt modelId="{F1ADAEEE-6BC1-4253-8A11-DE0DC7853BAD}" type="pres">
      <dgm:prSet presAssocID="{78C36AD8-75C5-4F35-9672-54ACC9C7AF46}" presName="hierRoot2" presStyleCnt="0">
        <dgm:presLayoutVars>
          <dgm:hierBranch val="init"/>
        </dgm:presLayoutVars>
      </dgm:prSet>
      <dgm:spPr/>
    </dgm:pt>
    <dgm:pt modelId="{0108D85F-4405-4482-8763-77DA83306A73}" type="pres">
      <dgm:prSet presAssocID="{78C36AD8-75C5-4F35-9672-54ACC9C7AF46}" presName="rootComposite2" presStyleCnt="0"/>
      <dgm:spPr/>
    </dgm:pt>
    <dgm:pt modelId="{AA985DE8-31DB-4F1A-9CD5-EFA89F1C3F2C}" type="pres">
      <dgm:prSet presAssocID="{78C36AD8-75C5-4F35-9672-54ACC9C7AF46}" presName="rootText2" presStyleLbl="alignAcc1" presStyleIdx="0" presStyleCnt="0">
        <dgm:presLayoutVars>
          <dgm:chPref val="3"/>
        </dgm:presLayoutVars>
      </dgm:prSet>
      <dgm:spPr/>
      <dgm:t>
        <a:bodyPr/>
        <a:lstStyle/>
        <a:p>
          <a:endParaRPr lang="en-US"/>
        </a:p>
      </dgm:t>
    </dgm:pt>
    <dgm:pt modelId="{30ECE0F7-49D9-4C92-9F44-4598F27E6ADA}" type="pres">
      <dgm:prSet presAssocID="{78C36AD8-75C5-4F35-9672-54ACC9C7AF46}" presName="topArc2" presStyleLbl="parChTrans1D1" presStyleIdx="2" presStyleCnt="16"/>
      <dgm:spPr/>
    </dgm:pt>
    <dgm:pt modelId="{6A3CE998-3C3C-4817-B5F9-614E35E62188}" type="pres">
      <dgm:prSet presAssocID="{78C36AD8-75C5-4F35-9672-54ACC9C7AF46}" presName="bottomArc2" presStyleLbl="parChTrans1D1" presStyleIdx="3" presStyleCnt="16"/>
      <dgm:spPr/>
    </dgm:pt>
    <dgm:pt modelId="{1115DFBB-1604-4452-B84E-C235083607B8}" type="pres">
      <dgm:prSet presAssocID="{78C36AD8-75C5-4F35-9672-54ACC9C7AF46}" presName="topConnNode2" presStyleLbl="node2" presStyleIdx="0" presStyleCnt="0"/>
      <dgm:spPr/>
      <dgm:t>
        <a:bodyPr/>
        <a:lstStyle/>
        <a:p>
          <a:endParaRPr lang="en-US"/>
        </a:p>
      </dgm:t>
    </dgm:pt>
    <dgm:pt modelId="{E27C1FBB-B947-4671-BAEF-EAE7AFEC9E70}" type="pres">
      <dgm:prSet presAssocID="{78C36AD8-75C5-4F35-9672-54ACC9C7AF46}" presName="hierChild4" presStyleCnt="0"/>
      <dgm:spPr/>
    </dgm:pt>
    <dgm:pt modelId="{BF0AC5AE-EC0E-4325-B662-D916D8DB064B}" type="pres">
      <dgm:prSet presAssocID="{058199A3-3B3B-4A9E-8C1F-AC4CC0BD8639}" presName="Name28" presStyleLbl="parChTrans1D3" presStyleIdx="0" presStyleCnt="4"/>
      <dgm:spPr/>
      <dgm:t>
        <a:bodyPr/>
        <a:lstStyle/>
        <a:p>
          <a:endParaRPr lang="en-US"/>
        </a:p>
      </dgm:t>
    </dgm:pt>
    <dgm:pt modelId="{3DB85F38-60AA-42B1-A740-775ADE993D94}" type="pres">
      <dgm:prSet presAssocID="{85180E3B-8F36-42BC-A8AA-88064E09B5B6}" presName="hierRoot2" presStyleCnt="0">
        <dgm:presLayoutVars>
          <dgm:hierBranch val="init"/>
        </dgm:presLayoutVars>
      </dgm:prSet>
      <dgm:spPr/>
    </dgm:pt>
    <dgm:pt modelId="{32CBDC1D-1847-4CD8-8C95-8CEC22F4EB71}" type="pres">
      <dgm:prSet presAssocID="{85180E3B-8F36-42BC-A8AA-88064E09B5B6}" presName="rootComposite2" presStyleCnt="0"/>
      <dgm:spPr/>
    </dgm:pt>
    <dgm:pt modelId="{CC36C698-29FE-4739-A6D4-9B89F266C461}" type="pres">
      <dgm:prSet presAssocID="{85180E3B-8F36-42BC-A8AA-88064E09B5B6}" presName="rootText2" presStyleLbl="alignAcc1" presStyleIdx="0" presStyleCnt="0">
        <dgm:presLayoutVars>
          <dgm:chPref val="3"/>
        </dgm:presLayoutVars>
      </dgm:prSet>
      <dgm:spPr/>
      <dgm:t>
        <a:bodyPr/>
        <a:lstStyle/>
        <a:p>
          <a:endParaRPr lang="en-US"/>
        </a:p>
      </dgm:t>
    </dgm:pt>
    <dgm:pt modelId="{ACD1DB8E-0911-4AAA-AF2A-37B0BFDFA4E4}" type="pres">
      <dgm:prSet presAssocID="{85180E3B-8F36-42BC-A8AA-88064E09B5B6}" presName="topArc2" presStyleLbl="parChTrans1D1" presStyleIdx="4" presStyleCnt="16"/>
      <dgm:spPr/>
    </dgm:pt>
    <dgm:pt modelId="{87C6AA34-CA43-4A52-A22F-CC2ACBD52C1A}" type="pres">
      <dgm:prSet presAssocID="{85180E3B-8F36-42BC-A8AA-88064E09B5B6}" presName="bottomArc2" presStyleLbl="parChTrans1D1" presStyleIdx="5" presStyleCnt="16"/>
      <dgm:spPr/>
    </dgm:pt>
    <dgm:pt modelId="{2916B29F-2893-4ECB-AF2A-CA1B01A3CDF5}" type="pres">
      <dgm:prSet presAssocID="{85180E3B-8F36-42BC-A8AA-88064E09B5B6}" presName="topConnNode2" presStyleLbl="node3" presStyleIdx="0" presStyleCnt="0"/>
      <dgm:spPr/>
      <dgm:t>
        <a:bodyPr/>
        <a:lstStyle/>
        <a:p>
          <a:endParaRPr lang="en-US"/>
        </a:p>
      </dgm:t>
    </dgm:pt>
    <dgm:pt modelId="{5A020705-635F-4EA0-922C-6AA1C06CF2F6}" type="pres">
      <dgm:prSet presAssocID="{85180E3B-8F36-42BC-A8AA-88064E09B5B6}" presName="hierChild4" presStyleCnt="0"/>
      <dgm:spPr/>
    </dgm:pt>
    <dgm:pt modelId="{4604FECB-DDB8-4BC2-9D55-0B687A6DE008}" type="pres">
      <dgm:prSet presAssocID="{85180E3B-8F36-42BC-A8AA-88064E09B5B6}" presName="hierChild5" presStyleCnt="0"/>
      <dgm:spPr/>
    </dgm:pt>
    <dgm:pt modelId="{83CB5F11-DC92-45D1-AE68-2E73671AB706}" type="pres">
      <dgm:prSet presAssocID="{552B12CD-8CCC-4ADE-BAFD-E06EB2C7BA6C}" presName="Name28" presStyleLbl="parChTrans1D3" presStyleIdx="1" presStyleCnt="4"/>
      <dgm:spPr/>
      <dgm:t>
        <a:bodyPr/>
        <a:lstStyle/>
        <a:p>
          <a:endParaRPr lang="en-US"/>
        </a:p>
      </dgm:t>
    </dgm:pt>
    <dgm:pt modelId="{0B5698FF-411D-4936-97F3-CE00D7711833}" type="pres">
      <dgm:prSet presAssocID="{19A69F10-F55D-47E0-9EB6-193C5337A332}" presName="hierRoot2" presStyleCnt="0">
        <dgm:presLayoutVars>
          <dgm:hierBranch val="init"/>
        </dgm:presLayoutVars>
      </dgm:prSet>
      <dgm:spPr/>
    </dgm:pt>
    <dgm:pt modelId="{73EA39F8-FE67-46E5-9FCD-2558DFA11B21}" type="pres">
      <dgm:prSet presAssocID="{19A69F10-F55D-47E0-9EB6-193C5337A332}" presName="rootComposite2" presStyleCnt="0"/>
      <dgm:spPr/>
    </dgm:pt>
    <dgm:pt modelId="{EB50E9CA-8C9E-4454-B776-6633F2BF0788}" type="pres">
      <dgm:prSet presAssocID="{19A69F10-F55D-47E0-9EB6-193C5337A332}" presName="rootText2" presStyleLbl="alignAcc1" presStyleIdx="0" presStyleCnt="0">
        <dgm:presLayoutVars>
          <dgm:chPref val="3"/>
        </dgm:presLayoutVars>
      </dgm:prSet>
      <dgm:spPr/>
      <dgm:t>
        <a:bodyPr/>
        <a:lstStyle/>
        <a:p>
          <a:endParaRPr lang="en-US"/>
        </a:p>
      </dgm:t>
    </dgm:pt>
    <dgm:pt modelId="{30F3AE35-B0D1-4BBF-B264-87DD36F0F740}" type="pres">
      <dgm:prSet presAssocID="{19A69F10-F55D-47E0-9EB6-193C5337A332}" presName="topArc2" presStyleLbl="parChTrans1D1" presStyleIdx="6" presStyleCnt="16"/>
      <dgm:spPr/>
    </dgm:pt>
    <dgm:pt modelId="{F7A18D40-A0F6-4E24-A799-C9F180B66C7B}" type="pres">
      <dgm:prSet presAssocID="{19A69F10-F55D-47E0-9EB6-193C5337A332}" presName="bottomArc2" presStyleLbl="parChTrans1D1" presStyleIdx="7" presStyleCnt="16"/>
      <dgm:spPr/>
    </dgm:pt>
    <dgm:pt modelId="{755988BF-E7E9-463D-9F58-BE4F92242BA5}" type="pres">
      <dgm:prSet presAssocID="{19A69F10-F55D-47E0-9EB6-193C5337A332}" presName="topConnNode2" presStyleLbl="node3" presStyleIdx="0" presStyleCnt="0"/>
      <dgm:spPr/>
      <dgm:t>
        <a:bodyPr/>
        <a:lstStyle/>
        <a:p>
          <a:endParaRPr lang="en-US"/>
        </a:p>
      </dgm:t>
    </dgm:pt>
    <dgm:pt modelId="{FEF30319-AF6E-4DA1-9CDE-1687B0B221B5}" type="pres">
      <dgm:prSet presAssocID="{19A69F10-F55D-47E0-9EB6-193C5337A332}" presName="hierChild4" presStyleCnt="0"/>
      <dgm:spPr/>
    </dgm:pt>
    <dgm:pt modelId="{90722D82-3224-4201-92F5-D2FECC9A6E96}" type="pres">
      <dgm:prSet presAssocID="{19A69F10-F55D-47E0-9EB6-193C5337A332}" presName="hierChild5" presStyleCnt="0"/>
      <dgm:spPr/>
    </dgm:pt>
    <dgm:pt modelId="{12FBBC52-1127-451D-8EEB-CE9B13414A6A}" type="pres">
      <dgm:prSet presAssocID="{78C36AD8-75C5-4F35-9672-54ACC9C7AF46}" presName="hierChild5" presStyleCnt="0"/>
      <dgm:spPr/>
    </dgm:pt>
    <dgm:pt modelId="{8C8333BC-D777-4C8A-BC1A-CFFD193817E0}" type="pres">
      <dgm:prSet presAssocID="{0DFEB48A-4935-4A4F-8CD7-EBDBD87B2218}" presName="Name28" presStyleLbl="parChTrans1D2" presStyleIdx="1" presStyleCnt="3"/>
      <dgm:spPr/>
      <dgm:t>
        <a:bodyPr/>
        <a:lstStyle/>
        <a:p>
          <a:endParaRPr lang="en-US"/>
        </a:p>
      </dgm:t>
    </dgm:pt>
    <dgm:pt modelId="{F7B2D164-1054-4ECF-A7F6-8CA9F176B6DC}" type="pres">
      <dgm:prSet presAssocID="{D64B9D73-5E49-434F-834A-0DAD847593CB}" presName="hierRoot2" presStyleCnt="0">
        <dgm:presLayoutVars>
          <dgm:hierBranch val="init"/>
        </dgm:presLayoutVars>
      </dgm:prSet>
      <dgm:spPr/>
    </dgm:pt>
    <dgm:pt modelId="{53567DDC-77D4-45EC-81E2-9812E7814966}" type="pres">
      <dgm:prSet presAssocID="{D64B9D73-5E49-434F-834A-0DAD847593CB}" presName="rootComposite2" presStyleCnt="0"/>
      <dgm:spPr/>
    </dgm:pt>
    <dgm:pt modelId="{808AC6A3-20E3-4291-ADE2-AFCB62D749D4}" type="pres">
      <dgm:prSet presAssocID="{D64B9D73-5E49-434F-834A-0DAD847593CB}" presName="rootText2" presStyleLbl="alignAcc1" presStyleIdx="0" presStyleCnt="0">
        <dgm:presLayoutVars>
          <dgm:chPref val="3"/>
        </dgm:presLayoutVars>
      </dgm:prSet>
      <dgm:spPr/>
      <dgm:t>
        <a:bodyPr/>
        <a:lstStyle/>
        <a:p>
          <a:endParaRPr lang="en-US"/>
        </a:p>
      </dgm:t>
    </dgm:pt>
    <dgm:pt modelId="{DC4BA7FB-6C71-4F0F-BDE7-99CD96A083B5}" type="pres">
      <dgm:prSet presAssocID="{D64B9D73-5E49-434F-834A-0DAD847593CB}" presName="topArc2" presStyleLbl="parChTrans1D1" presStyleIdx="8" presStyleCnt="16"/>
      <dgm:spPr/>
    </dgm:pt>
    <dgm:pt modelId="{1DE652E5-2212-4CDC-97CD-AC5C4A061F5B}" type="pres">
      <dgm:prSet presAssocID="{D64B9D73-5E49-434F-834A-0DAD847593CB}" presName="bottomArc2" presStyleLbl="parChTrans1D1" presStyleIdx="9" presStyleCnt="16"/>
      <dgm:spPr/>
    </dgm:pt>
    <dgm:pt modelId="{EB82C49E-AAA0-4F09-8DBC-04013720D154}" type="pres">
      <dgm:prSet presAssocID="{D64B9D73-5E49-434F-834A-0DAD847593CB}" presName="topConnNode2" presStyleLbl="node2" presStyleIdx="0" presStyleCnt="0"/>
      <dgm:spPr/>
      <dgm:t>
        <a:bodyPr/>
        <a:lstStyle/>
        <a:p>
          <a:endParaRPr lang="en-US"/>
        </a:p>
      </dgm:t>
    </dgm:pt>
    <dgm:pt modelId="{040FD3E6-5CA3-4098-9AE1-82F56A72FE9F}" type="pres">
      <dgm:prSet presAssocID="{D64B9D73-5E49-434F-834A-0DAD847593CB}" presName="hierChild4" presStyleCnt="0"/>
      <dgm:spPr/>
    </dgm:pt>
    <dgm:pt modelId="{BD109BBF-88C7-40F9-8F7F-79523B623F27}" type="pres">
      <dgm:prSet presAssocID="{3A4A2788-4039-4B49-836A-D3CFC31F6273}" presName="Name28" presStyleLbl="parChTrans1D3" presStyleIdx="2" presStyleCnt="4"/>
      <dgm:spPr/>
      <dgm:t>
        <a:bodyPr/>
        <a:lstStyle/>
        <a:p>
          <a:endParaRPr lang="en-US"/>
        </a:p>
      </dgm:t>
    </dgm:pt>
    <dgm:pt modelId="{8E29D0C8-2A29-46F2-ACE5-92307354BB58}" type="pres">
      <dgm:prSet presAssocID="{79D879DF-C837-4056-A8B3-9433889DB9A7}" presName="hierRoot2" presStyleCnt="0">
        <dgm:presLayoutVars>
          <dgm:hierBranch val="init"/>
        </dgm:presLayoutVars>
      </dgm:prSet>
      <dgm:spPr/>
    </dgm:pt>
    <dgm:pt modelId="{00CA6F5F-795A-4869-A2A2-5BFBF9286B64}" type="pres">
      <dgm:prSet presAssocID="{79D879DF-C837-4056-A8B3-9433889DB9A7}" presName="rootComposite2" presStyleCnt="0"/>
      <dgm:spPr/>
    </dgm:pt>
    <dgm:pt modelId="{54B8BE39-2592-4466-96E8-27033745BC0A}" type="pres">
      <dgm:prSet presAssocID="{79D879DF-C837-4056-A8B3-9433889DB9A7}" presName="rootText2" presStyleLbl="alignAcc1" presStyleIdx="0" presStyleCnt="0">
        <dgm:presLayoutVars>
          <dgm:chPref val="3"/>
        </dgm:presLayoutVars>
      </dgm:prSet>
      <dgm:spPr/>
      <dgm:t>
        <a:bodyPr/>
        <a:lstStyle/>
        <a:p>
          <a:endParaRPr lang="en-US"/>
        </a:p>
      </dgm:t>
    </dgm:pt>
    <dgm:pt modelId="{BE7BFB33-2A53-40F8-829D-611B9E5FE816}" type="pres">
      <dgm:prSet presAssocID="{79D879DF-C837-4056-A8B3-9433889DB9A7}" presName="topArc2" presStyleLbl="parChTrans1D1" presStyleIdx="10" presStyleCnt="16"/>
      <dgm:spPr/>
    </dgm:pt>
    <dgm:pt modelId="{B119F698-5274-4078-8D9F-ED7627C8DE86}" type="pres">
      <dgm:prSet presAssocID="{79D879DF-C837-4056-A8B3-9433889DB9A7}" presName="bottomArc2" presStyleLbl="parChTrans1D1" presStyleIdx="11" presStyleCnt="16"/>
      <dgm:spPr/>
    </dgm:pt>
    <dgm:pt modelId="{458CA098-E1F8-4971-98D3-1DCD9CE83ADF}" type="pres">
      <dgm:prSet presAssocID="{79D879DF-C837-4056-A8B3-9433889DB9A7}" presName="topConnNode2" presStyleLbl="node3" presStyleIdx="0" presStyleCnt="0"/>
      <dgm:spPr/>
      <dgm:t>
        <a:bodyPr/>
        <a:lstStyle/>
        <a:p>
          <a:endParaRPr lang="en-US"/>
        </a:p>
      </dgm:t>
    </dgm:pt>
    <dgm:pt modelId="{8F1B5FFE-1B84-4E07-A0B6-C95462B9C4FF}" type="pres">
      <dgm:prSet presAssocID="{79D879DF-C837-4056-A8B3-9433889DB9A7}" presName="hierChild4" presStyleCnt="0"/>
      <dgm:spPr/>
    </dgm:pt>
    <dgm:pt modelId="{169E0B95-706F-4929-8703-BA072EDFFF6A}" type="pres">
      <dgm:prSet presAssocID="{79D879DF-C837-4056-A8B3-9433889DB9A7}" presName="hierChild5" presStyleCnt="0"/>
      <dgm:spPr/>
    </dgm:pt>
    <dgm:pt modelId="{B13BFAB8-5E2D-4D3C-8487-6C6DD74FEB86}" type="pres">
      <dgm:prSet presAssocID="{3A14F6EE-55B3-4B7C-9A9D-B8FDDBBA1948}" presName="Name28" presStyleLbl="parChTrans1D3" presStyleIdx="3" presStyleCnt="4"/>
      <dgm:spPr/>
      <dgm:t>
        <a:bodyPr/>
        <a:lstStyle/>
        <a:p>
          <a:endParaRPr lang="en-US"/>
        </a:p>
      </dgm:t>
    </dgm:pt>
    <dgm:pt modelId="{878F9504-F436-43F6-A7B9-028F7D732FA2}" type="pres">
      <dgm:prSet presAssocID="{573F4087-229B-42C3-94EC-89C3106E2EED}" presName="hierRoot2" presStyleCnt="0">
        <dgm:presLayoutVars>
          <dgm:hierBranch val="init"/>
        </dgm:presLayoutVars>
      </dgm:prSet>
      <dgm:spPr/>
    </dgm:pt>
    <dgm:pt modelId="{033D6061-9314-4937-9752-1E581977A44C}" type="pres">
      <dgm:prSet presAssocID="{573F4087-229B-42C3-94EC-89C3106E2EED}" presName="rootComposite2" presStyleCnt="0"/>
      <dgm:spPr/>
    </dgm:pt>
    <dgm:pt modelId="{14132365-1331-4D6A-996E-263FFCB07402}" type="pres">
      <dgm:prSet presAssocID="{573F4087-229B-42C3-94EC-89C3106E2EED}" presName="rootText2" presStyleLbl="alignAcc1" presStyleIdx="0" presStyleCnt="0">
        <dgm:presLayoutVars>
          <dgm:chPref val="3"/>
        </dgm:presLayoutVars>
      </dgm:prSet>
      <dgm:spPr/>
      <dgm:t>
        <a:bodyPr/>
        <a:lstStyle/>
        <a:p>
          <a:endParaRPr lang="en-US"/>
        </a:p>
      </dgm:t>
    </dgm:pt>
    <dgm:pt modelId="{466A7A53-649F-4F00-A47E-D4AFD718E48C}" type="pres">
      <dgm:prSet presAssocID="{573F4087-229B-42C3-94EC-89C3106E2EED}" presName="topArc2" presStyleLbl="parChTrans1D1" presStyleIdx="12" presStyleCnt="16"/>
      <dgm:spPr/>
    </dgm:pt>
    <dgm:pt modelId="{847E290D-2056-435C-B761-B371ED712C32}" type="pres">
      <dgm:prSet presAssocID="{573F4087-229B-42C3-94EC-89C3106E2EED}" presName="bottomArc2" presStyleLbl="parChTrans1D1" presStyleIdx="13" presStyleCnt="16"/>
      <dgm:spPr/>
    </dgm:pt>
    <dgm:pt modelId="{0895D035-895C-4DDE-859F-92E45192752B}" type="pres">
      <dgm:prSet presAssocID="{573F4087-229B-42C3-94EC-89C3106E2EED}" presName="topConnNode2" presStyleLbl="node3" presStyleIdx="0" presStyleCnt="0"/>
      <dgm:spPr/>
      <dgm:t>
        <a:bodyPr/>
        <a:lstStyle/>
        <a:p>
          <a:endParaRPr lang="en-US"/>
        </a:p>
      </dgm:t>
    </dgm:pt>
    <dgm:pt modelId="{9B86BA0F-7DBB-49AC-844B-5E7EA697865F}" type="pres">
      <dgm:prSet presAssocID="{573F4087-229B-42C3-94EC-89C3106E2EED}" presName="hierChild4" presStyleCnt="0"/>
      <dgm:spPr/>
    </dgm:pt>
    <dgm:pt modelId="{AE6167EC-6148-496F-B4EE-9EAB5433792A}" type="pres">
      <dgm:prSet presAssocID="{573F4087-229B-42C3-94EC-89C3106E2EED}" presName="hierChild5" presStyleCnt="0"/>
      <dgm:spPr/>
    </dgm:pt>
    <dgm:pt modelId="{06565278-CDB1-4866-BB75-700C6F799C83}" type="pres">
      <dgm:prSet presAssocID="{D64B9D73-5E49-434F-834A-0DAD847593CB}" presName="hierChild5" presStyleCnt="0"/>
      <dgm:spPr/>
    </dgm:pt>
    <dgm:pt modelId="{871E2CFE-20CE-4C2B-814D-6FBDA94A4E46}" type="pres">
      <dgm:prSet presAssocID="{4B0294E5-966B-4FAC-93FB-628D35DC72DC}" presName="hierChild3" presStyleCnt="0"/>
      <dgm:spPr/>
    </dgm:pt>
    <dgm:pt modelId="{4096334A-0A5A-4166-96E8-4E9BC714391F}" type="pres">
      <dgm:prSet presAssocID="{7CFE0629-6ADD-4DF9-A8DA-DCB08D7BCA64}" presName="Name101" presStyleLbl="parChTrans1D2" presStyleIdx="2" presStyleCnt="3"/>
      <dgm:spPr/>
      <dgm:t>
        <a:bodyPr/>
        <a:lstStyle/>
        <a:p>
          <a:endParaRPr lang="en-US"/>
        </a:p>
      </dgm:t>
    </dgm:pt>
    <dgm:pt modelId="{D0B9C187-9D0A-4AA0-AF00-D749B6D1C0AC}" type="pres">
      <dgm:prSet presAssocID="{C1EC2C75-A68B-4F04-9256-CFA566336763}" presName="hierRoot3" presStyleCnt="0">
        <dgm:presLayoutVars>
          <dgm:hierBranch val="init"/>
        </dgm:presLayoutVars>
      </dgm:prSet>
      <dgm:spPr/>
    </dgm:pt>
    <dgm:pt modelId="{1473BA2A-0DC6-4B7C-BF20-040C980BA1DF}" type="pres">
      <dgm:prSet presAssocID="{C1EC2C75-A68B-4F04-9256-CFA566336763}" presName="rootComposite3" presStyleCnt="0"/>
      <dgm:spPr/>
    </dgm:pt>
    <dgm:pt modelId="{46ED98C8-059B-4C10-86B2-D75195641549}" type="pres">
      <dgm:prSet presAssocID="{C1EC2C75-A68B-4F04-9256-CFA566336763}" presName="rootText3" presStyleLbl="alignAcc1" presStyleIdx="0" presStyleCnt="0">
        <dgm:presLayoutVars>
          <dgm:chPref val="3"/>
        </dgm:presLayoutVars>
      </dgm:prSet>
      <dgm:spPr/>
      <dgm:t>
        <a:bodyPr/>
        <a:lstStyle/>
        <a:p>
          <a:endParaRPr lang="en-US"/>
        </a:p>
      </dgm:t>
    </dgm:pt>
    <dgm:pt modelId="{8B3B66E1-8467-4DA7-887C-E4228E269881}" type="pres">
      <dgm:prSet presAssocID="{C1EC2C75-A68B-4F04-9256-CFA566336763}" presName="topArc3" presStyleLbl="parChTrans1D1" presStyleIdx="14" presStyleCnt="16"/>
      <dgm:spPr/>
    </dgm:pt>
    <dgm:pt modelId="{48D1D5E0-1994-4418-9055-B1D09ED25312}" type="pres">
      <dgm:prSet presAssocID="{C1EC2C75-A68B-4F04-9256-CFA566336763}" presName="bottomArc3" presStyleLbl="parChTrans1D1" presStyleIdx="15" presStyleCnt="16"/>
      <dgm:spPr/>
    </dgm:pt>
    <dgm:pt modelId="{A291320A-1E63-46AA-BA06-E5A2A8F48A57}" type="pres">
      <dgm:prSet presAssocID="{C1EC2C75-A68B-4F04-9256-CFA566336763}" presName="topConnNode3" presStyleLbl="asst1" presStyleIdx="0" presStyleCnt="0"/>
      <dgm:spPr/>
      <dgm:t>
        <a:bodyPr/>
        <a:lstStyle/>
        <a:p>
          <a:endParaRPr lang="en-US"/>
        </a:p>
      </dgm:t>
    </dgm:pt>
    <dgm:pt modelId="{360862FB-8E9B-4803-B8F4-6F82C238AEF8}" type="pres">
      <dgm:prSet presAssocID="{C1EC2C75-A68B-4F04-9256-CFA566336763}" presName="hierChild6" presStyleCnt="0"/>
      <dgm:spPr/>
    </dgm:pt>
    <dgm:pt modelId="{CDD540B1-3A82-4A6A-B08D-67394F54ED7F}" type="pres">
      <dgm:prSet presAssocID="{C1EC2C75-A68B-4F04-9256-CFA566336763}" presName="hierChild7" presStyleCnt="0"/>
      <dgm:spPr/>
    </dgm:pt>
  </dgm:ptLst>
  <dgm:cxnLst>
    <dgm:cxn modelId="{CEAA7E98-2883-4607-864E-7A3F67145FD2}" srcId="{4B0294E5-966B-4FAC-93FB-628D35DC72DC}" destId="{C1EC2C75-A68B-4F04-9256-CFA566336763}" srcOrd="0" destOrd="0" parTransId="{7CFE0629-6ADD-4DF9-A8DA-DCB08D7BCA64}" sibTransId="{5289CB54-336E-450E-9A63-6FE0320FB5FF}"/>
    <dgm:cxn modelId="{2F000DB5-CB99-475A-858D-D69C9EBCDC42}" type="presOf" srcId="{19A69F10-F55D-47E0-9EB6-193C5337A332}" destId="{EB50E9CA-8C9E-4454-B776-6633F2BF0788}" srcOrd="0" destOrd="0" presId="urn:microsoft.com/office/officeart/2008/layout/HalfCircleOrganizationChart"/>
    <dgm:cxn modelId="{89D3E048-6EFF-490E-BF3A-19B8637BD423}" type="presOf" srcId="{BA7AD51F-42BE-4527-B5CC-7694DDAA7E53}" destId="{FD13173E-735C-4CED-BB5B-7374FD0782E8}" srcOrd="0" destOrd="0" presId="urn:microsoft.com/office/officeart/2008/layout/HalfCircleOrganizationChart"/>
    <dgm:cxn modelId="{61C2D61A-3903-42CF-8A14-FAF0CC026BB4}" type="presOf" srcId="{D64B9D73-5E49-434F-834A-0DAD847593CB}" destId="{808AC6A3-20E3-4291-ADE2-AFCB62D749D4}" srcOrd="0" destOrd="0" presId="urn:microsoft.com/office/officeart/2008/layout/HalfCircleOrganizationChart"/>
    <dgm:cxn modelId="{595E7965-8493-4381-A7CD-3671CFF2C22B}" srcId="{D64B9D73-5E49-434F-834A-0DAD847593CB}" destId="{573F4087-229B-42C3-94EC-89C3106E2EED}" srcOrd="1" destOrd="0" parTransId="{3A14F6EE-55B3-4B7C-9A9D-B8FDDBBA1948}" sibTransId="{3D8F7CA3-BFF2-4304-B28F-59CF884504EF}"/>
    <dgm:cxn modelId="{F346F234-CFFF-4CE8-B22D-3B2C77D936B9}" type="presOf" srcId="{4B0294E5-966B-4FAC-93FB-628D35DC72DC}" destId="{6937E2DE-06D2-437C-A962-D55F50DFC9C1}" srcOrd="1" destOrd="0" presId="urn:microsoft.com/office/officeart/2008/layout/HalfCircleOrganizationChart"/>
    <dgm:cxn modelId="{5DA5DAD7-F5EE-4B33-94AC-12C00783FDD7}" type="presOf" srcId="{552B12CD-8CCC-4ADE-BAFD-E06EB2C7BA6C}" destId="{83CB5F11-DC92-45D1-AE68-2E73671AB706}" srcOrd="0" destOrd="0" presId="urn:microsoft.com/office/officeart/2008/layout/HalfCircleOrganizationChart"/>
    <dgm:cxn modelId="{AF4594F7-D8F9-48D0-86E2-9FB006FE1DD4}" type="presOf" srcId="{85180E3B-8F36-42BC-A8AA-88064E09B5B6}" destId="{2916B29F-2893-4ECB-AF2A-CA1B01A3CDF5}" srcOrd="1" destOrd="0" presId="urn:microsoft.com/office/officeart/2008/layout/HalfCircleOrganizationChart"/>
    <dgm:cxn modelId="{543059AC-45CB-4667-87CB-F11D1707BCD1}" type="presOf" srcId="{78C36AD8-75C5-4F35-9672-54ACC9C7AF46}" destId="{1115DFBB-1604-4452-B84E-C235083607B8}" srcOrd="1" destOrd="0" presId="urn:microsoft.com/office/officeart/2008/layout/HalfCircleOrganizationChart"/>
    <dgm:cxn modelId="{EFB0AC4B-B09C-4017-A2FA-3874727BC593}" type="presOf" srcId="{19A69F10-F55D-47E0-9EB6-193C5337A332}" destId="{755988BF-E7E9-463D-9F58-BE4F92242BA5}" srcOrd="1" destOrd="0" presId="urn:microsoft.com/office/officeart/2008/layout/HalfCircleOrganizationChart"/>
    <dgm:cxn modelId="{AB863CC2-C7BD-4E94-95DD-C72B4D8A6EB2}" type="presOf" srcId="{573F4087-229B-42C3-94EC-89C3106E2EED}" destId="{0895D035-895C-4DDE-859F-92E45192752B}" srcOrd="1" destOrd="0" presId="urn:microsoft.com/office/officeart/2008/layout/HalfCircleOrganizationChart"/>
    <dgm:cxn modelId="{EFAD8253-7FEF-4CE6-977A-E0752E7F12E1}" srcId="{4B0294E5-966B-4FAC-93FB-628D35DC72DC}" destId="{D64B9D73-5E49-434F-834A-0DAD847593CB}" srcOrd="2" destOrd="0" parTransId="{0DFEB48A-4935-4A4F-8CD7-EBDBD87B2218}" sibTransId="{04E779FE-D7B8-4ED9-9E2A-73AB9A8B9D0F}"/>
    <dgm:cxn modelId="{D1DD153A-0744-4398-9F76-2B6DB4C95469}" type="presOf" srcId="{C698E2BE-077D-4410-B2FA-6B8EAAFA0283}" destId="{EE1CF4C2-B3F9-4929-A1F5-46CFC6780D77}" srcOrd="0" destOrd="0" presId="urn:microsoft.com/office/officeart/2008/layout/HalfCircleOrganizationChart"/>
    <dgm:cxn modelId="{6C1C4783-9AC9-4E55-BEA8-9857825D2224}" type="presOf" srcId="{79D879DF-C837-4056-A8B3-9433889DB9A7}" destId="{458CA098-E1F8-4971-98D3-1DCD9CE83ADF}" srcOrd="1" destOrd="0" presId="urn:microsoft.com/office/officeart/2008/layout/HalfCircleOrganizationChart"/>
    <dgm:cxn modelId="{BD8E72D2-8787-4A2F-83E5-9818CD3C8D0B}" type="presOf" srcId="{C1EC2C75-A68B-4F04-9256-CFA566336763}" destId="{46ED98C8-059B-4C10-86B2-D75195641549}" srcOrd="0" destOrd="0" presId="urn:microsoft.com/office/officeart/2008/layout/HalfCircleOrganizationChart"/>
    <dgm:cxn modelId="{F57DE3C5-6F74-479B-A75D-426F71C8A24E}" type="presOf" srcId="{4B0294E5-966B-4FAC-93FB-628D35DC72DC}" destId="{0BF8EA24-D753-4CC4-BE26-EBC38E07B69B}" srcOrd="0" destOrd="0" presId="urn:microsoft.com/office/officeart/2008/layout/HalfCircleOrganizationChart"/>
    <dgm:cxn modelId="{498F8BEC-6059-49DB-8EEC-5FF0206973C5}" type="presOf" srcId="{C1EC2C75-A68B-4F04-9256-CFA566336763}" destId="{A291320A-1E63-46AA-BA06-E5A2A8F48A57}" srcOrd="1" destOrd="0" presId="urn:microsoft.com/office/officeart/2008/layout/HalfCircleOrganizationChart"/>
    <dgm:cxn modelId="{D98B6BA9-DF56-4E91-9ECF-656F13DF7FDF}" type="presOf" srcId="{3A4A2788-4039-4B49-836A-D3CFC31F6273}" destId="{BD109BBF-88C7-40F9-8F7F-79523B623F27}" srcOrd="0" destOrd="0" presId="urn:microsoft.com/office/officeart/2008/layout/HalfCircleOrganizationChart"/>
    <dgm:cxn modelId="{BE35A6F3-5A4C-482E-8046-7CCC43DE14EE}" type="presOf" srcId="{7CFE0629-6ADD-4DF9-A8DA-DCB08D7BCA64}" destId="{4096334A-0A5A-4166-96E8-4E9BC714391F}" srcOrd="0" destOrd="0" presId="urn:microsoft.com/office/officeart/2008/layout/HalfCircleOrganizationChart"/>
    <dgm:cxn modelId="{C0E7957B-EC38-4478-BF62-6268B36532CC}" type="presOf" srcId="{3A14F6EE-55B3-4B7C-9A9D-B8FDDBBA1948}" destId="{B13BFAB8-5E2D-4D3C-8487-6C6DD74FEB86}" srcOrd="0" destOrd="0" presId="urn:microsoft.com/office/officeart/2008/layout/HalfCircleOrganizationChart"/>
    <dgm:cxn modelId="{D26B017D-F1A5-41A0-B7E8-33DD4F4BACA7}" type="presOf" srcId="{78C36AD8-75C5-4F35-9672-54ACC9C7AF46}" destId="{AA985DE8-31DB-4F1A-9CD5-EFA89F1C3F2C}" srcOrd="0" destOrd="0" presId="urn:microsoft.com/office/officeart/2008/layout/HalfCircleOrganizationChart"/>
    <dgm:cxn modelId="{AD0D103A-6313-4E70-918F-7B7A16F23C36}" type="presOf" srcId="{D64B9D73-5E49-434F-834A-0DAD847593CB}" destId="{EB82C49E-AAA0-4F09-8DBC-04013720D154}" srcOrd="1" destOrd="0" presId="urn:microsoft.com/office/officeart/2008/layout/HalfCircleOrganizationChart"/>
    <dgm:cxn modelId="{5E6D5866-220D-4775-A737-CE17966D616A}" srcId="{C698E2BE-077D-4410-B2FA-6B8EAAFA0283}" destId="{4B0294E5-966B-4FAC-93FB-628D35DC72DC}" srcOrd="0" destOrd="0" parTransId="{783E478A-C67F-431B-9027-8F202B972EA1}" sibTransId="{30D46F03-B035-4A05-A47D-09F2C0D5D517}"/>
    <dgm:cxn modelId="{E3A31021-B0DD-44A7-B401-7EFB755FBC70}" srcId="{D64B9D73-5E49-434F-834A-0DAD847593CB}" destId="{79D879DF-C837-4056-A8B3-9433889DB9A7}" srcOrd="0" destOrd="0" parTransId="{3A4A2788-4039-4B49-836A-D3CFC31F6273}" sibTransId="{80FF8B0A-F9CC-4F09-B6F4-9ED106BB9383}"/>
    <dgm:cxn modelId="{3C1C1B8D-B9BE-4129-883F-0E1F46FBD44D}" srcId="{78C36AD8-75C5-4F35-9672-54ACC9C7AF46}" destId="{19A69F10-F55D-47E0-9EB6-193C5337A332}" srcOrd="1" destOrd="0" parTransId="{552B12CD-8CCC-4ADE-BAFD-E06EB2C7BA6C}" sibTransId="{7E80B593-E62B-45CE-8EF0-214DDEE9B119}"/>
    <dgm:cxn modelId="{450FD502-A5F7-4827-9C3E-94ED6176DCAF}" type="presOf" srcId="{85180E3B-8F36-42BC-A8AA-88064E09B5B6}" destId="{CC36C698-29FE-4739-A6D4-9B89F266C461}" srcOrd="0" destOrd="0" presId="urn:microsoft.com/office/officeart/2008/layout/HalfCircleOrganizationChart"/>
    <dgm:cxn modelId="{0D3BF85F-E10E-417C-A1BB-76A22FD7FC8B}" srcId="{4B0294E5-966B-4FAC-93FB-628D35DC72DC}" destId="{78C36AD8-75C5-4F35-9672-54ACC9C7AF46}" srcOrd="1" destOrd="0" parTransId="{BA7AD51F-42BE-4527-B5CC-7694DDAA7E53}" sibTransId="{262CB204-88C7-4BA1-9A2E-00C258D0B637}"/>
    <dgm:cxn modelId="{4795C4A1-C19F-4F70-B3C0-4651BD9F1C97}" type="presOf" srcId="{058199A3-3B3B-4A9E-8C1F-AC4CC0BD8639}" destId="{BF0AC5AE-EC0E-4325-B662-D916D8DB064B}" srcOrd="0" destOrd="0" presId="urn:microsoft.com/office/officeart/2008/layout/HalfCircleOrganizationChart"/>
    <dgm:cxn modelId="{4E0BEF49-41E4-4AED-8F5E-ECD88E8477BB}" srcId="{78C36AD8-75C5-4F35-9672-54ACC9C7AF46}" destId="{85180E3B-8F36-42BC-A8AA-88064E09B5B6}" srcOrd="0" destOrd="0" parTransId="{058199A3-3B3B-4A9E-8C1F-AC4CC0BD8639}" sibTransId="{AE043303-0326-4711-B399-FF57EC619755}"/>
    <dgm:cxn modelId="{BE7685B0-C490-471A-A40E-DB4BA86885AC}" type="presOf" srcId="{573F4087-229B-42C3-94EC-89C3106E2EED}" destId="{14132365-1331-4D6A-996E-263FFCB07402}" srcOrd="0" destOrd="0" presId="urn:microsoft.com/office/officeart/2008/layout/HalfCircleOrganizationChart"/>
    <dgm:cxn modelId="{46298C3E-FBC0-4104-B92D-33ACF24DE33E}" type="presOf" srcId="{0DFEB48A-4935-4A4F-8CD7-EBDBD87B2218}" destId="{8C8333BC-D777-4C8A-BC1A-CFFD193817E0}" srcOrd="0" destOrd="0" presId="urn:microsoft.com/office/officeart/2008/layout/HalfCircleOrganizationChart"/>
    <dgm:cxn modelId="{A04BAE23-4C72-4182-AE36-8AA2DC181C0D}" type="presOf" srcId="{79D879DF-C837-4056-A8B3-9433889DB9A7}" destId="{54B8BE39-2592-4466-96E8-27033745BC0A}" srcOrd="0" destOrd="0" presId="urn:microsoft.com/office/officeart/2008/layout/HalfCircleOrganizationChart"/>
    <dgm:cxn modelId="{9145FF6B-F090-4F87-81B5-6A29D052E9AF}" type="presParOf" srcId="{EE1CF4C2-B3F9-4929-A1F5-46CFC6780D77}" destId="{0A2ACFAD-06A6-4DE6-8A44-A20060CA0D2F}" srcOrd="0" destOrd="0" presId="urn:microsoft.com/office/officeart/2008/layout/HalfCircleOrganizationChart"/>
    <dgm:cxn modelId="{7949740A-F22C-4FD5-BCD4-407D92BC23D2}" type="presParOf" srcId="{0A2ACFAD-06A6-4DE6-8A44-A20060CA0D2F}" destId="{39E45D86-5948-4566-A429-7B99802430E6}" srcOrd="0" destOrd="0" presId="urn:microsoft.com/office/officeart/2008/layout/HalfCircleOrganizationChart"/>
    <dgm:cxn modelId="{2D968B4E-CC5B-4C5D-B0A2-05EE8921AD6D}" type="presParOf" srcId="{39E45D86-5948-4566-A429-7B99802430E6}" destId="{0BF8EA24-D753-4CC4-BE26-EBC38E07B69B}" srcOrd="0" destOrd="0" presId="urn:microsoft.com/office/officeart/2008/layout/HalfCircleOrganizationChart"/>
    <dgm:cxn modelId="{636FEC76-A4CA-49A5-A3A9-08D44A229CFE}" type="presParOf" srcId="{39E45D86-5948-4566-A429-7B99802430E6}" destId="{1A5D4DA6-1FE5-493D-9A34-A79C3C65E1AB}" srcOrd="1" destOrd="0" presId="urn:microsoft.com/office/officeart/2008/layout/HalfCircleOrganizationChart"/>
    <dgm:cxn modelId="{8CCC9A04-BA86-4748-BC78-AFBC9B0E4957}" type="presParOf" srcId="{39E45D86-5948-4566-A429-7B99802430E6}" destId="{29F9994A-ED4A-45C6-9537-737853323ADA}" srcOrd="2" destOrd="0" presId="urn:microsoft.com/office/officeart/2008/layout/HalfCircleOrganizationChart"/>
    <dgm:cxn modelId="{5CA8ABD9-18A1-42B4-9086-1A00F26725A4}" type="presParOf" srcId="{39E45D86-5948-4566-A429-7B99802430E6}" destId="{6937E2DE-06D2-437C-A962-D55F50DFC9C1}" srcOrd="3" destOrd="0" presId="urn:microsoft.com/office/officeart/2008/layout/HalfCircleOrganizationChart"/>
    <dgm:cxn modelId="{21159963-0731-460C-9404-104D7ADAD143}" type="presParOf" srcId="{0A2ACFAD-06A6-4DE6-8A44-A20060CA0D2F}" destId="{7CADB147-6346-4FE8-8698-09FC19DB099C}" srcOrd="1" destOrd="0" presId="urn:microsoft.com/office/officeart/2008/layout/HalfCircleOrganizationChart"/>
    <dgm:cxn modelId="{D0031C10-2680-488B-9722-B8086AD622C3}" type="presParOf" srcId="{7CADB147-6346-4FE8-8698-09FC19DB099C}" destId="{FD13173E-735C-4CED-BB5B-7374FD0782E8}" srcOrd="0" destOrd="0" presId="urn:microsoft.com/office/officeart/2008/layout/HalfCircleOrganizationChart"/>
    <dgm:cxn modelId="{FECE09B5-C4F8-4DE4-8A85-40A199AA26E4}" type="presParOf" srcId="{7CADB147-6346-4FE8-8698-09FC19DB099C}" destId="{F1ADAEEE-6BC1-4253-8A11-DE0DC7853BAD}" srcOrd="1" destOrd="0" presId="urn:microsoft.com/office/officeart/2008/layout/HalfCircleOrganizationChart"/>
    <dgm:cxn modelId="{B34362F5-6CB2-4E28-9DC7-4AC08C3B9682}" type="presParOf" srcId="{F1ADAEEE-6BC1-4253-8A11-DE0DC7853BAD}" destId="{0108D85F-4405-4482-8763-77DA83306A73}" srcOrd="0" destOrd="0" presId="urn:microsoft.com/office/officeart/2008/layout/HalfCircleOrganizationChart"/>
    <dgm:cxn modelId="{D39A9DDA-6F16-4E12-B687-0AFAA63BD332}" type="presParOf" srcId="{0108D85F-4405-4482-8763-77DA83306A73}" destId="{AA985DE8-31DB-4F1A-9CD5-EFA89F1C3F2C}" srcOrd="0" destOrd="0" presId="urn:microsoft.com/office/officeart/2008/layout/HalfCircleOrganizationChart"/>
    <dgm:cxn modelId="{5301D4B8-11A4-4213-BC8F-8506CC797E43}" type="presParOf" srcId="{0108D85F-4405-4482-8763-77DA83306A73}" destId="{30ECE0F7-49D9-4C92-9F44-4598F27E6ADA}" srcOrd="1" destOrd="0" presId="urn:microsoft.com/office/officeart/2008/layout/HalfCircleOrganizationChart"/>
    <dgm:cxn modelId="{8968BCEA-5B8D-4E83-9755-D8CBF7CE3CE8}" type="presParOf" srcId="{0108D85F-4405-4482-8763-77DA83306A73}" destId="{6A3CE998-3C3C-4817-B5F9-614E35E62188}" srcOrd="2" destOrd="0" presId="urn:microsoft.com/office/officeart/2008/layout/HalfCircleOrganizationChart"/>
    <dgm:cxn modelId="{ADEC38FE-6F5E-4A14-8657-23C6A760B9F5}" type="presParOf" srcId="{0108D85F-4405-4482-8763-77DA83306A73}" destId="{1115DFBB-1604-4452-B84E-C235083607B8}" srcOrd="3" destOrd="0" presId="urn:microsoft.com/office/officeart/2008/layout/HalfCircleOrganizationChart"/>
    <dgm:cxn modelId="{C764BFFC-B60C-4498-B3ED-835CFF5EDF23}" type="presParOf" srcId="{F1ADAEEE-6BC1-4253-8A11-DE0DC7853BAD}" destId="{E27C1FBB-B947-4671-BAEF-EAE7AFEC9E70}" srcOrd="1" destOrd="0" presId="urn:microsoft.com/office/officeart/2008/layout/HalfCircleOrganizationChart"/>
    <dgm:cxn modelId="{E087E49B-1FA0-4C12-95A2-E4F1FD8908A9}" type="presParOf" srcId="{E27C1FBB-B947-4671-BAEF-EAE7AFEC9E70}" destId="{BF0AC5AE-EC0E-4325-B662-D916D8DB064B}" srcOrd="0" destOrd="0" presId="urn:microsoft.com/office/officeart/2008/layout/HalfCircleOrganizationChart"/>
    <dgm:cxn modelId="{6E56860E-50EB-4B45-AD6E-73428B213DF9}" type="presParOf" srcId="{E27C1FBB-B947-4671-BAEF-EAE7AFEC9E70}" destId="{3DB85F38-60AA-42B1-A740-775ADE993D94}" srcOrd="1" destOrd="0" presId="urn:microsoft.com/office/officeart/2008/layout/HalfCircleOrganizationChart"/>
    <dgm:cxn modelId="{BF626539-B6D1-45E7-B85E-08ABAB29CE13}" type="presParOf" srcId="{3DB85F38-60AA-42B1-A740-775ADE993D94}" destId="{32CBDC1D-1847-4CD8-8C95-8CEC22F4EB71}" srcOrd="0" destOrd="0" presId="urn:microsoft.com/office/officeart/2008/layout/HalfCircleOrganizationChart"/>
    <dgm:cxn modelId="{A9532F49-BCDB-4BAF-A509-E82E09006FCE}" type="presParOf" srcId="{32CBDC1D-1847-4CD8-8C95-8CEC22F4EB71}" destId="{CC36C698-29FE-4739-A6D4-9B89F266C461}" srcOrd="0" destOrd="0" presId="urn:microsoft.com/office/officeart/2008/layout/HalfCircleOrganizationChart"/>
    <dgm:cxn modelId="{C5FAB136-99A7-4B72-992B-D1F953298254}" type="presParOf" srcId="{32CBDC1D-1847-4CD8-8C95-8CEC22F4EB71}" destId="{ACD1DB8E-0911-4AAA-AF2A-37B0BFDFA4E4}" srcOrd="1" destOrd="0" presId="urn:microsoft.com/office/officeart/2008/layout/HalfCircleOrganizationChart"/>
    <dgm:cxn modelId="{530D90F9-74D5-4F73-9768-E2BD87A6450B}" type="presParOf" srcId="{32CBDC1D-1847-4CD8-8C95-8CEC22F4EB71}" destId="{87C6AA34-CA43-4A52-A22F-CC2ACBD52C1A}" srcOrd="2" destOrd="0" presId="urn:microsoft.com/office/officeart/2008/layout/HalfCircleOrganizationChart"/>
    <dgm:cxn modelId="{2BA1FA35-6B95-4421-8B16-8869377A7560}" type="presParOf" srcId="{32CBDC1D-1847-4CD8-8C95-8CEC22F4EB71}" destId="{2916B29F-2893-4ECB-AF2A-CA1B01A3CDF5}" srcOrd="3" destOrd="0" presId="urn:microsoft.com/office/officeart/2008/layout/HalfCircleOrganizationChart"/>
    <dgm:cxn modelId="{CEA57221-CEE7-4DFA-A424-81113211F1C9}" type="presParOf" srcId="{3DB85F38-60AA-42B1-A740-775ADE993D94}" destId="{5A020705-635F-4EA0-922C-6AA1C06CF2F6}" srcOrd="1" destOrd="0" presId="urn:microsoft.com/office/officeart/2008/layout/HalfCircleOrganizationChart"/>
    <dgm:cxn modelId="{EA61DBD6-0FA7-4C9E-9316-94705DBE4FD2}" type="presParOf" srcId="{3DB85F38-60AA-42B1-A740-775ADE993D94}" destId="{4604FECB-DDB8-4BC2-9D55-0B687A6DE008}" srcOrd="2" destOrd="0" presId="urn:microsoft.com/office/officeart/2008/layout/HalfCircleOrganizationChart"/>
    <dgm:cxn modelId="{5C9E7E69-701C-4723-B466-9F180BDC5527}" type="presParOf" srcId="{E27C1FBB-B947-4671-BAEF-EAE7AFEC9E70}" destId="{83CB5F11-DC92-45D1-AE68-2E73671AB706}" srcOrd="2" destOrd="0" presId="urn:microsoft.com/office/officeart/2008/layout/HalfCircleOrganizationChart"/>
    <dgm:cxn modelId="{2809250B-6003-4DF0-8BA8-21BB43B6C540}" type="presParOf" srcId="{E27C1FBB-B947-4671-BAEF-EAE7AFEC9E70}" destId="{0B5698FF-411D-4936-97F3-CE00D7711833}" srcOrd="3" destOrd="0" presId="urn:microsoft.com/office/officeart/2008/layout/HalfCircleOrganizationChart"/>
    <dgm:cxn modelId="{EDBDDC37-1570-41F4-A7AF-27DF17DBC0AC}" type="presParOf" srcId="{0B5698FF-411D-4936-97F3-CE00D7711833}" destId="{73EA39F8-FE67-46E5-9FCD-2558DFA11B21}" srcOrd="0" destOrd="0" presId="urn:microsoft.com/office/officeart/2008/layout/HalfCircleOrganizationChart"/>
    <dgm:cxn modelId="{3232A575-A552-4609-BD20-D8CAF5884DD5}" type="presParOf" srcId="{73EA39F8-FE67-46E5-9FCD-2558DFA11B21}" destId="{EB50E9CA-8C9E-4454-B776-6633F2BF0788}" srcOrd="0" destOrd="0" presId="urn:microsoft.com/office/officeart/2008/layout/HalfCircleOrganizationChart"/>
    <dgm:cxn modelId="{CCCE1864-157B-4D7D-80A6-4D8C21364861}" type="presParOf" srcId="{73EA39F8-FE67-46E5-9FCD-2558DFA11B21}" destId="{30F3AE35-B0D1-4BBF-B264-87DD36F0F740}" srcOrd="1" destOrd="0" presId="urn:microsoft.com/office/officeart/2008/layout/HalfCircleOrganizationChart"/>
    <dgm:cxn modelId="{8CD6DA7B-47BB-48F6-8D64-B460526BE02D}" type="presParOf" srcId="{73EA39F8-FE67-46E5-9FCD-2558DFA11B21}" destId="{F7A18D40-A0F6-4E24-A799-C9F180B66C7B}" srcOrd="2" destOrd="0" presId="urn:microsoft.com/office/officeart/2008/layout/HalfCircleOrganizationChart"/>
    <dgm:cxn modelId="{0B390EA7-8E96-42B5-9AC9-697F6F21CEB4}" type="presParOf" srcId="{73EA39F8-FE67-46E5-9FCD-2558DFA11B21}" destId="{755988BF-E7E9-463D-9F58-BE4F92242BA5}" srcOrd="3" destOrd="0" presId="urn:microsoft.com/office/officeart/2008/layout/HalfCircleOrganizationChart"/>
    <dgm:cxn modelId="{495241F2-0D40-4EA6-AECB-FE0FB2EE35C3}" type="presParOf" srcId="{0B5698FF-411D-4936-97F3-CE00D7711833}" destId="{FEF30319-AF6E-4DA1-9CDE-1687B0B221B5}" srcOrd="1" destOrd="0" presId="urn:microsoft.com/office/officeart/2008/layout/HalfCircleOrganizationChart"/>
    <dgm:cxn modelId="{0F7FE880-A216-4104-96F2-E5DD39AA0F14}" type="presParOf" srcId="{0B5698FF-411D-4936-97F3-CE00D7711833}" destId="{90722D82-3224-4201-92F5-D2FECC9A6E96}" srcOrd="2" destOrd="0" presId="urn:microsoft.com/office/officeart/2008/layout/HalfCircleOrganizationChart"/>
    <dgm:cxn modelId="{A9BF2534-6685-4AEA-B027-7D4464BAEC1B}" type="presParOf" srcId="{F1ADAEEE-6BC1-4253-8A11-DE0DC7853BAD}" destId="{12FBBC52-1127-451D-8EEB-CE9B13414A6A}" srcOrd="2" destOrd="0" presId="urn:microsoft.com/office/officeart/2008/layout/HalfCircleOrganizationChart"/>
    <dgm:cxn modelId="{3033C78F-E49E-40D7-AEAF-76F5FCD592A1}" type="presParOf" srcId="{7CADB147-6346-4FE8-8698-09FC19DB099C}" destId="{8C8333BC-D777-4C8A-BC1A-CFFD193817E0}" srcOrd="2" destOrd="0" presId="urn:microsoft.com/office/officeart/2008/layout/HalfCircleOrganizationChart"/>
    <dgm:cxn modelId="{4D4EB3A9-7C41-4187-8943-7DD6303C4C25}" type="presParOf" srcId="{7CADB147-6346-4FE8-8698-09FC19DB099C}" destId="{F7B2D164-1054-4ECF-A7F6-8CA9F176B6DC}" srcOrd="3" destOrd="0" presId="urn:microsoft.com/office/officeart/2008/layout/HalfCircleOrganizationChart"/>
    <dgm:cxn modelId="{08F8C573-0EDA-49DA-97C2-55C903D0CEAE}" type="presParOf" srcId="{F7B2D164-1054-4ECF-A7F6-8CA9F176B6DC}" destId="{53567DDC-77D4-45EC-81E2-9812E7814966}" srcOrd="0" destOrd="0" presId="urn:microsoft.com/office/officeart/2008/layout/HalfCircleOrganizationChart"/>
    <dgm:cxn modelId="{E7ADE347-BDE1-456B-8676-FC8E59705773}" type="presParOf" srcId="{53567DDC-77D4-45EC-81E2-9812E7814966}" destId="{808AC6A3-20E3-4291-ADE2-AFCB62D749D4}" srcOrd="0" destOrd="0" presId="urn:microsoft.com/office/officeart/2008/layout/HalfCircleOrganizationChart"/>
    <dgm:cxn modelId="{8FD50678-9BC3-4299-A8DE-BE279A3BE33C}" type="presParOf" srcId="{53567DDC-77D4-45EC-81E2-9812E7814966}" destId="{DC4BA7FB-6C71-4F0F-BDE7-99CD96A083B5}" srcOrd="1" destOrd="0" presId="urn:microsoft.com/office/officeart/2008/layout/HalfCircleOrganizationChart"/>
    <dgm:cxn modelId="{16039D38-7953-417A-B753-B5A74509C5A4}" type="presParOf" srcId="{53567DDC-77D4-45EC-81E2-9812E7814966}" destId="{1DE652E5-2212-4CDC-97CD-AC5C4A061F5B}" srcOrd="2" destOrd="0" presId="urn:microsoft.com/office/officeart/2008/layout/HalfCircleOrganizationChart"/>
    <dgm:cxn modelId="{DB21F9F8-9C76-49F3-B468-28FF7019F9E0}" type="presParOf" srcId="{53567DDC-77D4-45EC-81E2-9812E7814966}" destId="{EB82C49E-AAA0-4F09-8DBC-04013720D154}" srcOrd="3" destOrd="0" presId="urn:microsoft.com/office/officeart/2008/layout/HalfCircleOrganizationChart"/>
    <dgm:cxn modelId="{E2E8AF91-F562-4D90-A322-C7DE46D56329}" type="presParOf" srcId="{F7B2D164-1054-4ECF-A7F6-8CA9F176B6DC}" destId="{040FD3E6-5CA3-4098-9AE1-82F56A72FE9F}" srcOrd="1" destOrd="0" presId="urn:microsoft.com/office/officeart/2008/layout/HalfCircleOrganizationChart"/>
    <dgm:cxn modelId="{88073824-B76D-4C64-B3AD-FED69ABC993F}" type="presParOf" srcId="{040FD3E6-5CA3-4098-9AE1-82F56A72FE9F}" destId="{BD109BBF-88C7-40F9-8F7F-79523B623F27}" srcOrd="0" destOrd="0" presId="urn:microsoft.com/office/officeart/2008/layout/HalfCircleOrganizationChart"/>
    <dgm:cxn modelId="{EED2EA5F-61DE-4D0D-B48E-93645AF4C4F2}" type="presParOf" srcId="{040FD3E6-5CA3-4098-9AE1-82F56A72FE9F}" destId="{8E29D0C8-2A29-46F2-ACE5-92307354BB58}" srcOrd="1" destOrd="0" presId="urn:microsoft.com/office/officeart/2008/layout/HalfCircleOrganizationChart"/>
    <dgm:cxn modelId="{48C8A68F-B176-462E-8ABD-09F6BA5B2DF5}" type="presParOf" srcId="{8E29D0C8-2A29-46F2-ACE5-92307354BB58}" destId="{00CA6F5F-795A-4869-A2A2-5BFBF9286B64}" srcOrd="0" destOrd="0" presId="urn:microsoft.com/office/officeart/2008/layout/HalfCircleOrganizationChart"/>
    <dgm:cxn modelId="{8E1242CF-FBFD-47FC-B7B8-2CC2CC60D04D}" type="presParOf" srcId="{00CA6F5F-795A-4869-A2A2-5BFBF9286B64}" destId="{54B8BE39-2592-4466-96E8-27033745BC0A}" srcOrd="0" destOrd="0" presId="urn:microsoft.com/office/officeart/2008/layout/HalfCircleOrganizationChart"/>
    <dgm:cxn modelId="{F29328FC-1C73-41D2-8E3E-9CE61A43EE26}" type="presParOf" srcId="{00CA6F5F-795A-4869-A2A2-5BFBF9286B64}" destId="{BE7BFB33-2A53-40F8-829D-611B9E5FE816}" srcOrd="1" destOrd="0" presId="urn:microsoft.com/office/officeart/2008/layout/HalfCircleOrganizationChart"/>
    <dgm:cxn modelId="{D8BF8606-7F1A-45DB-B67D-4C9A7FE73C68}" type="presParOf" srcId="{00CA6F5F-795A-4869-A2A2-5BFBF9286B64}" destId="{B119F698-5274-4078-8D9F-ED7627C8DE86}" srcOrd="2" destOrd="0" presId="urn:microsoft.com/office/officeart/2008/layout/HalfCircleOrganizationChart"/>
    <dgm:cxn modelId="{E1904A64-5188-4FAA-BDF1-66DB1AAB286A}" type="presParOf" srcId="{00CA6F5F-795A-4869-A2A2-5BFBF9286B64}" destId="{458CA098-E1F8-4971-98D3-1DCD9CE83ADF}" srcOrd="3" destOrd="0" presId="urn:microsoft.com/office/officeart/2008/layout/HalfCircleOrganizationChart"/>
    <dgm:cxn modelId="{850F9266-56E1-4AB2-94D9-76DEB4C237E4}" type="presParOf" srcId="{8E29D0C8-2A29-46F2-ACE5-92307354BB58}" destId="{8F1B5FFE-1B84-4E07-A0B6-C95462B9C4FF}" srcOrd="1" destOrd="0" presId="urn:microsoft.com/office/officeart/2008/layout/HalfCircleOrganizationChart"/>
    <dgm:cxn modelId="{1B2E2647-5874-48A0-A164-6258A70BC894}" type="presParOf" srcId="{8E29D0C8-2A29-46F2-ACE5-92307354BB58}" destId="{169E0B95-706F-4929-8703-BA072EDFFF6A}" srcOrd="2" destOrd="0" presId="urn:microsoft.com/office/officeart/2008/layout/HalfCircleOrganizationChart"/>
    <dgm:cxn modelId="{F41AB9F1-EB18-495D-9668-D6A1759B7D23}" type="presParOf" srcId="{040FD3E6-5CA3-4098-9AE1-82F56A72FE9F}" destId="{B13BFAB8-5E2D-4D3C-8487-6C6DD74FEB86}" srcOrd="2" destOrd="0" presId="urn:microsoft.com/office/officeart/2008/layout/HalfCircleOrganizationChart"/>
    <dgm:cxn modelId="{48676302-62CF-479B-A339-499FAC8525EC}" type="presParOf" srcId="{040FD3E6-5CA3-4098-9AE1-82F56A72FE9F}" destId="{878F9504-F436-43F6-A7B9-028F7D732FA2}" srcOrd="3" destOrd="0" presId="urn:microsoft.com/office/officeart/2008/layout/HalfCircleOrganizationChart"/>
    <dgm:cxn modelId="{3EA8870B-8D07-47C5-BC2D-9E5D67F78C29}" type="presParOf" srcId="{878F9504-F436-43F6-A7B9-028F7D732FA2}" destId="{033D6061-9314-4937-9752-1E581977A44C}" srcOrd="0" destOrd="0" presId="urn:microsoft.com/office/officeart/2008/layout/HalfCircleOrganizationChart"/>
    <dgm:cxn modelId="{43675630-9C70-46F0-9C2C-14FC50020D81}" type="presParOf" srcId="{033D6061-9314-4937-9752-1E581977A44C}" destId="{14132365-1331-4D6A-996E-263FFCB07402}" srcOrd="0" destOrd="0" presId="urn:microsoft.com/office/officeart/2008/layout/HalfCircleOrganizationChart"/>
    <dgm:cxn modelId="{9D505FDB-43F1-4103-8435-C6CCFF64F24B}" type="presParOf" srcId="{033D6061-9314-4937-9752-1E581977A44C}" destId="{466A7A53-649F-4F00-A47E-D4AFD718E48C}" srcOrd="1" destOrd="0" presId="urn:microsoft.com/office/officeart/2008/layout/HalfCircleOrganizationChart"/>
    <dgm:cxn modelId="{0877E20A-1310-43F1-8A0A-817FCD46C508}" type="presParOf" srcId="{033D6061-9314-4937-9752-1E581977A44C}" destId="{847E290D-2056-435C-B761-B371ED712C32}" srcOrd="2" destOrd="0" presId="urn:microsoft.com/office/officeart/2008/layout/HalfCircleOrganizationChart"/>
    <dgm:cxn modelId="{F6BD35C5-7D20-4AC9-8FE7-14D62EEFC54C}" type="presParOf" srcId="{033D6061-9314-4937-9752-1E581977A44C}" destId="{0895D035-895C-4DDE-859F-92E45192752B}" srcOrd="3" destOrd="0" presId="urn:microsoft.com/office/officeart/2008/layout/HalfCircleOrganizationChart"/>
    <dgm:cxn modelId="{966976CE-389B-4CF1-AAC3-C6B5731F676F}" type="presParOf" srcId="{878F9504-F436-43F6-A7B9-028F7D732FA2}" destId="{9B86BA0F-7DBB-49AC-844B-5E7EA697865F}" srcOrd="1" destOrd="0" presId="urn:microsoft.com/office/officeart/2008/layout/HalfCircleOrganizationChart"/>
    <dgm:cxn modelId="{035C9745-29AB-46C4-A833-1D3A9EF961DE}" type="presParOf" srcId="{878F9504-F436-43F6-A7B9-028F7D732FA2}" destId="{AE6167EC-6148-496F-B4EE-9EAB5433792A}" srcOrd="2" destOrd="0" presId="urn:microsoft.com/office/officeart/2008/layout/HalfCircleOrganizationChart"/>
    <dgm:cxn modelId="{CB9D6150-2BEE-4E93-A529-DC70A81690ED}" type="presParOf" srcId="{F7B2D164-1054-4ECF-A7F6-8CA9F176B6DC}" destId="{06565278-CDB1-4866-BB75-700C6F799C83}" srcOrd="2" destOrd="0" presId="urn:microsoft.com/office/officeart/2008/layout/HalfCircleOrganizationChart"/>
    <dgm:cxn modelId="{DB801871-0CBC-424B-9039-006906484832}" type="presParOf" srcId="{0A2ACFAD-06A6-4DE6-8A44-A20060CA0D2F}" destId="{871E2CFE-20CE-4C2B-814D-6FBDA94A4E46}" srcOrd="2" destOrd="0" presId="urn:microsoft.com/office/officeart/2008/layout/HalfCircleOrganizationChart"/>
    <dgm:cxn modelId="{438FDAE8-1499-40C9-B3A6-8327B106C4A4}" type="presParOf" srcId="{871E2CFE-20CE-4C2B-814D-6FBDA94A4E46}" destId="{4096334A-0A5A-4166-96E8-4E9BC714391F}" srcOrd="0" destOrd="0" presId="urn:microsoft.com/office/officeart/2008/layout/HalfCircleOrganizationChart"/>
    <dgm:cxn modelId="{72D3A4D2-AB86-4780-BB04-FDB924542F04}" type="presParOf" srcId="{871E2CFE-20CE-4C2B-814D-6FBDA94A4E46}" destId="{D0B9C187-9D0A-4AA0-AF00-D749B6D1C0AC}" srcOrd="1" destOrd="0" presId="urn:microsoft.com/office/officeart/2008/layout/HalfCircleOrganizationChart"/>
    <dgm:cxn modelId="{C489AD8C-0B44-454F-A578-A0F89E0BCCA8}" type="presParOf" srcId="{D0B9C187-9D0A-4AA0-AF00-D749B6D1C0AC}" destId="{1473BA2A-0DC6-4B7C-BF20-040C980BA1DF}" srcOrd="0" destOrd="0" presId="urn:microsoft.com/office/officeart/2008/layout/HalfCircleOrganizationChart"/>
    <dgm:cxn modelId="{F187D03D-511F-4E30-BE7E-3F07ECBABE98}" type="presParOf" srcId="{1473BA2A-0DC6-4B7C-BF20-040C980BA1DF}" destId="{46ED98C8-059B-4C10-86B2-D75195641549}" srcOrd="0" destOrd="0" presId="urn:microsoft.com/office/officeart/2008/layout/HalfCircleOrganizationChart"/>
    <dgm:cxn modelId="{A74B6F0A-A634-4DB1-8D23-9E25C5460106}" type="presParOf" srcId="{1473BA2A-0DC6-4B7C-BF20-040C980BA1DF}" destId="{8B3B66E1-8467-4DA7-887C-E4228E269881}" srcOrd="1" destOrd="0" presId="urn:microsoft.com/office/officeart/2008/layout/HalfCircleOrganizationChart"/>
    <dgm:cxn modelId="{2BFFD067-89C2-4FB4-B6E1-F70C378308EA}" type="presParOf" srcId="{1473BA2A-0DC6-4B7C-BF20-040C980BA1DF}" destId="{48D1D5E0-1994-4418-9055-B1D09ED25312}" srcOrd="2" destOrd="0" presId="urn:microsoft.com/office/officeart/2008/layout/HalfCircleOrganizationChart"/>
    <dgm:cxn modelId="{59AD649D-ABB1-4370-8F40-23F154E8B884}" type="presParOf" srcId="{1473BA2A-0DC6-4B7C-BF20-040C980BA1DF}" destId="{A291320A-1E63-46AA-BA06-E5A2A8F48A57}" srcOrd="3" destOrd="0" presId="urn:microsoft.com/office/officeart/2008/layout/HalfCircleOrganizationChart"/>
    <dgm:cxn modelId="{6D94FB4E-17C4-4B46-8E27-F9EF7BA552FA}" type="presParOf" srcId="{D0B9C187-9D0A-4AA0-AF00-D749B6D1C0AC}" destId="{360862FB-8E9B-4803-B8F4-6F82C238AEF8}" srcOrd="1" destOrd="0" presId="urn:microsoft.com/office/officeart/2008/layout/HalfCircleOrganizationChart"/>
    <dgm:cxn modelId="{C9A51629-DF70-4145-B8BD-448A027F513B}" type="presParOf" srcId="{D0B9C187-9D0A-4AA0-AF00-D749B6D1C0AC}" destId="{CDD540B1-3A82-4A6A-B08D-67394F54ED7F}"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46FFCE-018A-4566-92C5-2D70D30D2E7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BD59166-5AE6-4D6F-BF7D-D8BDF114FC60}">
      <dgm:prSet phldrT="[Text]"/>
      <dgm:spPr/>
      <dgm:t>
        <a:bodyPr/>
        <a:lstStyle/>
        <a:p>
          <a:r>
            <a:rPr lang="en-US" dirty="0" smtClean="0"/>
            <a:t>In-person Program Trainings</a:t>
          </a:r>
          <a:endParaRPr lang="en-US" dirty="0"/>
        </a:p>
      </dgm:t>
    </dgm:pt>
    <dgm:pt modelId="{EB105A29-F89A-4445-BE08-EC17D21E7F61}" type="parTrans" cxnId="{B774C05A-C00F-4A76-8135-6366BBBD9CA9}">
      <dgm:prSet/>
      <dgm:spPr/>
      <dgm:t>
        <a:bodyPr/>
        <a:lstStyle/>
        <a:p>
          <a:endParaRPr lang="en-US"/>
        </a:p>
      </dgm:t>
    </dgm:pt>
    <dgm:pt modelId="{59441438-7491-4F04-AF58-0494F74F3541}" type="sibTrans" cxnId="{B774C05A-C00F-4A76-8135-6366BBBD9CA9}">
      <dgm:prSet/>
      <dgm:spPr/>
      <dgm:t>
        <a:bodyPr/>
        <a:lstStyle/>
        <a:p>
          <a:endParaRPr lang="en-US"/>
        </a:p>
      </dgm:t>
    </dgm:pt>
    <dgm:pt modelId="{8D0BBF74-D2D6-49A2-9331-DF7A5D54C210}">
      <dgm:prSet phldrT="[Text]"/>
      <dgm:spPr/>
      <dgm:t>
        <a:bodyPr/>
        <a:lstStyle/>
        <a:p>
          <a:r>
            <a:rPr lang="en-US" dirty="0" smtClean="0"/>
            <a:t>Learning Management System </a:t>
          </a:r>
        </a:p>
        <a:p>
          <a:r>
            <a:rPr lang="en-US" dirty="0" smtClean="0"/>
            <a:t>(on-line)</a:t>
          </a:r>
          <a:endParaRPr lang="en-US" dirty="0"/>
        </a:p>
      </dgm:t>
    </dgm:pt>
    <dgm:pt modelId="{6731E9E8-441E-4316-A206-48AD55B7CE70}" type="parTrans" cxnId="{9ABFEC0C-29FA-4D51-A3BE-B01C43054715}">
      <dgm:prSet/>
      <dgm:spPr/>
      <dgm:t>
        <a:bodyPr/>
        <a:lstStyle/>
        <a:p>
          <a:endParaRPr lang="en-US"/>
        </a:p>
      </dgm:t>
    </dgm:pt>
    <dgm:pt modelId="{6A0288BF-6065-4456-9F8B-D714E125A47E}" type="sibTrans" cxnId="{9ABFEC0C-29FA-4D51-A3BE-B01C43054715}">
      <dgm:prSet/>
      <dgm:spPr/>
      <dgm:t>
        <a:bodyPr/>
        <a:lstStyle/>
        <a:p>
          <a:endParaRPr lang="en-US"/>
        </a:p>
      </dgm:t>
    </dgm:pt>
    <dgm:pt modelId="{97A29F70-234B-4144-B95B-2CEF9DDA5972}">
      <dgm:prSet phldrT="[Text]"/>
      <dgm:spPr/>
      <dgm:t>
        <a:bodyPr/>
        <a:lstStyle/>
        <a:p>
          <a:r>
            <a:rPr lang="en-US" dirty="0" smtClean="0"/>
            <a:t>Ad Hoc Training Teams</a:t>
          </a:r>
          <a:endParaRPr lang="en-US" dirty="0"/>
        </a:p>
      </dgm:t>
    </dgm:pt>
    <dgm:pt modelId="{25981410-C45F-40E7-830A-624F0C74B41D}" type="parTrans" cxnId="{4872B6BD-8C4A-4CCF-AC87-5B472E4928E2}">
      <dgm:prSet/>
      <dgm:spPr/>
      <dgm:t>
        <a:bodyPr/>
        <a:lstStyle/>
        <a:p>
          <a:endParaRPr lang="en-US"/>
        </a:p>
      </dgm:t>
    </dgm:pt>
    <dgm:pt modelId="{5FA3297B-44FC-4736-8790-C77AA0F72BED}" type="sibTrans" cxnId="{4872B6BD-8C4A-4CCF-AC87-5B472E4928E2}">
      <dgm:prSet/>
      <dgm:spPr/>
      <dgm:t>
        <a:bodyPr/>
        <a:lstStyle/>
        <a:p>
          <a:endParaRPr lang="en-US"/>
        </a:p>
      </dgm:t>
    </dgm:pt>
    <dgm:pt modelId="{7CA60CAA-819F-4C2B-AE55-0989A3A93060}">
      <dgm:prSet phldrT="[Text]"/>
      <dgm:spPr/>
      <dgm:t>
        <a:bodyPr/>
        <a:lstStyle/>
        <a:p>
          <a:r>
            <a:rPr lang="en-US" dirty="0" smtClean="0"/>
            <a:t>Live Webinar Sessions</a:t>
          </a:r>
          <a:endParaRPr lang="en-US" dirty="0"/>
        </a:p>
      </dgm:t>
    </dgm:pt>
    <dgm:pt modelId="{7173624B-E5C3-41F6-B02B-6A9F6D2411A3}" type="parTrans" cxnId="{2599FB44-D96F-4A1C-9CC7-717F4FCA5688}">
      <dgm:prSet/>
      <dgm:spPr/>
      <dgm:t>
        <a:bodyPr/>
        <a:lstStyle/>
        <a:p>
          <a:endParaRPr lang="en-US"/>
        </a:p>
      </dgm:t>
    </dgm:pt>
    <dgm:pt modelId="{5FD69229-4B22-46D3-B544-ADD6DF792368}" type="sibTrans" cxnId="{2599FB44-D96F-4A1C-9CC7-717F4FCA5688}">
      <dgm:prSet/>
      <dgm:spPr/>
      <dgm:t>
        <a:bodyPr/>
        <a:lstStyle/>
        <a:p>
          <a:endParaRPr lang="en-US"/>
        </a:p>
      </dgm:t>
    </dgm:pt>
    <dgm:pt modelId="{FE20C19D-44A8-4DCA-A26D-1FC1FDEAED5F}" type="pres">
      <dgm:prSet presAssocID="{B146FFCE-018A-4566-92C5-2D70D30D2E77}" presName="matrix" presStyleCnt="0">
        <dgm:presLayoutVars>
          <dgm:chMax val="1"/>
          <dgm:dir/>
          <dgm:resizeHandles val="exact"/>
        </dgm:presLayoutVars>
      </dgm:prSet>
      <dgm:spPr/>
      <dgm:t>
        <a:bodyPr/>
        <a:lstStyle/>
        <a:p>
          <a:endParaRPr lang="en-US"/>
        </a:p>
      </dgm:t>
    </dgm:pt>
    <dgm:pt modelId="{EF814080-A5E2-4880-84CF-9029F57305AF}" type="pres">
      <dgm:prSet presAssocID="{B146FFCE-018A-4566-92C5-2D70D30D2E77}" presName="diamond" presStyleLbl="bgShp" presStyleIdx="0" presStyleCnt="1"/>
      <dgm:spPr/>
    </dgm:pt>
    <dgm:pt modelId="{BDDE1D67-6857-456A-91C9-DE5CA81E4BF5}" type="pres">
      <dgm:prSet presAssocID="{B146FFCE-018A-4566-92C5-2D70D30D2E77}" presName="quad1" presStyleLbl="node1" presStyleIdx="0" presStyleCnt="4">
        <dgm:presLayoutVars>
          <dgm:chMax val="0"/>
          <dgm:chPref val="0"/>
          <dgm:bulletEnabled val="1"/>
        </dgm:presLayoutVars>
      </dgm:prSet>
      <dgm:spPr/>
      <dgm:t>
        <a:bodyPr/>
        <a:lstStyle/>
        <a:p>
          <a:endParaRPr lang="en-US"/>
        </a:p>
      </dgm:t>
    </dgm:pt>
    <dgm:pt modelId="{EBDFB42D-1639-4F9F-B4BD-B9759D9F5847}" type="pres">
      <dgm:prSet presAssocID="{B146FFCE-018A-4566-92C5-2D70D30D2E77}" presName="quad2" presStyleLbl="node1" presStyleIdx="1" presStyleCnt="4">
        <dgm:presLayoutVars>
          <dgm:chMax val="0"/>
          <dgm:chPref val="0"/>
          <dgm:bulletEnabled val="1"/>
        </dgm:presLayoutVars>
      </dgm:prSet>
      <dgm:spPr/>
      <dgm:t>
        <a:bodyPr/>
        <a:lstStyle/>
        <a:p>
          <a:endParaRPr lang="en-US"/>
        </a:p>
      </dgm:t>
    </dgm:pt>
    <dgm:pt modelId="{AFCCDED3-6860-4DD2-939A-22378849AFE1}" type="pres">
      <dgm:prSet presAssocID="{B146FFCE-018A-4566-92C5-2D70D30D2E77}" presName="quad3" presStyleLbl="node1" presStyleIdx="2" presStyleCnt="4">
        <dgm:presLayoutVars>
          <dgm:chMax val="0"/>
          <dgm:chPref val="0"/>
          <dgm:bulletEnabled val="1"/>
        </dgm:presLayoutVars>
      </dgm:prSet>
      <dgm:spPr/>
      <dgm:t>
        <a:bodyPr/>
        <a:lstStyle/>
        <a:p>
          <a:endParaRPr lang="en-US"/>
        </a:p>
      </dgm:t>
    </dgm:pt>
    <dgm:pt modelId="{878AE9A6-429B-4A25-B6ED-89B3E2D15753}" type="pres">
      <dgm:prSet presAssocID="{B146FFCE-018A-4566-92C5-2D70D30D2E77}" presName="quad4" presStyleLbl="node1" presStyleIdx="3" presStyleCnt="4">
        <dgm:presLayoutVars>
          <dgm:chMax val="0"/>
          <dgm:chPref val="0"/>
          <dgm:bulletEnabled val="1"/>
        </dgm:presLayoutVars>
      </dgm:prSet>
      <dgm:spPr/>
      <dgm:t>
        <a:bodyPr/>
        <a:lstStyle/>
        <a:p>
          <a:endParaRPr lang="en-US"/>
        </a:p>
      </dgm:t>
    </dgm:pt>
  </dgm:ptLst>
  <dgm:cxnLst>
    <dgm:cxn modelId="{4872B6BD-8C4A-4CCF-AC87-5B472E4928E2}" srcId="{B146FFCE-018A-4566-92C5-2D70D30D2E77}" destId="{97A29F70-234B-4144-B95B-2CEF9DDA5972}" srcOrd="3" destOrd="0" parTransId="{25981410-C45F-40E7-830A-624F0C74B41D}" sibTransId="{5FA3297B-44FC-4736-8790-C77AA0F72BED}"/>
    <dgm:cxn modelId="{B774C05A-C00F-4A76-8135-6366BBBD9CA9}" srcId="{B146FFCE-018A-4566-92C5-2D70D30D2E77}" destId="{FBD59166-5AE6-4D6F-BF7D-D8BDF114FC60}" srcOrd="0" destOrd="0" parTransId="{EB105A29-F89A-4445-BE08-EC17D21E7F61}" sibTransId="{59441438-7491-4F04-AF58-0494F74F3541}"/>
    <dgm:cxn modelId="{2599FB44-D96F-4A1C-9CC7-717F4FCA5688}" srcId="{B146FFCE-018A-4566-92C5-2D70D30D2E77}" destId="{7CA60CAA-819F-4C2B-AE55-0989A3A93060}" srcOrd="1" destOrd="0" parTransId="{7173624B-E5C3-41F6-B02B-6A9F6D2411A3}" sibTransId="{5FD69229-4B22-46D3-B544-ADD6DF792368}"/>
    <dgm:cxn modelId="{E84C355B-EB55-4E59-A8A8-482EBF33A82A}" type="presOf" srcId="{97A29F70-234B-4144-B95B-2CEF9DDA5972}" destId="{878AE9A6-429B-4A25-B6ED-89B3E2D15753}" srcOrd="0" destOrd="0" presId="urn:microsoft.com/office/officeart/2005/8/layout/matrix3"/>
    <dgm:cxn modelId="{B37C4781-28F1-4E73-A688-BD7C44F36178}" type="presOf" srcId="{FBD59166-5AE6-4D6F-BF7D-D8BDF114FC60}" destId="{BDDE1D67-6857-456A-91C9-DE5CA81E4BF5}" srcOrd="0" destOrd="0" presId="urn:microsoft.com/office/officeart/2005/8/layout/matrix3"/>
    <dgm:cxn modelId="{9ABFEC0C-29FA-4D51-A3BE-B01C43054715}" srcId="{B146FFCE-018A-4566-92C5-2D70D30D2E77}" destId="{8D0BBF74-D2D6-49A2-9331-DF7A5D54C210}" srcOrd="2" destOrd="0" parTransId="{6731E9E8-441E-4316-A206-48AD55B7CE70}" sibTransId="{6A0288BF-6065-4456-9F8B-D714E125A47E}"/>
    <dgm:cxn modelId="{2AF6AF32-6F0F-406A-B8F0-F84DABCB781B}" type="presOf" srcId="{8D0BBF74-D2D6-49A2-9331-DF7A5D54C210}" destId="{AFCCDED3-6860-4DD2-939A-22378849AFE1}" srcOrd="0" destOrd="0" presId="urn:microsoft.com/office/officeart/2005/8/layout/matrix3"/>
    <dgm:cxn modelId="{EC8F9648-8D00-47C5-AF77-F232F7C576B7}" type="presOf" srcId="{B146FFCE-018A-4566-92C5-2D70D30D2E77}" destId="{FE20C19D-44A8-4DCA-A26D-1FC1FDEAED5F}" srcOrd="0" destOrd="0" presId="urn:microsoft.com/office/officeart/2005/8/layout/matrix3"/>
    <dgm:cxn modelId="{E51845B2-872C-419D-93AD-419C2380DCCD}" type="presOf" srcId="{7CA60CAA-819F-4C2B-AE55-0989A3A93060}" destId="{EBDFB42D-1639-4F9F-B4BD-B9759D9F5847}" srcOrd="0" destOrd="0" presId="urn:microsoft.com/office/officeart/2005/8/layout/matrix3"/>
    <dgm:cxn modelId="{C5D7E7B7-5BBF-4EA5-BF75-7B136D046003}" type="presParOf" srcId="{FE20C19D-44A8-4DCA-A26D-1FC1FDEAED5F}" destId="{EF814080-A5E2-4880-84CF-9029F57305AF}" srcOrd="0" destOrd="0" presId="urn:microsoft.com/office/officeart/2005/8/layout/matrix3"/>
    <dgm:cxn modelId="{84CEDC99-49BF-4103-847C-82C667AE2C6B}" type="presParOf" srcId="{FE20C19D-44A8-4DCA-A26D-1FC1FDEAED5F}" destId="{BDDE1D67-6857-456A-91C9-DE5CA81E4BF5}" srcOrd="1" destOrd="0" presId="urn:microsoft.com/office/officeart/2005/8/layout/matrix3"/>
    <dgm:cxn modelId="{16DE5C2A-9C09-4DAF-8902-50ED5B73989B}" type="presParOf" srcId="{FE20C19D-44A8-4DCA-A26D-1FC1FDEAED5F}" destId="{EBDFB42D-1639-4F9F-B4BD-B9759D9F5847}" srcOrd="2" destOrd="0" presId="urn:microsoft.com/office/officeart/2005/8/layout/matrix3"/>
    <dgm:cxn modelId="{780A07B5-EED7-4BAE-B17D-9C3DC2641A86}" type="presParOf" srcId="{FE20C19D-44A8-4DCA-A26D-1FC1FDEAED5F}" destId="{AFCCDED3-6860-4DD2-939A-22378849AFE1}" srcOrd="3" destOrd="0" presId="urn:microsoft.com/office/officeart/2005/8/layout/matrix3"/>
    <dgm:cxn modelId="{A593DE40-1B44-4D0C-B753-0AC41723787E}" type="presParOf" srcId="{FE20C19D-44A8-4DCA-A26D-1FC1FDEAED5F}" destId="{878AE9A6-429B-4A25-B6ED-89B3E2D1575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D2FE3-2D1D-478E-8573-9ED784339F53}" type="datetimeFigureOut">
              <a:rPr lang="en-US" smtClean="0"/>
              <a:pPr/>
              <a:t>11/5/2014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99988-A027-499A-B601-2B1921B6F1EC}" type="slidenum">
              <a:rPr lang="en-US" smtClean="0"/>
              <a:pPr/>
              <a:t>‹#›</a:t>
            </a:fld>
            <a:endParaRPr lang="en-US" dirty="0"/>
          </a:p>
        </p:txBody>
      </p:sp>
    </p:spTree>
    <p:extLst>
      <p:ext uri="{BB962C8B-B14F-4D97-AF65-F5344CB8AC3E}">
        <p14:creationId xmlns:p14="http://schemas.microsoft.com/office/powerpoint/2010/main" val="231565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a:t>
            </a:fld>
            <a:endParaRPr lang="en-US" dirty="0"/>
          </a:p>
        </p:txBody>
      </p:sp>
    </p:spTree>
    <p:extLst>
      <p:ext uri="{BB962C8B-B14F-4D97-AF65-F5344CB8AC3E}">
        <p14:creationId xmlns:p14="http://schemas.microsoft.com/office/powerpoint/2010/main" val="82337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time we had the most advanced data system invented.  </a:t>
            </a:r>
          </a:p>
          <a:p>
            <a:endParaRPr lang="en-US" dirty="0" smtClean="0"/>
          </a:p>
          <a:p>
            <a:r>
              <a:rPr lang="en-US" dirty="0" smtClean="0"/>
              <a:t>Virginia red clay</a:t>
            </a:r>
            <a:r>
              <a:rPr lang="en-US" baseline="0" dirty="0" smtClean="0"/>
              <a:t> is an efficient if cumbersome method of reporting to the state the numbers of children served.</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As you can see, this region was serving 300 children at the time.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first</a:t>
            </a:r>
            <a:r>
              <a:rPr lang="en-US" baseline="0" dirty="0" smtClean="0"/>
              <a:t> started working with Part H this is what we were collecting.  </a:t>
            </a:r>
          </a:p>
          <a:p>
            <a:endParaRPr lang="en-US" baseline="0" dirty="0" smtClean="0"/>
          </a:p>
          <a:p>
            <a:r>
              <a:rPr lang="en-US" sz="1200" kern="1200" dirty="0" smtClean="0">
                <a:solidFill>
                  <a:schemeClr val="tx1"/>
                </a:solidFill>
                <a:latin typeface="+mn-lt"/>
                <a:ea typeface="+mn-ea"/>
                <a:cs typeface="+mn-cs"/>
              </a:rPr>
              <a:t>In 2001 we contracted, primarily to meet annual federal reporting requirements for Part C (child data), our statewide online data base called ITOTS (Infant-Toddler Online Tracking System) </a:t>
            </a:r>
            <a:endParaRPr lang="en-US" baseline="0" dirty="0" smtClean="0"/>
          </a:p>
        </p:txBody>
      </p:sp>
      <p:sp>
        <p:nvSpPr>
          <p:cNvPr id="4" name="Slide Number Placeholder 3"/>
          <p:cNvSpPr>
            <a:spLocks noGrp="1"/>
          </p:cNvSpPr>
          <p:nvPr>
            <p:ph type="sldNum" sz="quarter" idx="10"/>
          </p:nvPr>
        </p:nvSpPr>
        <p:spPr/>
        <p:txBody>
          <a:bodyPr/>
          <a:lstStyle/>
          <a:p>
            <a:fld id="{50299988-A027-499A-B601-2B1921B6F1E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Child data is collected in ITOTS entry into the early intervention system (referral, intake, eligibility, and initial planned services) with updates to Primary Service Setting, outcome data and transition.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Not collected are changes in services or any delivered service data.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Another HUGE deficit of the system is the lack of financial data.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Originally contracted out, ITOTS was then moved in-house in 2005 to make it easier to make changes, improvements.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Between 2006 and 2010, a number of initiatives were implemented to analyze and improve ITOTS.  Although data system improvements have been implemented to address data integrity and better reporting, fiscal constraints and competing data priorities within the Department led to delays in developing or purchasing a data system with the complete functionality necessary to enter and report on delivered services.</a:t>
            </a:r>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In 2006, we completed an analysis of the need.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documentation began.  </a:t>
            </a:r>
          </a:p>
          <a:p>
            <a:endParaRPr lang="en-US" dirty="0" smtClean="0"/>
          </a:p>
          <a:p>
            <a:r>
              <a:rPr lang="en-US" dirty="0" smtClean="0"/>
              <a:t>During this documentation process, I am happy</a:t>
            </a:r>
            <a:r>
              <a:rPr lang="en-US" baseline="0" dirty="0" smtClean="0"/>
              <a:t> to say that for the most part, we followed the guidelines set out System Design/Development.  W</a:t>
            </a:r>
            <a:r>
              <a:rPr lang="en-US" dirty="0" smtClean="0"/>
              <a:t>e first eliminated all other options before developing the system</a:t>
            </a:r>
            <a:r>
              <a:rPr lang="en-US" baseline="0" dirty="0" smtClean="0"/>
              <a:t> in house.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didn’t know it at the time but the </a:t>
            </a:r>
            <a:r>
              <a:rPr lang="en-US" baseline="0" dirty="0" smtClean="0"/>
              <a:t>departments </a:t>
            </a:r>
            <a:r>
              <a:rPr lang="en-US" sz="1200" kern="1200" dirty="0" smtClean="0">
                <a:solidFill>
                  <a:schemeClr val="tx1"/>
                </a:solidFill>
                <a:latin typeface="Arial" charset="0"/>
                <a:ea typeface="+mn-ea"/>
                <a:cs typeface="+mn-cs"/>
              </a:rPr>
              <a:t>standard for</a:t>
            </a:r>
            <a:r>
              <a:rPr lang="en-US" sz="1200" kern="1200" baseline="0" dirty="0" smtClean="0">
                <a:solidFill>
                  <a:schemeClr val="tx1"/>
                </a:solidFill>
                <a:latin typeface="Arial" charset="0"/>
                <a:ea typeface="+mn-ea"/>
                <a:cs typeface="+mn-cs"/>
              </a:rPr>
              <a:t> a </a:t>
            </a:r>
            <a:r>
              <a:rPr lang="en-US" sz="1200" kern="1200" dirty="0" smtClean="0">
                <a:solidFill>
                  <a:schemeClr val="tx1"/>
                </a:solidFill>
                <a:latin typeface="Arial" charset="0"/>
                <a:ea typeface="+mn-ea"/>
                <a:cs typeface="+mn-cs"/>
              </a:rPr>
              <a:t>System Development Life Cycle (SDLC) was the waterfall method.  Therefore we planned out the entire system.  The problem with the waterfall method</a:t>
            </a:r>
            <a:r>
              <a:rPr lang="en-US" sz="1200" kern="1200" baseline="0" dirty="0" smtClean="0">
                <a:solidFill>
                  <a:schemeClr val="tx1"/>
                </a:solidFill>
                <a:latin typeface="Arial" charset="0"/>
                <a:ea typeface="+mn-ea"/>
                <a:cs typeface="+mn-cs"/>
              </a:rPr>
              <a:t> is that it does not take into account changes that you will invariably be needed as any unexpected consequences make them selves known.  That way you will end up with a data system which is as worthwhile as the detritus at the base of this waterfall.</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Time has passed</a:t>
            </a:r>
            <a:r>
              <a:rPr lang="en-US" sz="1200" kern="1200" baseline="0" dirty="0" smtClean="0">
                <a:solidFill>
                  <a:schemeClr val="tx1"/>
                </a:solidFill>
                <a:latin typeface="Arial" charset="0"/>
                <a:ea typeface="+mn-ea"/>
                <a:cs typeface="+mn-cs"/>
              </a:rPr>
              <a:t> and the law has been rewritten so some of this work is no longer valid but we had the bones of an excellent plan which</a:t>
            </a:r>
            <a:r>
              <a:rPr lang="en-US" sz="1200" kern="1200" dirty="0" smtClean="0">
                <a:solidFill>
                  <a:schemeClr val="tx1"/>
                </a:solidFill>
                <a:latin typeface="Arial" charset="0"/>
                <a:ea typeface="+mn-ea"/>
                <a:cs typeface="+mn-cs"/>
              </a:rPr>
              <a:t> we are implementing in components.</a:t>
            </a:r>
          </a:p>
          <a:p>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agile method</a:t>
            </a:r>
            <a:r>
              <a:rPr lang="en-US" baseline="0" dirty="0" smtClean="0"/>
              <a:t> releases are developed in single steps with constant testing to assure reliability</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Planning/Feedback Loop Diagram</a:t>
            </a:r>
          </a:p>
          <a:p>
            <a:endParaRPr lang="en-US" dirty="0" smtClean="0"/>
          </a:p>
          <a:p>
            <a:r>
              <a:rPr lang="en-US" sz="1200" kern="1200" dirty="0" smtClean="0">
                <a:solidFill>
                  <a:schemeClr val="tx1"/>
                </a:solidFill>
                <a:latin typeface="+mn-lt"/>
                <a:ea typeface="+mn-ea"/>
                <a:cs typeface="+mn-cs"/>
              </a:rPr>
              <a:t>Tries to portray that in the agile method is a repeated cycle.  Different stages spanning different time frames but any number of the activities could be happening simultaneously.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299988-A027-499A-B601-2B1921B6F1E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This indicator speaks to committing staff on project team roles and the project staff</a:t>
            </a:r>
            <a:r>
              <a:rPr lang="en-US" sz="1200" kern="1200" baseline="0" dirty="0" smtClean="0">
                <a:solidFill>
                  <a:schemeClr val="tx1"/>
                </a:solidFill>
                <a:latin typeface="Arial" charset="0"/>
                <a:ea typeface="+mn-ea"/>
                <a:cs typeface="+mn-cs"/>
              </a:rPr>
              <a:t>.</a:t>
            </a:r>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EI staff includes a full-time Data Manager (background is EI)</a:t>
            </a:r>
          </a:p>
          <a:p>
            <a:pPr lvl="0"/>
            <a:r>
              <a:rPr lang="en-US" sz="1200" kern="1200" dirty="0" smtClean="0">
                <a:solidFill>
                  <a:schemeClr val="tx1"/>
                </a:solidFill>
                <a:latin typeface="Arial" charset="0"/>
                <a:ea typeface="+mn-ea"/>
                <a:cs typeface="+mn-cs"/>
              </a:rPr>
              <a:t>EI Administrator and Data Manager are primary liaisons with IT Team</a:t>
            </a:r>
          </a:p>
          <a:p>
            <a:pPr lvl="0"/>
            <a:r>
              <a:rPr lang="en-US" sz="1200" kern="1200" dirty="0" smtClean="0">
                <a:solidFill>
                  <a:schemeClr val="tx1"/>
                </a:solidFill>
                <a:latin typeface="Arial" charset="0"/>
                <a:ea typeface="+mn-ea"/>
                <a:cs typeface="+mn-cs"/>
              </a:rPr>
              <a:t>Established EI staff data team (with reps from monitoring, TA and SPP/APR) that works with Data Manager to identify data/reporting needs, prioritize needs, identify timelines, develop/review business requirements, test, etc)</a:t>
            </a:r>
          </a:p>
          <a:p>
            <a:pPr lvl="0"/>
            <a:r>
              <a:rPr lang="en-US" sz="1200" kern="1200" dirty="0" smtClean="0">
                <a:solidFill>
                  <a:schemeClr val="tx1"/>
                </a:solidFill>
                <a:latin typeface="Arial" charset="0"/>
                <a:ea typeface="+mn-ea"/>
                <a:cs typeface="+mn-cs"/>
              </a:rPr>
              <a:t>An ITOTS end user group reviews the business requirements then tests</a:t>
            </a:r>
            <a:r>
              <a:rPr lang="en-US" sz="1200" kern="1200" baseline="0" dirty="0" smtClean="0">
                <a:solidFill>
                  <a:schemeClr val="tx1"/>
                </a:solidFill>
                <a:latin typeface="Arial" charset="0"/>
                <a:ea typeface="+mn-ea"/>
                <a:cs typeface="+mn-cs"/>
              </a:rPr>
              <a:t> those requirements prior to a new release.</a:t>
            </a:r>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What has facilitated the collaborative relationship between EI and IT? (EI funding to pay for positions?  Good working relationship between EI Administrator and IT Director? Etc.)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Part of the Agile method is daily stand-up meetings.  These </a:t>
            </a:r>
            <a:r>
              <a:rPr lang="en-US" dirty="0" smtClean="0"/>
              <a:t>meetings are used to assess progress</a:t>
            </a:r>
            <a:r>
              <a:rPr lang="en-US" baseline="0" dirty="0" smtClean="0"/>
              <a:t> or update shifting priorities.  Lasting about 15 minutes these meetings keep the momentum going.</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four presenter groups today.  I am Taletha Derrington from the DaSy Center at SRI International, and I will introduce the </a:t>
            </a:r>
            <a:r>
              <a:rPr lang="en-US" b="1" dirty="0" smtClean="0"/>
              <a:t>DaSy System</a:t>
            </a:r>
            <a:r>
              <a:rPr lang="en-US" b="1" baseline="0" dirty="0" smtClean="0"/>
              <a:t> Design and Development Framework Subcomponent</a:t>
            </a:r>
            <a:r>
              <a:rPr lang="en-US" baseline="0" dirty="0" smtClean="0"/>
              <a:t>, and then we will hear from David Mills, supported by Catherine Hancock and Kyla Patterson of Virginia Part C, Christy </a:t>
            </a:r>
            <a:r>
              <a:rPr lang="en-US" baseline="0" dirty="0" err="1" smtClean="0"/>
              <a:t>Cronheim</a:t>
            </a:r>
            <a:r>
              <a:rPr lang="en-US" baseline="0" dirty="0" smtClean="0"/>
              <a:t> and Rick Harris of Idaho Part C, and Emily Hackleman of Pennsylvania Part C and Part B 619.</a:t>
            </a:r>
          </a:p>
          <a:p>
            <a:endParaRPr lang="en-US" baseline="0" dirty="0" smtClean="0"/>
          </a:p>
          <a:p>
            <a:r>
              <a:rPr lang="en-US" baseline="0" dirty="0" smtClean="0"/>
              <a:t>Each of our presenters has recently designed and developed a new system or a system enhancement. We have asked them to demonstrate the application of the </a:t>
            </a:r>
            <a:r>
              <a:rPr lang="en-US" b="1" baseline="0" dirty="0" smtClean="0"/>
              <a:t>DaSy System Design and Development Framework Subcomponent </a:t>
            </a:r>
            <a:r>
              <a:rPr lang="en-US" baseline="0" dirty="0" smtClean="0"/>
              <a:t>to self-evaluate their processes and resulting systems or enhancements. Although system design and development will almost always entail a great deal of work, it is our hope this DaSy framework subcomponent will be a useful tool to guide and support states so that state system design and development teams look less like the team pictured here.</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a:t>
            </a:fld>
            <a:endParaRPr lang="en-US" dirty="0"/>
          </a:p>
        </p:txBody>
      </p:sp>
    </p:spTree>
    <p:extLst>
      <p:ext uri="{BB962C8B-B14F-4D97-AF65-F5344CB8AC3E}">
        <p14:creationId xmlns:p14="http://schemas.microsoft.com/office/powerpoint/2010/main" val="1286677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Generally, State EI staff identify the needed enhancements</a:t>
            </a:r>
          </a:p>
          <a:p>
            <a:pPr lvl="1"/>
            <a:r>
              <a:rPr lang="en-US" sz="1200" kern="1200" dirty="0" smtClean="0">
                <a:solidFill>
                  <a:schemeClr val="tx1"/>
                </a:solidFill>
                <a:latin typeface="Arial" charset="0"/>
                <a:ea typeface="+mn-ea"/>
                <a:cs typeface="+mn-cs"/>
              </a:rPr>
              <a:t>Example – SSIP, need for more detailed reports on child indicators (identified by staff and stakeholders).  </a:t>
            </a:r>
          </a:p>
          <a:p>
            <a:pPr lvl="0"/>
            <a:r>
              <a:rPr lang="en-US" sz="1200" kern="1200" dirty="0" smtClean="0">
                <a:solidFill>
                  <a:schemeClr val="tx1"/>
                </a:solidFill>
                <a:latin typeface="Arial" charset="0"/>
                <a:ea typeface="+mn-ea"/>
                <a:cs typeface="+mn-cs"/>
              </a:rPr>
              <a:t>If IT identifies need based on their work in the system, they bring it to Data Manager who keeps rest of EI staff informed and convenes EI staff data team if needed.</a:t>
            </a:r>
          </a:p>
          <a:p>
            <a:pPr lvl="1"/>
            <a:r>
              <a:rPr lang="en-US" sz="1200" kern="1200" dirty="0" smtClean="0">
                <a:solidFill>
                  <a:schemeClr val="tx1"/>
                </a:solidFill>
                <a:latin typeface="Arial" charset="0"/>
                <a:ea typeface="+mn-ea"/>
                <a:cs typeface="+mn-cs"/>
              </a:rPr>
              <a:t>Example – Multiple new individual detailed reports for SSIP were going to take too long to develop, so discussed with IT, they proposed ad hoc reporting module, staff discussed and agreed this would meet need and meet desired timeline.</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In-house.</a:t>
            </a:r>
          </a:p>
          <a:p>
            <a:pPr lvl="0"/>
            <a:r>
              <a:rPr lang="en-US" sz="1200" kern="1200" dirty="0" smtClean="0">
                <a:solidFill>
                  <a:schemeClr val="tx1"/>
                </a:solidFill>
                <a:latin typeface="Arial" charset="0"/>
                <a:ea typeface="+mn-ea"/>
                <a:cs typeface="+mn-cs"/>
              </a:rPr>
              <a:t>Meetings between IT and EI staff (Administrator and Data Manager) to discuss program needs in terms of staffing- one issue was “revolving” IT staff.  Some left or others moved to positions not tied to federal grants. Beginning to achieve stability</a:t>
            </a:r>
          </a:p>
          <a:p>
            <a:pPr lvl="0"/>
            <a:r>
              <a:rPr lang="en-US" sz="1200" kern="1200" dirty="0" smtClean="0">
                <a:solidFill>
                  <a:schemeClr val="tx1"/>
                </a:solidFill>
                <a:latin typeface="Arial" charset="0"/>
                <a:ea typeface="+mn-ea"/>
                <a:cs typeface="+mn-cs"/>
              </a:rPr>
              <a:t>EI staff involved in interview process for IT staff</a:t>
            </a:r>
          </a:p>
          <a:p>
            <a:pPr lvl="0"/>
            <a:r>
              <a:rPr lang="en-US" sz="1200" kern="1200" dirty="0" smtClean="0">
                <a:solidFill>
                  <a:schemeClr val="tx1"/>
                </a:solidFill>
                <a:latin typeface="Arial" charset="0"/>
                <a:ea typeface="+mn-ea"/>
                <a:cs typeface="+mn-cs"/>
              </a:rPr>
              <a:t>EI staff identify needed enhancement, IT staff identify who will work on it based on individual expertise and time</a:t>
            </a:r>
          </a:p>
          <a:p>
            <a:pPr lvl="0"/>
            <a:r>
              <a:rPr lang="en-US" sz="1200" kern="1200" dirty="0" smtClean="0">
                <a:solidFill>
                  <a:schemeClr val="tx1"/>
                </a:solidFill>
                <a:latin typeface="Arial" charset="0"/>
                <a:ea typeface="+mn-ea"/>
                <a:cs typeface="+mn-cs"/>
              </a:rPr>
              <a:t>Give example of how IT assigned who would do what on a recent enhancement. Or example of what kinds of roles they play (i.e., we have one IT person whose really good at this kind of task, one who does this kind of work, etc.)</a:t>
            </a:r>
          </a:p>
          <a:p>
            <a:r>
              <a:rPr lang="en-US" sz="1200" kern="1200" dirty="0" smtClean="0">
                <a:solidFill>
                  <a:schemeClr val="tx1"/>
                </a:solidFill>
                <a:latin typeface="Arial" charset="0"/>
                <a:ea typeface="+mn-ea"/>
                <a:cs typeface="+mn-cs"/>
              </a:rPr>
              <a:t>Facilitated by the fact that we fund the positions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Share EI priority list with IT managers, refine list, identify time frames- discuss how much time each item will take and EI makes decisions based on program priorities and time for implementing</a:t>
            </a:r>
          </a:p>
          <a:p>
            <a:pPr lvl="0"/>
            <a:r>
              <a:rPr lang="en-US" sz="1200" kern="1200" dirty="0" smtClean="0">
                <a:solidFill>
                  <a:schemeClr val="tx1"/>
                </a:solidFill>
                <a:latin typeface="Arial" charset="0"/>
                <a:ea typeface="+mn-ea"/>
                <a:cs typeface="+mn-cs"/>
              </a:rPr>
              <a:t>Plan and schedule next 2-3 sprints at a time</a:t>
            </a:r>
          </a:p>
          <a:p>
            <a:pPr lvl="0"/>
            <a:r>
              <a:rPr lang="en-US" sz="1200" kern="1200" dirty="0" smtClean="0">
                <a:solidFill>
                  <a:schemeClr val="tx1"/>
                </a:solidFill>
                <a:latin typeface="Arial" charset="0"/>
                <a:ea typeface="+mn-ea"/>
                <a:cs typeface="+mn-cs"/>
              </a:rPr>
              <a:t>Challenges – IT not meeting sprint timelines..  Sometimes the releases are delayed</a:t>
            </a:r>
            <a:r>
              <a:rPr lang="en-US" sz="1200" kern="1200" baseline="0" dirty="0" smtClean="0">
                <a:solidFill>
                  <a:schemeClr val="tx1"/>
                </a:solidFill>
                <a:latin typeface="Arial" charset="0"/>
                <a:ea typeface="+mn-ea"/>
                <a:cs typeface="+mn-cs"/>
              </a:rPr>
              <a:t> because our office realizes a change in format or inclusion of new elements in reports will give us a better more useful product.</a:t>
            </a:r>
            <a:endParaRPr lang="en-US" sz="1200" kern="1200" dirty="0" smtClean="0">
              <a:solidFill>
                <a:schemeClr val="tx1"/>
              </a:solidFill>
              <a:latin typeface="Arial" charset="0"/>
              <a:ea typeface="+mn-ea"/>
              <a:cs typeface="+mn-cs"/>
            </a:endParaRP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Manager, in consultation with EI staff data team or individual members, helps to define, review and revise business requirements to ensure they accurately meet the need and will result in the needed data being collected and/or reported.</a:t>
            </a:r>
          </a:p>
          <a:p>
            <a:r>
              <a:rPr lang="en-US" dirty="0" smtClean="0"/>
              <a:t>Stand-Up Meetings daily with IT staff to assess progress and answer questions that may arise</a:t>
            </a:r>
          </a:p>
          <a:p>
            <a:endParaRPr lang="en-US" dirty="0" smtClean="0"/>
          </a:p>
          <a:p>
            <a:r>
              <a:rPr lang="en-US" dirty="0" smtClean="0"/>
              <a:t>Example – Ad hoc reporting (if we’ve gotten far enough; otherwise, something from a recent sprint)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developed models for the entire process.</a:t>
            </a:r>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think the language is familiar on</a:t>
            </a:r>
            <a:r>
              <a:rPr lang="en-US" baseline="0" dirty="0" smtClean="0"/>
              <a:t> this slide, referral, intake, eligibility determination.  Each of these Main Flow activities were detailed to possible choices families can make.</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broke the flow at decision points in the process.</a:t>
            </a:r>
          </a:p>
          <a:p>
            <a:endParaRPr lang="en-US" dirty="0" smtClean="0"/>
          </a:p>
          <a:p>
            <a:r>
              <a:rPr lang="en-US" dirty="0" smtClean="0"/>
              <a:t>Since we directed the</a:t>
            </a:r>
            <a:r>
              <a:rPr lang="en-US" baseline="0" dirty="0" smtClean="0"/>
              <a:t> plan, it reflects appropriate language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Part C Staff worked directly with IT staff to develop the process flow.</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Numbers in the workflow</a:t>
            </a:r>
            <a:r>
              <a:rPr lang="en-US" baseline="0" dirty="0" smtClean="0"/>
              <a:t> process refer users to what section to go to next.</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more diagrams but these are some of my favorite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data model is a little hard to see but you get the idea</a:t>
            </a:r>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tables and the data elements included. </a:t>
            </a:r>
            <a:r>
              <a:rPr lang="en-US" sz="1200" kern="1200" dirty="0" smtClean="0">
                <a:solidFill>
                  <a:schemeClr val="tx1"/>
                </a:solidFill>
                <a:latin typeface="+mn-lt"/>
                <a:ea typeface="+mn-ea"/>
                <a:cs typeface="+mn-cs"/>
              </a:rPr>
              <a:t>The table names and data elements reflect Part C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Advisory team for implementation of new interface</a:t>
            </a:r>
          </a:p>
          <a:p>
            <a:pPr lvl="0"/>
            <a:r>
              <a:rPr lang="en-US" sz="1200" kern="1200" dirty="0" smtClean="0">
                <a:solidFill>
                  <a:schemeClr val="tx1"/>
                </a:solidFill>
                <a:latin typeface="Arial" charset="0"/>
                <a:ea typeface="+mn-ea"/>
                <a:cs typeface="+mn-cs"/>
              </a:rPr>
              <a:t>Requests from LSMs</a:t>
            </a:r>
          </a:p>
          <a:p>
            <a:pPr lvl="0"/>
            <a:r>
              <a:rPr lang="en-US" sz="1200" kern="1200" baseline="0" dirty="0" smtClean="0">
                <a:solidFill>
                  <a:schemeClr val="tx1"/>
                </a:solidFill>
                <a:latin typeface="Arial" charset="0"/>
                <a:ea typeface="+mn-ea"/>
                <a:cs typeface="+mn-cs"/>
              </a:rPr>
              <a:t>LSMs users involved in testing</a:t>
            </a:r>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Business requirements, etc. reviewed by EI Data Manager and EI Administrator.  </a:t>
            </a:r>
          </a:p>
          <a:p>
            <a:pPr lvl="0"/>
            <a:r>
              <a:rPr lang="en-US" sz="1200" kern="1200" dirty="0" smtClean="0">
                <a:solidFill>
                  <a:schemeClr val="tx1"/>
                </a:solidFill>
                <a:latin typeface="Arial" charset="0"/>
                <a:ea typeface="+mn-ea"/>
                <a:cs typeface="+mn-cs"/>
              </a:rPr>
              <a:t>EI staff data team and ITOTS stakeholder group – both are end-users </a:t>
            </a:r>
          </a:p>
          <a:p>
            <a:r>
              <a:rPr lang="en-US" sz="1200" kern="1200" dirty="0" smtClean="0">
                <a:solidFill>
                  <a:schemeClr val="tx1"/>
                </a:solidFill>
                <a:latin typeface="Arial" charset="0"/>
                <a:ea typeface="+mn-ea"/>
                <a:cs typeface="+mn-cs"/>
              </a:rPr>
              <a:t>Evidence – meeting minutes</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In the DaSy </a:t>
            </a:r>
            <a:r>
              <a:rPr lang="en-US" b="0" baseline="0" dirty="0" smtClean="0"/>
              <a:t>Framework, the </a:t>
            </a:r>
            <a:r>
              <a:rPr lang="en-US" b="1" dirty="0" smtClean="0"/>
              <a:t>System Design/Development (SDD) Subcomponent </a:t>
            </a:r>
            <a:r>
              <a:rPr lang="en-US" b="0" dirty="0" smtClean="0"/>
              <a:t>refers to </a:t>
            </a:r>
            <a:r>
              <a:rPr lang="en-US" dirty="0" smtClean="0"/>
              <a:t>both a set of functional and technical</a:t>
            </a:r>
            <a:r>
              <a:rPr lang="en-US" i="1" dirty="0" smtClean="0"/>
              <a:t> </a:t>
            </a:r>
            <a:r>
              <a:rPr lang="en-US" dirty="0" smtClean="0"/>
              <a:t>requirements for a data system, and the development and implementation of a data system based on those requirements.  It is the process of defining the architecture, database, system standards and components, and the data elements. This subcomponent supports the development of new data systems and enhancements to existing data systems.</a:t>
            </a:r>
          </a:p>
        </p:txBody>
      </p:sp>
      <p:sp>
        <p:nvSpPr>
          <p:cNvPr id="4" name="Slide Number Placeholder 3"/>
          <p:cNvSpPr>
            <a:spLocks noGrp="1"/>
          </p:cNvSpPr>
          <p:nvPr>
            <p:ph type="sldNum" sz="quarter" idx="10"/>
          </p:nvPr>
        </p:nvSpPr>
        <p:spPr/>
        <p:txBody>
          <a:bodyPr/>
          <a:lstStyle/>
          <a:p>
            <a:fld id="{50299988-A027-499A-B601-2B1921B6F1EC}" type="slidenum">
              <a:rPr lang="en-US" smtClean="0"/>
              <a:pPr/>
              <a:t>3</a:t>
            </a:fld>
            <a:endParaRPr lang="en-US" dirty="0"/>
          </a:p>
        </p:txBody>
      </p:sp>
    </p:spTree>
    <p:extLst>
      <p:ext uri="{BB962C8B-B14F-4D97-AF65-F5344CB8AC3E}">
        <p14:creationId xmlns:p14="http://schemas.microsoft.com/office/powerpoint/2010/main" val="1886135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Each sprint (enhancement) is very limited in scope, which helps to prevent scope creep and budget concerns.  IT staff budgeted annually.</a:t>
            </a:r>
          </a:p>
          <a:p>
            <a:pPr lvl="0"/>
            <a:r>
              <a:rPr lang="en-US" sz="1200" kern="1200" dirty="0" smtClean="0">
                <a:solidFill>
                  <a:schemeClr val="tx1"/>
                </a:solidFill>
                <a:latin typeface="Arial" charset="0"/>
                <a:ea typeface="+mn-ea"/>
                <a:cs typeface="+mn-cs"/>
              </a:rPr>
              <a:t>EI Data Manager actively involved – stand-up meetings, develop and review of documents.</a:t>
            </a:r>
          </a:p>
          <a:p>
            <a:pPr lvl="0"/>
            <a:r>
              <a:rPr lang="en-US" sz="1200" kern="1200" dirty="0" smtClean="0">
                <a:solidFill>
                  <a:schemeClr val="tx1"/>
                </a:solidFill>
                <a:latin typeface="Arial" charset="0"/>
                <a:ea typeface="+mn-ea"/>
                <a:cs typeface="+mn-cs"/>
              </a:rPr>
              <a:t>EI staff data team or individual members involved as needed.</a:t>
            </a:r>
          </a:p>
          <a:p>
            <a:pPr lvl="0"/>
            <a:r>
              <a:rPr lang="en-US" dirty="0" smtClean="0"/>
              <a:t>Agile process allows for flexibility and changing priorities.</a:t>
            </a:r>
          </a:p>
          <a:p>
            <a:pPr lvl="0"/>
            <a:r>
              <a:rPr lang="en-US" sz="1200" kern="1200" dirty="0" smtClean="0">
                <a:solidFill>
                  <a:schemeClr val="tx1"/>
                </a:solidFill>
                <a:latin typeface="Arial" charset="0"/>
                <a:ea typeface="+mn-ea"/>
                <a:cs typeface="+mn-cs"/>
              </a:rPr>
              <a:t>Advisory team for implementation of new interface</a:t>
            </a:r>
          </a:p>
        </p:txBody>
      </p:sp>
      <p:sp>
        <p:nvSpPr>
          <p:cNvPr id="4" name="Slide Number Placeholder 3"/>
          <p:cNvSpPr>
            <a:spLocks noGrp="1"/>
          </p:cNvSpPr>
          <p:nvPr>
            <p:ph type="sldNum" sz="quarter" idx="10"/>
          </p:nvPr>
        </p:nvSpPr>
        <p:spPr/>
        <p:txBody>
          <a:bodyPr/>
          <a:lstStyle/>
          <a:p>
            <a:fld id="{50299988-A027-499A-B601-2B1921B6F1EC}"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33</a:t>
            </a:fld>
            <a:endParaRPr lang="en-US" dirty="0"/>
          </a:p>
        </p:txBody>
      </p:sp>
    </p:spTree>
    <p:extLst>
      <p:ext uri="{BB962C8B-B14F-4D97-AF65-F5344CB8AC3E}">
        <p14:creationId xmlns:p14="http://schemas.microsoft.com/office/powerpoint/2010/main" val="2219561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(Taletha</a:t>
            </a:r>
            <a:r>
              <a:rPr lang="en-US" baseline="0" dirty="0" smtClean="0"/>
              <a:t> will introduce)</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34</a:t>
            </a:fld>
            <a:endParaRPr lang="en-US" dirty="0"/>
          </a:p>
        </p:txBody>
      </p:sp>
    </p:spTree>
    <p:extLst>
      <p:ext uri="{BB962C8B-B14F-4D97-AF65-F5344CB8AC3E}">
        <p14:creationId xmlns:p14="http://schemas.microsoft.com/office/powerpoint/2010/main" val="3249996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 of Health and Welfare</a:t>
            </a:r>
            <a:r>
              <a:rPr lang="en-US" baseline="0" dirty="0" smtClean="0"/>
              <a:t> is the lead agency for the Infant Toddler Program in Idaho.  </a:t>
            </a:r>
          </a:p>
          <a:p>
            <a:endParaRPr lang="en-US" baseline="0" dirty="0" smtClean="0"/>
          </a:p>
          <a:p>
            <a:r>
              <a:rPr lang="en-US" baseline="0" dirty="0" smtClean="0"/>
              <a:t>Idaho is divided into 3 hubs and 7 regions.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dirty="0"/>
          </a:p>
        </p:txBody>
      </p:sp>
    </p:spTree>
    <p:extLst>
      <p:ext uri="{BB962C8B-B14F-4D97-AF65-F5344CB8AC3E}">
        <p14:creationId xmlns:p14="http://schemas.microsoft.com/office/powerpoint/2010/main" val="1461095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Long, tiring, overwhelming – 5 straight years of building and testing.</a:t>
            </a:r>
          </a:p>
          <a:p>
            <a:pPr marL="171450" indent="-171450">
              <a:buFont typeface="Arial" panose="020B0604020202020204" pitchFamily="34" charset="0"/>
              <a:buChar char="•"/>
            </a:pPr>
            <a:r>
              <a:rPr lang="en-US" baseline="0" dirty="0" smtClean="0"/>
              <a:t>2</a:t>
            </a:r>
            <a:r>
              <a:rPr lang="en-US" baseline="30000" dirty="0" smtClean="0"/>
              <a:t>nd</a:t>
            </a:r>
            <a:r>
              <a:rPr lang="en-US" baseline="0" dirty="0" smtClean="0"/>
              <a:t> iteration of our Web-based system.  </a:t>
            </a:r>
          </a:p>
          <a:p>
            <a:pPr marL="628650" lvl="1" indent="-171450">
              <a:buFont typeface="Arial" panose="020B0604020202020204" pitchFamily="34" charset="0"/>
              <a:buChar char="•"/>
            </a:pPr>
            <a:r>
              <a:rPr lang="en-US" baseline="0" dirty="0" smtClean="0"/>
              <a:t>1990’s – Access Data Base – Data Tot</a:t>
            </a:r>
          </a:p>
          <a:p>
            <a:pPr marL="628650" lvl="1" indent="-171450">
              <a:buFont typeface="Arial" panose="020B0604020202020204" pitchFamily="34" charset="0"/>
              <a:buChar char="•"/>
            </a:pPr>
            <a:r>
              <a:rPr lang="en-US" baseline="0" dirty="0" smtClean="0"/>
              <a:t>Fall of 2010 – Implemented first iteration of Web-based data system – ITP Web</a:t>
            </a:r>
          </a:p>
          <a:p>
            <a:pPr marL="628650" lvl="1" indent="-171450">
              <a:buFont typeface="Arial" panose="020B0604020202020204" pitchFamily="34" charset="0"/>
              <a:buChar char="•"/>
            </a:pPr>
            <a:r>
              <a:rPr lang="en-US" baseline="0" dirty="0" smtClean="0"/>
              <a:t>Spring of 2013 – Implemented second iteration of Web-based data system with enhancements and incorporation of billing system – ITP KIDS</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dirty="0"/>
          </a:p>
        </p:txBody>
      </p:sp>
    </p:spTree>
    <p:extLst>
      <p:ext uri="{BB962C8B-B14F-4D97-AF65-F5344CB8AC3E}">
        <p14:creationId xmlns:p14="http://schemas.microsoft.com/office/powerpoint/2010/main" val="927890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Idaho</a:t>
            </a:r>
            <a:r>
              <a:rPr lang="en-US" baseline="0" dirty="0" smtClean="0"/>
              <a:t> uses a Web-based data system – ITP KIDS (Infant Toddler Program Key Information Data System)</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dirty="0"/>
          </a:p>
        </p:txBody>
      </p:sp>
    </p:spTree>
    <p:extLst>
      <p:ext uri="{BB962C8B-B14F-4D97-AF65-F5344CB8AC3E}">
        <p14:creationId xmlns:p14="http://schemas.microsoft.com/office/powerpoint/2010/main" val="496488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the</a:t>
            </a:r>
            <a:r>
              <a:rPr lang="en-US" baseline="0" dirty="0" smtClean="0"/>
              <a:t> refinement of the data system, we added the capacity for an electronic signature on the Continuing Service Reports.  This is an example of how the IT team and State Part C team worked together to refine the system with the end result of defined business requirements.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dirty="0"/>
          </a:p>
        </p:txBody>
      </p:sp>
    </p:spTree>
    <p:extLst>
      <p:ext uri="{BB962C8B-B14F-4D97-AF65-F5344CB8AC3E}">
        <p14:creationId xmlns:p14="http://schemas.microsoft.com/office/powerpoint/2010/main" val="2763617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 the</a:t>
            </a:r>
            <a:r>
              <a:rPr lang="en-US" baseline="0" dirty="0" smtClean="0"/>
              <a:t> refinement of the data system, we added the capacity for an electronic signature on the Continuing Service Reports.  This is an example of how the IT team and State Part C team worked together to refine the system with the end result of defined business requirements.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dirty="0"/>
          </a:p>
        </p:txBody>
      </p:sp>
    </p:spTree>
    <p:extLst>
      <p:ext uri="{BB962C8B-B14F-4D97-AF65-F5344CB8AC3E}">
        <p14:creationId xmlns:p14="http://schemas.microsoft.com/office/powerpoint/2010/main" val="364632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purpose of system design and development is to create and support a data system based on the Part C/619 program requirements as articulated in the purpose and vision of the data</a:t>
            </a:r>
            <a:r>
              <a:rPr lang="en-US" sz="1200" kern="1200" baseline="0" dirty="0" smtClean="0">
                <a:solidFill>
                  <a:schemeClr val="tx1"/>
                </a:solidFill>
                <a:effectLst/>
                <a:latin typeface="+mn-lt"/>
                <a:ea typeface="+mn-ea"/>
                <a:cs typeface="+mn-cs"/>
              </a:rPr>
              <a:t> system</a:t>
            </a:r>
            <a:r>
              <a:rPr lang="en-US" sz="1200" kern="1200" dirty="0" smtClean="0">
                <a:solidFill>
                  <a:schemeClr val="tx1"/>
                </a:solidFill>
                <a:effectLst/>
                <a:latin typeface="+mn-lt"/>
                <a:ea typeface="+mn-ea"/>
                <a:cs typeface="+mn-cs"/>
              </a:rPr>
              <a:t>, which</a:t>
            </a:r>
            <a:r>
              <a:rPr lang="en-US" sz="1200" kern="1200" baseline="0" dirty="0" smtClean="0">
                <a:solidFill>
                  <a:schemeClr val="tx1"/>
                </a:solidFill>
                <a:effectLst/>
                <a:latin typeface="+mn-lt"/>
                <a:ea typeface="+mn-ea"/>
                <a:cs typeface="+mn-cs"/>
              </a:rPr>
              <a:t> is covered by another subcomponent within the DaSy Framework</a:t>
            </a:r>
            <a:r>
              <a:rPr lang="en-US" sz="1200" kern="1200" dirty="0" smtClean="0">
                <a:solidFill>
                  <a:schemeClr val="tx1"/>
                </a:solidFill>
                <a:effectLst/>
                <a:latin typeface="+mn-lt"/>
                <a:ea typeface="+mn-ea"/>
                <a:cs typeface="+mn-cs"/>
              </a:rPr>
              <a:t>.  System design and development is the means by which the operational needs of the program staff and other users are translated into a technical infrastructure that will meet those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Some examples of</a:t>
            </a:r>
            <a:r>
              <a:rPr lang="en-US" baseline="0" dirty="0" smtClean="0"/>
              <a:t> f</a:t>
            </a:r>
            <a:r>
              <a:rPr lang="en-US" dirty="0" smtClean="0"/>
              <a:t>unctional requirements are</a:t>
            </a:r>
            <a:r>
              <a:rPr lang="en-US" baseline="0" dirty="0" smtClean="0"/>
              <a:t> </a:t>
            </a:r>
            <a:r>
              <a:rPr lang="en-US" sz="1200" b="0" i="0" u="none" strike="noStrike" kern="1200" baseline="0" dirty="0" smtClean="0">
                <a:solidFill>
                  <a:schemeClr val="tx1"/>
                </a:solidFill>
                <a:latin typeface="+mn-lt"/>
                <a:ea typeface="+mn-ea"/>
                <a:cs typeface="+mn-cs"/>
              </a:rPr>
              <a:t>processes and tasks that the system must be able to accomplish, including processes that require action on the part of users, like data entry, and those that are not directly related to user interaction with the system, like off-hours processing or the automated exchange of information between system components.</a:t>
            </a:r>
            <a:endParaRPr lang="en-US" dirty="0" smtClean="0"/>
          </a:p>
          <a:p>
            <a:endParaRPr lang="en-US" dirty="0" smtClean="0"/>
          </a:p>
          <a:p>
            <a:r>
              <a:rPr lang="en-US" dirty="0" smtClean="0"/>
              <a:t>Examples of technical requirements a</a:t>
            </a:r>
            <a:r>
              <a:rPr lang="en-US" sz="1200" b="0" i="0" u="none" strike="noStrike" kern="1200" baseline="0" dirty="0" smtClean="0">
                <a:solidFill>
                  <a:schemeClr val="tx1"/>
                </a:solidFill>
                <a:latin typeface="+mn-lt"/>
                <a:ea typeface="+mn-ea"/>
                <a:cs typeface="+mn-cs"/>
              </a:rPr>
              <a:t>re:</a:t>
            </a:r>
          </a:p>
          <a:p>
            <a:r>
              <a:rPr lang="en-US" sz="1200" b="0" i="0" u="none" strike="noStrike" kern="1200" baseline="0" dirty="0" smtClean="0">
                <a:solidFill>
                  <a:schemeClr val="tx1"/>
                </a:solidFill>
                <a:latin typeface="+mn-lt"/>
                <a:ea typeface="+mn-ea"/>
                <a:cs typeface="+mn-cs"/>
              </a:rPr>
              <a:t>1. accessibility needs of users, </a:t>
            </a:r>
          </a:p>
          <a:p>
            <a:r>
              <a:rPr lang="en-US" sz="1200" b="0" i="0" u="none" strike="noStrike" kern="1200" baseline="0" dirty="0" smtClean="0">
                <a:solidFill>
                  <a:schemeClr val="tx1"/>
                </a:solidFill>
                <a:latin typeface="+mn-lt"/>
                <a:ea typeface="+mn-ea"/>
                <a:cs typeface="+mn-cs"/>
              </a:rPr>
              <a:t>2. whether or not the storage and handling of data must follow specific encryption regulations, and</a:t>
            </a:r>
          </a:p>
          <a:p>
            <a:r>
              <a:rPr lang="en-US" sz="1200" b="0" i="0" u="none" strike="noStrike" kern="1200" baseline="0" dirty="0" smtClean="0">
                <a:solidFill>
                  <a:schemeClr val="tx1"/>
                </a:solidFill>
                <a:latin typeface="+mn-lt"/>
                <a:ea typeface="+mn-ea"/>
                <a:cs typeface="+mn-cs"/>
              </a:rPr>
              <a:t>3. whether the system will operate on internal agency hardware or will be hosted at either an internal or external data center.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Source: New York State Project Management Guidebook, Release 2., 2003: NY State Office for Technology. http://www.its.ny.gov/pmmp/guidebook2/index.htm. Section III.</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a:t>
            </a:fld>
            <a:endParaRPr lang="en-US" dirty="0"/>
          </a:p>
        </p:txBody>
      </p:sp>
    </p:spTree>
    <p:extLst>
      <p:ext uri="{BB962C8B-B14F-4D97-AF65-F5344CB8AC3E}">
        <p14:creationId xmlns:p14="http://schemas.microsoft.com/office/powerpoint/2010/main" val="1463927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IT team</a:t>
            </a:r>
            <a:r>
              <a:rPr lang="en-US" baseline="0" dirty="0" smtClean="0"/>
              <a:t> and State Part C staff use Scrumworks to track:</a:t>
            </a:r>
          </a:p>
          <a:p>
            <a:pPr marL="685800" lvl="1" indent="-228600">
              <a:buFont typeface="+mj-lt"/>
              <a:buAutoNum type="arabicPeriod"/>
            </a:pPr>
            <a:r>
              <a:rPr lang="en-US" baseline="0" dirty="0" smtClean="0"/>
              <a:t>Documented business requirement</a:t>
            </a:r>
          </a:p>
          <a:p>
            <a:pPr marL="685800" lvl="1" indent="-228600">
              <a:buFont typeface="+mj-lt"/>
              <a:buAutoNum type="arabicPeriod"/>
            </a:pPr>
            <a:r>
              <a:rPr lang="en-US" baseline="0" dirty="0" smtClean="0"/>
              <a:t>Completion of system design by developers</a:t>
            </a:r>
          </a:p>
          <a:p>
            <a:pPr marL="685800" lvl="1" indent="-228600">
              <a:buFont typeface="+mj-lt"/>
              <a:buAutoNum type="arabicPeriod"/>
            </a:pPr>
            <a:r>
              <a:rPr lang="en-US" baseline="0" dirty="0" smtClean="0"/>
              <a:t>Systems testing by developers</a:t>
            </a:r>
          </a:p>
          <a:p>
            <a:pPr marL="685800" lvl="1" indent="-228600">
              <a:buFont typeface="+mj-lt"/>
              <a:buAutoNum type="arabicPeriod"/>
            </a:pPr>
            <a:r>
              <a:rPr lang="en-US" baseline="0" dirty="0" smtClean="0"/>
              <a:t>Testing by State Part C staff</a:t>
            </a:r>
          </a:p>
          <a:p>
            <a:pPr marL="685800" lvl="1" indent="-228600">
              <a:buFont typeface="+mj-lt"/>
              <a:buAutoNum type="arabicPeriod"/>
            </a:pPr>
            <a:r>
              <a:rPr lang="en-US" baseline="0" dirty="0" smtClean="0"/>
              <a:t>Document test results</a:t>
            </a:r>
          </a:p>
          <a:p>
            <a:pPr marL="685800" lvl="1" indent="-228600">
              <a:buFont typeface="+mj-lt"/>
              <a:buAutoNum type="arabicPeriod"/>
            </a:pPr>
            <a:r>
              <a:rPr lang="en-US" baseline="0" dirty="0" smtClean="0"/>
              <a:t>Repeat steps 2-6 if needed</a:t>
            </a:r>
          </a:p>
          <a:p>
            <a:pPr marL="685800" lvl="1" indent="-228600">
              <a:buFont typeface="+mj-lt"/>
              <a:buAutoNum type="arabicPeriod"/>
            </a:pPr>
            <a:r>
              <a:rPr lang="en-US" baseline="0" dirty="0" smtClean="0"/>
              <a:t>Scrum meetings provide opportunity for State Part C staff to give final approval</a:t>
            </a:r>
          </a:p>
          <a:p>
            <a:pPr marL="685800" lvl="1" indent="-228600">
              <a:buFont typeface="+mj-lt"/>
              <a:buAutoNum type="arabicPeriod"/>
            </a:pPr>
            <a:r>
              <a:rPr lang="en-US" baseline="0" dirty="0" smtClean="0"/>
              <a:t>Deployment into production</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42</a:t>
            </a:fld>
            <a:endParaRPr lang="en-US" dirty="0"/>
          </a:p>
        </p:txBody>
      </p:sp>
    </p:spTree>
    <p:extLst>
      <p:ext uri="{BB962C8B-B14F-4D97-AF65-F5344CB8AC3E}">
        <p14:creationId xmlns:p14="http://schemas.microsoft.com/office/powerpoint/2010/main" val="2795599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dirty="0"/>
          </a:p>
        </p:txBody>
      </p:sp>
    </p:spTree>
    <p:extLst>
      <p:ext uri="{BB962C8B-B14F-4D97-AF65-F5344CB8AC3E}">
        <p14:creationId xmlns:p14="http://schemas.microsoft.com/office/powerpoint/2010/main" val="2588655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Example</a:t>
            </a:r>
            <a:r>
              <a:rPr lang="en-US" baseline="0" dirty="0" smtClean="0"/>
              <a:t> of adequate system load performance based testing – Processing CSR’s</a:t>
            </a:r>
          </a:p>
          <a:p>
            <a:pPr marL="171450" indent="-171450">
              <a:buFont typeface="Arial" panose="020B0604020202020204" pitchFamily="34" charset="0"/>
              <a:buChar char="•"/>
            </a:pPr>
            <a:r>
              <a:rPr lang="en-US" baseline="0" dirty="0" smtClean="0"/>
              <a:t>The more CSR’s that are processed, the greater the load is on the system.  As a result, we modified the flow for CSR’s to be processed every hour during the day instead of nightly so there were fewer to process at one time.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dirty="0"/>
          </a:p>
        </p:txBody>
      </p:sp>
    </p:spTree>
    <p:extLst>
      <p:ext uri="{BB962C8B-B14F-4D97-AF65-F5344CB8AC3E}">
        <p14:creationId xmlns:p14="http://schemas.microsoft.com/office/powerpoint/2010/main" val="2103311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IT team and State Part C team require technical documentation as they build and test the system or any enhancements.  </a:t>
            </a:r>
          </a:p>
          <a:p>
            <a:pPr marL="171450" indent="-171450">
              <a:buFont typeface="Arial" panose="020B0604020202020204" pitchFamily="34" charset="0"/>
              <a:buChar char="•"/>
            </a:pPr>
            <a:r>
              <a:rPr lang="en-US" baseline="0" dirty="0" smtClean="0"/>
              <a:t>An ITP KIDS Sharepoint site was created specifically for the ITP KIDS data system.  All team members have access to this repository.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dirty="0"/>
          </a:p>
        </p:txBody>
      </p:sp>
    </p:spTree>
    <p:extLst>
      <p:ext uri="{BB962C8B-B14F-4D97-AF65-F5344CB8AC3E}">
        <p14:creationId xmlns:p14="http://schemas.microsoft.com/office/powerpoint/2010/main" val="260645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Example of technical documentation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dirty="0"/>
          </a:p>
        </p:txBody>
      </p:sp>
    </p:spTree>
    <p:extLst>
      <p:ext uri="{BB962C8B-B14F-4D97-AF65-F5344CB8AC3E}">
        <p14:creationId xmlns:p14="http://schemas.microsoft.com/office/powerpoint/2010/main" val="819887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49</a:t>
            </a:fld>
            <a:endParaRPr lang="en-US" dirty="0"/>
          </a:p>
        </p:txBody>
      </p:sp>
    </p:spTree>
    <p:extLst>
      <p:ext uri="{BB962C8B-B14F-4D97-AF65-F5344CB8AC3E}">
        <p14:creationId xmlns:p14="http://schemas.microsoft.com/office/powerpoint/2010/main" val="3104404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50</a:t>
            </a:fld>
            <a:endParaRPr lang="en-US" dirty="0"/>
          </a:p>
        </p:txBody>
      </p:sp>
    </p:spTree>
    <p:extLst>
      <p:ext uri="{BB962C8B-B14F-4D97-AF65-F5344CB8AC3E}">
        <p14:creationId xmlns:p14="http://schemas.microsoft.com/office/powerpoint/2010/main" val="126351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different approaches or methodologies for system development projects. There are, however, standard phases and processes that should be followed.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DaSy SDD Framework subcomponent was developed around the phases and processes of a standard System Development Life Cycle.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grouped these into 3 subcomponents:</a:t>
            </a:r>
          </a:p>
          <a:p>
            <a:endParaRPr lang="en-US" dirty="0" smtClean="0"/>
          </a:p>
          <a:p>
            <a:r>
              <a:rPr lang="en-US" dirty="0" smtClean="0"/>
              <a:t>System initiation and requirements analysis</a:t>
            </a:r>
          </a:p>
          <a:p>
            <a:r>
              <a:rPr lang="en-US" dirty="0" smtClean="0"/>
              <a:t>System design and development</a:t>
            </a:r>
          </a:p>
          <a:p>
            <a:r>
              <a:rPr lang="en-US" dirty="0" smtClean="0"/>
              <a:t>System acceptance and deployment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a:t>
            </a:fld>
            <a:endParaRPr lang="en-US" dirty="0"/>
          </a:p>
        </p:txBody>
      </p:sp>
    </p:spTree>
    <p:extLst>
      <p:ext uri="{BB962C8B-B14F-4D97-AF65-F5344CB8AC3E}">
        <p14:creationId xmlns:p14="http://schemas.microsoft.com/office/powerpoint/2010/main" val="4260318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(Taletha</a:t>
            </a:r>
            <a:r>
              <a:rPr lang="en-US" baseline="0" dirty="0" smtClean="0"/>
              <a:t> will introduce)</a:t>
            </a:r>
          </a:p>
          <a:p>
            <a:endParaRPr lang="en-US" baseline="0" dirty="0" smtClean="0"/>
          </a:p>
          <a:p>
            <a:r>
              <a:rPr lang="en-US" baseline="0" dirty="0" smtClean="0"/>
              <a:t>(Read slide)</a:t>
            </a:r>
          </a:p>
          <a:p>
            <a:endParaRPr lang="en-US" baseline="0" dirty="0" smtClean="0"/>
          </a:p>
          <a:p>
            <a:r>
              <a:rPr lang="en-US" baseline="0" dirty="0" smtClean="0"/>
              <a:t>Although the DaSy SDD subcomponent is laid out in an ordered fashion, it does not need to be used in that specific order, and sometimes one effort can cover more than one quality element.  Emily’s presentation will provide an example of that.</a:t>
            </a:r>
          </a:p>
        </p:txBody>
      </p:sp>
      <p:sp>
        <p:nvSpPr>
          <p:cNvPr id="4" name="Slide Number Placeholder 3"/>
          <p:cNvSpPr>
            <a:spLocks noGrp="1"/>
          </p:cNvSpPr>
          <p:nvPr>
            <p:ph type="sldNum" sz="quarter" idx="10"/>
          </p:nvPr>
        </p:nvSpPr>
        <p:spPr/>
        <p:txBody>
          <a:bodyPr/>
          <a:lstStyle/>
          <a:p>
            <a:fld id="{50299988-A027-499A-B601-2B1921B6F1EC}" type="slidenum">
              <a:rPr lang="en-US" smtClean="0"/>
              <a:pPr/>
              <a:t>51</a:t>
            </a:fld>
            <a:endParaRPr lang="en-US" dirty="0"/>
          </a:p>
        </p:txBody>
      </p:sp>
    </p:spTree>
    <p:extLst>
      <p:ext uri="{BB962C8B-B14F-4D97-AF65-F5344CB8AC3E}">
        <p14:creationId xmlns:p14="http://schemas.microsoft.com/office/powerpoint/2010/main" val="1528549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to give context</a:t>
            </a:r>
            <a:r>
              <a:rPr lang="en-US" baseline="0" dirty="0" smtClean="0"/>
              <a:t> to our geographical size, the children served and linkage to the volume of professionals we reach for deployment of data systems.</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52</a:t>
            </a:fld>
            <a:endParaRPr lang="en-US" dirty="0"/>
          </a:p>
        </p:txBody>
      </p:sp>
    </p:spTree>
    <p:extLst>
      <p:ext uri="{BB962C8B-B14F-4D97-AF65-F5344CB8AC3E}">
        <p14:creationId xmlns:p14="http://schemas.microsoft.com/office/powerpoint/2010/main" val="118985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data system and some of the major</a:t>
            </a:r>
            <a:r>
              <a:rPr lang="en-US" baseline="0" dirty="0" smtClean="0"/>
              <a:t> roll-outs we have managed.  We do incremental changes on a quarterly basis and some other smaller projects, but this flow charts helps to identify some major statewide initiatives.  </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53</a:t>
            </a:fld>
            <a:endParaRPr lang="en-US" dirty="0"/>
          </a:p>
        </p:txBody>
      </p:sp>
    </p:spTree>
    <p:extLst>
      <p:ext uri="{BB962C8B-B14F-4D97-AF65-F5344CB8AC3E}">
        <p14:creationId xmlns:p14="http://schemas.microsoft.com/office/powerpoint/2010/main" val="28394030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54</a:t>
            </a:fld>
            <a:endParaRPr lang="en-US" dirty="0"/>
          </a:p>
        </p:txBody>
      </p:sp>
    </p:spTree>
    <p:extLst>
      <p:ext uri="{BB962C8B-B14F-4D97-AF65-F5344CB8AC3E}">
        <p14:creationId xmlns:p14="http://schemas.microsoft.com/office/powerpoint/2010/main" val="328193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 be talking about our PA Implementation Team structure, the roles and responsibilities of this team (which include Help Desk support) and how they support the development of materials.  This will be looped back into how our user structure impacts the way in which we plan for deployment (talking back to slide 54 (PELICAN-EI User Structure)).</a:t>
            </a:r>
          </a:p>
        </p:txBody>
      </p:sp>
      <p:sp>
        <p:nvSpPr>
          <p:cNvPr id="4" name="Slide Number Placeholder 3"/>
          <p:cNvSpPr>
            <a:spLocks noGrp="1"/>
          </p:cNvSpPr>
          <p:nvPr>
            <p:ph type="sldNum" sz="quarter" idx="10"/>
          </p:nvPr>
        </p:nvSpPr>
        <p:spPr/>
        <p:txBody>
          <a:bodyPr/>
          <a:lstStyle/>
          <a:p>
            <a:fld id="{50299988-A027-499A-B601-2B1921B6F1EC}" type="slidenum">
              <a:rPr lang="en-US" smtClean="0"/>
              <a:pPr/>
              <a:t>55</a:t>
            </a:fld>
            <a:endParaRPr lang="en-US" dirty="0"/>
          </a:p>
        </p:txBody>
      </p:sp>
    </p:spTree>
    <p:extLst>
      <p:ext uri="{BB962C8B-B14F-4D97-AF65-F5344CB8AC3E}">
        <p14:creationId xmlns:p14="http://schemas.microsoft.com/office/powerpoint/2010/main" val="38539165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Section 3/Quality Indicator 9/Quality Element C &amp; D and Section 3/Quality Indicator 8/Quality Element A &amp; B</a:t>
            </a:r>
          </a:p>
        </p:txBody>
      </p:sp>
      <p:sp>
        <p:nvSpPr>
          <p:cNvPr id="4" name="Slide Number Placeholder 3"/>
          <p:cNvSpPr>
            <a:spLocks noGrp="1"/>
          </p:cNvSpPr>
          <p:nvPr>
            <p:ph type="sldNum" sz="quarter" idx="10"/>
          </p:nvPr>
        </p:nvSpPr>
        <p:spPr/>
        <p:txBody>
          <a:bodyPr/>
          <a:lstStyle/>
          <a:p>
            <a:fld id="{50299988-A027-499A-B601-2B1921B6F1EC}" type="slidenum">
              <a:rPr lang="en-US" smtClean="0"/>
              <a:pPr/>
              <a:t>56</a:t>
            </a:fld>
            <a:endParaRPr lang="en-US" dirty="0"/>
          </a:p>
        </p:txBody>
      </p:sp>
    </p:spTree>
    <p:extLst>
      <p:ext uri="{BB962C8B-B14F-4D97-AF65-F5344CB8AC3E}">
        <p14:creationId xmlns:p14="http://schemas.microsoft.com/office/powerpoint/2010/main" val="33875507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64</a:t>
            </a:fld>
            <a:endParaRPr lang="en-US" dirty="0"/>
          </a:p>
        </p:txBody>
      </p:sp>
    </p:spTree>
    <p:extLst>
      <p:ext uri="{BB962C8B-B14F-4D97-AF65-F5344CB8AC3E}">
        <p14:creationId xmlns:p14="http://schemas.microsoft.com/office/powerpoint/2010/main" val="39730585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66</a:t>
            </a:fld>
            <a:endParaRPr lang="en-US" dirty="0"/>
          </a:p>
        </p:txBody>
      </p:sp>
    </p:spTree>
    <p:extLst>
      <p:ext uri="{BB962C8B-B14F-4D97-AF65-F5344CB8AC3E}">
        <p14:creationId xmlns:p14="http://schemas.microsoft.com/office/powerpoint/2010/main" val="12756432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68</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fundamental intent of the DaSy Framework is to help states develop more powerful and comprehensive data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3 SDD subcomponents lay out the mechanics of a high performance data system using </a:t>
            </a:r>
            <a:r>
              <a:rPr lang="en-US" baseline="0" dirty="0" smtClean="0"/>
              <a:t>9 quality indicators, each with 3 or more elements of quality.</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6</a:t>
            </a:fld>
            <a:endParaRPr lang="en-US" dirty="0"/>
          </a:p>
        </p:txBody>
      </p:sp>
    </p:spTree>
    <p:extLst>
      <p:ext uri="{BB962C8B-B14F-4D97-AF65-F5344CB8AC3E}">
        <p14:creationId xmlns:p14="http://schemas.microsoft.com/office/powerpoint/2010/main" val="390472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presenters will test-drive parts of the SDD</a:t>
            </a:r>
            <a:r>
              <a:rPr lang="en-US" baseline="0" dirty="0" smtClean="0"/>
              <a:t> subcomponent.</a:t>
            </a:r>
          </a:p>
          <a:p>
            <a:endParaRPr lang="en-US" baseline="0" dirty="0" smtClean="0"/>
          </a:p>
          <a:p>
            <a:r>
              <a:rPr lang="en-US" baseline="0" dirty="0" smtClean="0"/>
              <a:t>The Virginia Part C team will discuss the first section, System initiation and requirements analysis.</a:t>
            </a:r>
          </a:p>
          <a:p>
            <a:endParaRPr lang="en-US" baseline="0" dirty="0" smtClean="0"/>
          </a:p>
          <a:p>
            <a:r>
              <a:rPr lang="en-US" baseline="0" dirty="0" smtClean="0"/>
              <a:t>The Idaho Part C team will present on the System design and development section.</a:t>
            </a:r>
          </a:p>
          <a:p>
            <a:endParaRPr lang="en-US" baseline="0" dirty="0" smtClean="0"/>
          </a:p>
          <a:p>
            <a:r>
              <a:rPr lang="en-US" baseline="0" dirty="0" smtClean="0"/>
              <a:t>And Emily Hacklmen from Pennsylvania Part C and Part B 619 will present on the 3</a:t>
            </a:r>
            <a:r>
              <a:rPr lang="en-US" baseline="30000" dirty="0" smtClean="0"/>
              <a:t>rd</a:t>
            </a:r>
            <a:r>
              <a:rPr lang="en-US" baseline="0" dirty="0" smtClean="0"/>
              <a:t> section, system acceptance and deployment.</a:t>
            </a:r>
          </a:p>
          <a:p>
            <a:endParaRPr lang="en-US" baseline="0" dirty="0" smtClean="0"/>
          </a:p>
          <a:p>
            <a:r>
              <a:rPr lang="en-US" baseline="0" dirty="0" smtClean="0"/>
              <a:t>We will pause for a few questions in between each presentation, and we plan to leave room for more general discussion and questions for all the presenters at the end.</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7</a:t>
            </a:fld>
            <a:endParaRPr lang="en-US" dirty="0"/>
          </a:p>
        </p:txBody>
      </p:sp>
    </p:spTree>
    <p:extLst>
      <p:ext uri="{BB962C8B-B14F-4D97-AF65-F5344CB8AC3E}">
        <p14:creationId xmlns:p14="http://schemas.microsoft.com/office/powerpoint/2010/main" val="98510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(Taletha</a:t>
            </a:r>
            <a:r>
              <a:rPr lang="en-US" baseline="0" dirty="0" smtClean="0"/>
              <a:t> will introduce)</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8</a:t>
            </a:fld>
            <a:endParaRPr lang="en-US" dirty="0"/>
          </a:p>
        </p:txBody>
      </p:sp>
    </p:spTree>
    <p:extLst>
      <p:ext uri="{BB962C8B-B14F-4D97-AF65-F5344CB8AC3E}">
        <p14:creationId xmlns:p14="http://schemas.microsoft.com/office/powerpoint/2010/main" val="276065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Department of Behavioral Health and Developmental</a:t>
            </a:r>
            <a:r>
              <a:rPr lang="en-US" baseline="0" dirty="0" smtClean="0"/>
              <a:t> Services is the Lead agency for the Infant &amp; Toddler Connection of Virginia. </a:t>
            </a:r>
            <a:r>
              <a:rPr lang="en-US" dirty="0" smtClean="0"/>
              <a:t>Virginia is divided into 40 local systems and six different regions.   Which are color coded for your reference.  Though it was before my time, Virginia was providing services to Infants &amp; Toddlers with disabilities before there was a Part H of the federal law. I understand these were issued</a:t>
            </a:r>
            <a:r>
              <a:rPr lang="en-US" baseline="0" dirty="0" smtClean="0"/>
              <a:t> to each of the systems to count their babies.</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3" name="Picture 12" descr="&quot; &quot;"/>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9" descr="Logo for the Center for IDEA Early Childhood Data Systems"/>
          <p:cNvGrpSpPr/>
          <p:nvPr/>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smtClean="0"/>
              <a:t>Click to edit Master text styles</a:t>
            </a:r>
          </a:p>
          <a:p>
            <a:pPr lvl="1"/>
            <a:r>
              <a:rPr lang="en-US" smtClean="0"/>
              <a:t>Second level</a:t>
            </a:r>
          </a:p>
        </p:txBody>
      </p:sp>
      <p:pic>
        <p:nvPicPr>
          <p:cNvPr id="7"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smtClean="0"/>
              <a:t>Click to edit Master text styles</a:t>
            </a:r>
          </a:p>
          <a:p>
            <a:pPr lvl="1"/>
            <a:r>
              <a:rPr lang="en-US" smtClean="0"/>
              <a:t>Second level</a:t>
            </a:r>
          </a:p>
        </p:txBody>
      </p:sp>
      <p:pic>
        <p:nvPicPr>
          <p:cNvPr id="7"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73630454-9714-41E0-B63C-A4E4B5946011}"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73630454-9714-41E0-B63C-A4E4B5946011}"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smtClean="0"/>
              <a:t>Click to edit Master text styles</a:t>
            </a:r>
          </a:p>
          <a:p>
            <a:pPr lvl="1"/>
            <a:r>
              <a:rPr lang="en-US" smtClean="0"/>
              <a:t>Second level</a:t>
            </a:r>
          </a:p>
        </p:txBody>
      </p:sp>
      <p:pic>
        <p:nvPicPr>
          <p:cNvPr id="5"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pic>
        <p:nvPicPr>
          <p:cNvPr id="8"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pic>
        <p:nvPicPr>
          <p:cNvPr id="10"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pic>
        <p:nvPicPr>
          <p:cNvPr id="6" name="Picture 2" descr="Logo for the Center for IDEA Early Childhood Data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73630454-9714-41E0-B63C-A4E4B5946011}"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K.Patterson@dbhds.virginia.gov" TargetMode="External"/><Relationship Id="rId2" Type="http://schemas.openxmlformats.org/officeDocument/2006/relationships/hyperlink" Target="mailto:Catherine.Hancock@dbhds.virginia.gov" TargetMode="External"/><Relationship Id="rId1" Type="http://schemas.openxmlformats.org/officeDocument/2006/relationships/slideLayout" Target="../slideLayouts/slideLayout2.xml"/><Relationship Id="rId4" Type="http://schemas.openxmlformats.org/officeDocument/2006/relationships/hyperlink" Target="mailto:David.Mills@dbhds.virginia.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hyperlink" Target="mailto:cronheic@dhw.idaho.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mailto:harrisr@dhw.idaho.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5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9.png"/><Relationship Id="rId7" Type="http://schemas.openxmlformats.org/officeDocument/2006/relationships/diagramColors" Target="../diagrams/colors1.xm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0.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www.pde.state.pa.us/" TargetMode="External"/><Relationship Id="rId2" Type="http://schemas.openxmlformats.org/officeDocument/2006/relationships/hyperlink" Target="http://www.dpw.state.pa.us/"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2.gif"/><Relationship Id="rId4" Type="http://schemas.openxmlformats.org/officeDocument/2006/relationships/image" Target="../media/image6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0"/>
          </p:nvPr>
        </p:nvSpPr>
        <p:spPr/>
        <p:txBody>
          <a:bodyPr/>
          <a:lstStyle/>
          <a:p>
            <a:r>
              <a:rPr lang="en-US" sz="4000" dirty="0"/>
              <a:t>Under the Hood with the DaSy System Design and Development Framework:</a:t>
            </a:r>
          </a:p>
        </p:txBody>
      </p:sp>
      <p:sp>
        <p:nvSpPr>
          <p:cNvPr id="6" name="Subtitle 2"/>
          <p:cNvSpPr>
            <a:spLocks noGrp="1"/>
          </p:cNvSpPr>
          <p:nvPr>
            <p:ph type="subTitle" idx="1"/>
          </p:nvPr>
        </p:nvSpPr>
        <p:spPr>
          <a:xfrm>
            <a:off x="838200" y="4267200"/>
            <a:ext cx="6248400" cy="1216152"/>
          </a:xfrm>
        </p:spPr>
        <p:txBody>
          <a:bodyPr>
            <a:noAutofit/>
          </a:bodyPr>
          <a:lstStyle/>
          <a:p>
            <a:pPr algn="l"/>
            <a:r>
              <a:rPr lang="en-US" sz="3200" dirty="0"/>
              <a:t>The mechanics of a high performance data system</a:t>
            </a:r>
          </a:p>
        </p:txBody>
      </p:sp>
      <p:sp>
        <p:nvSpPr>
          <p:cNvPr id="4" name="Subtitle 2"/>
          <p:cNvSpPr txBox="1">
            <a:spLocks/>
          </p:cNvSpPr>
          <p:nvPr/>
        </p:nvSpPr>
        <p:spPr>
          <a:xfrm>
            <a:off x="960304" y="5715000"/>
            <a:ext cx="7802696" cy="9113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dirty="0" smtClean="0"/>
              <a:t>Improving Data, Improving Outcomes Conference</a:t>
            </a:r>
          </a:p>
          <a:p>
            <a:pPr algn="l"/>
            <a:r>
              <a:rPr lang="en-US" sz="2000" dirty="0" smtClean="0"/>
              <a:t>New Orleans, LA ~ September 8, 2014</a:t>
            </a:r>
            <a:endParaRPr lang="en-US" sz="2000" dirty="0"/>
          </a:p>
        </p:txBody>
      </p:sp>
    </p:spTree>
    <p:extLst>
      <p:ext uri="{BB962C8B-B14F-4D97-AF65-F5344CB8AC3E}">
        <p14:creationId xmlns:p14="http://schemas.microsoft.com/office/powerpoint/2010/main" val="936120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Chinese</a:t>
            </a:r>
            <a:r>
              <a:rPr lang="en-US" baseline="0" dirty="0" smtClean="0"/>
              <a:t> Abacus</a:t>
            </a:r>
            <a:endParaRPr lang="en-US" dirty="0"/>
          </a:p>
        </p:txBody>
      </p:sp>
      <p:pic>
        <p:nvPicPr>
          <p:cNvPr id="2" name="Picture 2" descr="The abacus is still widely used by merchants in Asia and Africa"/>
          <p:cNvPicPr>
            <a:picLocks noChangeAspect="1" noChangeArrowheads="1"/>
          </p:cNvPicPr>
          <p:nvPr/>
        </p:nvPicPr>
        <p:blipFill>
          <a:blip r:embed="rId3" cstate="print"/>
          <a:srcRect/>
          <a:stretch>
            <a:fillRect/>
          </a:stretch>
        </p:blipFill>
        <p:spPr bwMode="auto">
          <a:xfrm>
            <a:off x="287833" y="0"/>
            <a:ext cx="8368145" cy="59490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11</a:t>
            </a:fld>
            <a:endParaRPr lang="en-US" dirty="0">
              <a:latin typeface="Century Gothic" pitchFamily="34" charset="0"/>
            </a:endParaRPr>
          </a:p>
        </p:txBody>
      </p:sp>
      <p:sp>
        <p:nvSpPr>
          <p:cNvPr id="6" name="Title 5"/>
          <p:cNvSpPr>
            <a:spLocks noGrp="1"/>
          </p:cNvSpPr>
          <p:nvPr>
            <p:ph type="title"/>
          </p:nvPr>
        </p:nvSpPr>
        <p:spPr>
          <a:xfrm>
            <a:off x="838200" y="457200"/>
            <a:ext cx="7391400" cy="1143000"/>
          </a:xfrm>
        </p:spPr>
        <p:txBody>
          <a:bodyPr>
            <a:normAutofit fontScale="90000"/>
          </a:bodyPr>
          <a:lstStyle/>
          <a:p>
            <a:r>
              <a:rPr lang="en-US" dirty="0" smtClean="0"/>
              <a:t>Clay tablet with Cuneiform writing</a:t>
            </a:r>
            <a:endParaRPr lang="en-US" dirty="0"/>
          </a:p>
        </p:txBody>
      </p:sp>
      <p:pic>
        <p:nvPicPr>
          <p:cNvPr id="2050" name="Picture 2" descr="history of writing image"/>
          <p:cNvPicPr>
            <a:picLocks noChangeAspect="1" noChangeArrowheads="1"/>
          </p:cNvPicPr>
          <p:nvPr/>
        </p:nvPicPr>
        <p:blipFill>
          <a:blip r:embed="rId3" cstate="print"/>
          <a:srcRect l="5184" t="3573" r="2795" b="1740"/>
          <a:stretch>
            <a:fillRect/>
          </a:stretch>
        </p:blipFill>
        <p:spPr bwMode="auto">
          <a:xfrm rot="16200000">
            <a:off x="1866901" y="-1028700"/>
            <a:ext cx="5410201" cy="8077202"/>
          </a:xfrm>
          <a:prstGeom prst="rect">
            <a:avLst/>
          </a:prstGeom>
          <a:noFill/>
        </p:spPr>
      </p:pic>
    </p:spTree>
  </p:cSld>
  <p:clrMapOvr>
    <a:masterClrMapping/>
  </p:clrMapOvr>
  <p:transition advTm="765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274638"/>
            <a:ext cx="7848600" cy="1143000"/>
          </a:xfrm>
        </p:spPr>
        <p:txBody>
          <a:bodyPr/>
          <a:lstStyle/>
          <a:p>
            <a:r>
              <a:rPr lang="en-US" dirty="0" smtClean="0"/>
              <a:t>Stacked Papers</a:t>
            </a:r>
            <a:endParaRPr lang="en-US" dirty="0"/>
          </a:p>
        </p:txBody>
      </p:sp>
      <p:pic>
        <p:nvPicPr>
          <p:cNvPr id="2" name="Picture 4" descr="Stacks of paper"/>
          <p:cNvPicPr>
            <a:picLocks noChangeAspect="1" noChangeArrowheads="1"/>
          </p:cNvPicPr>
          <p:nvPr/>
        </p:nvPicPr>
        <p:blipFill>
          <a:blip r:embed="rId3" cstate="print"/>
          <a:srcRect/>
          <a:stretch>
            <a:fillRect/>
          </a:stretch>
        </p:blipFill>
        <p:spPr bwMode="auto">
          <a:xfrm>
            <a:off x="616525" y="76200"/>
            <a:ext cx="7917875" cy="59384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457200"/>
            <a:ext cx="8229600" cy="1143000"/>
          </a:xfrm>
        </p:spPr>
        <p:txBody>
          <a:bodyPr>
            <a:normAutofit fontScale="90000"/>
          </a:bodyPr>
          <a:lstStyle/>
          <a:p>
            <a:r>
              <a:rPr lang="en-US" dirty="0" smtClean="0"/>
              <a:t>Infant Toddler Online Tracking System (ITOTS)</a:t>
            </a:r>
            <a:r>
              <a:rPr lang="en-US" baseline="0" dirty="0" smtClean="0"/>
              <a:t> screen shot</a:t>
            </a:r>
            <a:endParaRPr lang="en-US" dirty="0"/>
          </a:p>
        </p:txBody>
      </p:sp>
      <p:pic>
        <p:nvPicPr>
          <p:cNvPr id="2" name="Picture 1" descr="Infant &amp; Toddler Connection of Virginia website page"/>
          <p:cNvPicPr/>
          <p:nvPr/>
        </p:nvPicPr>
        <p:blipFill>
          <a:blip r:embed="rId3" cstate="print"/>
          <a:srcRect t="17718" r="1903" b="5080"/>
          <a:stretch>
            <a:fillRect/>
          </a:stretch>
        </p:blipFill>
        <p:spPr bwMode="auto">
          <a:xfrm>
            <a:off x="89896" y="330200"/>
            <a:ext cx="8964208" cy="538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14</a:t>
            </a:fld>
            <a:endParaRPr lang="en-US" dirty="0">
              <a:latin typeface="Century Gothic" pitchFamily="34" charset="0"/>
            </a:endParaRPr>
          </a:p>
        </p:txBody>
      </p:sp>
      <p:sp>
        <p:nvSpPr>
          <p:cNvPr id="6" name="Title 5"/>
          <p:cNvSpPr>
            <a:spLocks noGrp="1"/>
          </p:cNvSpPr>
          <p:nvPr>
            <p:ph type="title"/>
          </p:nvPr>
        </p:nvSpPr>
        <p:spPr>
          <a:xfrm>
            <a:off x="1219200" y="274638"/>
            <a:ext cx="6781800" cy="1143000"/>
          </a:xfrm>
        </p:spPr>
        <p:txBody>
          <a:bodyPr/>
          <a:lstStyle/>
          <a:p>
            <a:r>
              <a:rPr lang="en-US" dirty="0" smtClean="0"/>
              <a:t>Report cover page</a:t>
            </a:r>
            <a:endParaRPr lang="en-US" dirty="0"/>
          </a:p>
        </p:txBody>
      </p:sp>
      <p:pic>
        <p:nvPicPr>
          <p:cNvPr id="7" name="Picture 6" descr="Image of Phase I Report for the Part C Office of the Virginia Department of Mental Health, Mental Retardation and Substance Abuse Services cover page"/>
          <p:cNvPicPr/>
          <p:nvPr/>
        </p:nvPicPr>
        <p:blipFill>
          <a:blip r:embed="rId3" cstate="print"/>
          <a:srcRect l="3683" t="14199" r="20063" b="3137"/>
          <a:stretch>
            <a:fillRect/>
          </a:stretch>
        </p:blipFill>
        <p:spPr bwMode="auto">
          <a:xfrm>
            <a:off x="990600" y="76200"/>
            <a:ext cx="7162800" cy="6019800"/>
          </a:xfrm>
          <a:prstGeom prst="rect">
            <a:avLst/>
          </a:prstGeom>
          <a:noFill/>
          <a:ln w="9525">
            <a:noFill/>
            <a:miter lim="800000"/>
            <a:headEnd/>
            <a:tailEnd/>
          </a:ln>
        </p:spPr>
      </p:pic>
    </p:spTree>
  </p:cSld>
  <p:clrMapOvr>
    <a:masterClrMapping/>
  </p:clrMapOvr>
  <p:transition advTm="590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Project Overview Executive Summary</a:t>
            </a:r>
            <a:endParaRPr lang="en-US" dirty="0"/>
          </a:p>
        </p:txBody>
      </p:sp>
      <p:pic>
        <p:nvPicPr>
          <p:cNvPr id="2" name="Picture 1" descr="Image of Executive Summary page of Project Overview Statement of Infant &amp; Toddler Connection of Virginia"/>
          <p:cNvPicPr/>
          <p:nvPr/>
        </p:nvPicPr>
        <p:blipFill>
          <a:blip r:embed="rId3" cstate="print"/>
          <a:srcRect l="14339" t="21845" r="13850" b="17823"/>
          <a:stretch>
            <a:fillRect/>
          </a:stretch>
        </p:blipFill>
        <p:spPr bwMode="auto">
          <a:xfrm>
            <a:off x="304800" y="457200"/>
            <a:ext cx="8503998"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sz="1200" kern="1200" dirty="0" smtClean="0">
                <a:solidFill>
                  <a:schemeClr val="bg1"/>
                </a:solidFill>
                <a:latin typeface="Calibri"/>
                <a:ea typeface="+mn-ea"/>
                <a:cs typeface="+mn-cs"/>
              </a:rPr>
              <a:t>Single Waterfall </a:t>
            </a:r>
            <a:endParaRPr lang="en-US" dirty="0">
              <a:solidFill>
                <a:schemeClr val="bg1"/>
              </a:solidFill>
            </a:endParaRPr>
          </a:p>
        </p:txBody>
      </p:sp>
      <p:pic>
        <p:nvPicPr>
          <p:cNvPr id="50182" name="Picture 6" descr="&quot; &quot;"/>
          <p:cNvPicPr>
            <a:picLocks noChangeAspect="1" noChangeArrowheads="1"/>
          </p:cNvPicPr>
          <p:nvPr/>
        </p:nvPicPr>
        <p:blipFill>
          <a:blip r:embed="rId3" cstate="print"/>
          <a:srcRect l="15504" r="8460"/>
          <a:stretch>
            <a:fillRect/>
          </a:stretch>
        </p:blipFill>
        <p:spPr bwMode="auto">
          <a:xfrm>
            <a:off x="1524000" y="76200"/>
            <a:ext cx="6020485" cy="59404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sz="1200" kern="1200" dirty="0" smtClean="0">
                <a:solidFill>
                  <a:schemeClr val="bg1"/>
                </a:solidFill>
                <a:latin typeface="Calibri"/>
                <a:ea typeface="+mn-ea"/>
                <a:cs typeface="+mn-cs"/>
              </a:rPr>
              <a:t>Waterfall</a:t>
            </a:r>
            <a:r>
              <a:rPr lang="en-US" sz="1200" kern="1200" baseline="0" dirty="0" smtClean="0">
                <a:solidFill>
                  <a:schemeClr val="bg1"/>
                </a:solidFill>
                <a:latin typeface="Calibri"/>
                <a:ea typeface="+mn-ea"/>
                <a:cs typeface="+mn-cs"/>
              </a:rPr>
              <a:t> Steps</a:t>
            </a:r>
            <a:endParaRPr lang="en-US" dirty="0">
              <a:solidFill>
                <a:schemeClr val="bg1"/>
              </a:solidFill>
            </a:endParaRPr>
          </a:p>
        </p:txBody>
      </p:sp>
      <p:pic>
        <p:nvPicPr>
          <p:cNvPr id="63494" name="Picture 6" descr="Waterfall Stairs wallpaper"/>
          <p:cNvPicPr>
            <a:picLocks noChangeAspect="1" noChangeArrowheads="1"/>
          </p:cNvPicPr>
          <p:nvPr/>
        </p:nvPicPr>
        <p:blipFill>
          <a:blip r:embed="rId3" cstate="print"/>
          <a:srcRect t="21951"/>
          <a:stretch>
            <a:fillRect/>
          </a:stretch>
        </p:blipFill>
        <p:spPr bwMode="auto">
          <a:xfrm>
            <a:off x="487180" y="414302"/>
            <a:ext cx="8153400" cy="55605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sz="1200" kern="1200" dirty="0" smtClean="0">
                <a:solidFill>
                  <a:schemeClr val="bg1"/>
                </a:solidFill>
                <a:latin typeface="Calibri"/>
                <a:ea typeface="+mn-ea"/>
                <a:cs typeface="+mn-cs"/>
              </a:rPr>
              <a:t>Planning/Feedback Loop Diagram</a:t>
            </a:r>
            <a:endParaRPr lang="en-US" dirty="0">
              <a:solidFill>
                <a:schemeClr val="bg1"/>
              </a:solidFill>
            </a:endParaRPr>
          </a:p>
        </p:txBody>
      </p:sp>
      <p:pic>
        <p:nvPicPr>
          <p:cNvPr id="50180" name="Picture 4" descr="Image of Planning/Feedback Loop Diagram"/>
          <p:cNvPicPr>
            <a:picLocks noChangeAspect="1" noChangeArrowheads="1"/>
          </p:cNvPicPr>
          <p:nvPr/>
        </p:nvPicPr>
        <p:blipFill>
          <a:blip r:embed="rId3" cstate="print"/>
          <a:srcRect/>
          <a:stretch>
            <a:fillRect/>
          </a:stretch>
        </p:blipFill>
        <p:spPr bwMode="auto">
          <a:xfrm>
            <a:off x="1022471" y="-91440"/>
            <a:ext cx="7069719" cy="649224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19</a:t>
            </a:fld>
            <a:endParaRPr lang="en-US" dirty="0">
              <a:latin typeface="Century Gothic" pitchFamily="34" charset="0"/>
            </a:endParaRPr>
          </a:p>
        </p:txBody>
      </p:sp>
      <p:sp>
        <p:nvSpPr>
          <p:cNvPr id="3" name="Title 2"/>
          <p:cNvSpPr>
            <a:spLocks noGrp="1"/>
          </p:cNvSpPr>
          <p:nvPr>
            <p:ph type="title"/>
          </p:nvPr>
        </p:nvSpPr>
        <p:spPr/>
        <p:txBody>
          <a:bodyPr>
            <a:noAutofit/>
          </a:bodyPr>
          <a:lstStyle/>
          <a:p>
            <a:r>
              <a:rPr lang="en-US" sz="2800" dirty="0" smtClean="0"/>
              <a:t>Section 1</a:t>
            </a:r>
            <a:r>
              <a:rPr lang="en-US" sz="2800" dirty="0"/>
              <a:t>: Initiation of New </a:t>
            </a:r>
            <a:r>
              <a:rPr lang="en-US" sz="2800" dirty="0" smtClean="0"/>
              <a:t>System (or Enhancement) </a:t>
            </a:r>
            <a:r>
              <a:rPr lang="en-US" sz="2800" dirty="0"/>
              <a:t>and Requirements </a:t>
            </a:r>
            <a:r>
              <a:rPr lang="en-US" sz="2800" dirty="0" smtClean="0"/>
              <a:t>Analysis</a:t>
            </a:r>
            <a:endParaRPr lang="en-US" sz="2800" dirty="0"/>
          </a:p>
        </p:txBody>
      </p:sp>
      <p:sp>
        <p:nvSpPr>
          <p:cNvPr id="2" name="Content Placeholder 1"/>
          <p:cNvSpPr>
            <a:spLocks noGrp="1"/>
          </p:cNvSpPr>
          <p:nvPr>
            <p:ph idx="1"/>
          </p:nvPr>
        </p:nvSpPr>
        <p:spPr>
          <a:xfrm>
            <a:off x="457200" y="2209800"/>
            <a:ext cx="8229600" cy="3124201"/>
          </a:xfrm>
        </p:spPr>
        <p:txBody>
          <a:bodyPr/>
          <a:lstStyle/>
          <a:p>
            <a:pPr lvl="0"/>
            <a:r>
              <a:rPr lang="en-US" dirty="0"/>
              <a:t>Quality Indicator 1: State Part C/619 staff are actively involved in initiating the development of the new system or enhancement. </a:t>
            </a:r>
            <a:endParaRPr lang="en-US" dirty="0" smtClean="0"/>
          </a:p>
          <a:p>
            <a:pPr lvl="1"/>
            <a:r>
              <a:rPr lang="en-US" dirty="0" smtClean="0"/>
              <a:t>Quality element a: State Part C/619 management provide input to determine project team roles and responsibilities and commit Part C/619 staff to the project.</a:t>
            </a:r>
            <a:endParaRPr lang="en-US" dirty="0"/>
          </a:p>
        </p:txBody>
      </p:sp>
    </p:spTree>
    <p:extLst>
      <p:ext uri="{BB962C8B-B14F-4D97-AF65-F5344CB8AC3E}">
        <p14:creationId xmlns:p14="http://schemas.microsoft.com/office/powerpoint/2010/main" val="2384280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327775"/>
            <a:ext cx="2133600" cy="365125"/>
          </a:xfrm>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Presenters &amp; Presentation Overview</a:t>
            </a:r>
            <a:endParaRPr lang="en-US" dirty="0"/>
          </a:p>
        </p:txBody>
      </p:sp>
      <p:sp>
        <p:nvSpPr>
          <p:cNvPr id="2" name="Content Placeholder 1"/>
          <p:cNvSpPr>
            <a:spLocks noGrp="1"/>
          </p:cNvSpPr>
          <p:nvPr>
            <p:ph sz="half" idx="1"/>
          </p:nvPr>
        </p:nvSpPr>
        <p:spPr>
          <a:xfrm>
            <a:off x="457200" y="1295400"/>
            <a:ext cx="8229600" cy="4525963"/>
          </a:xfrm>
        </p:spPr>
        <p:txBody>
          <a:bodyPr/>
          <a:lstStyle/>
          <a:p>
            <a:pPr lvl="0"/>
            <a:r>
              <a:rPr lang="en-US" dirty="0" smtClean="0"/>
              <a:t>Taletha Derrington</a:t>
            </a:r>
          </a:p>
          <a:p>
            <a:pPr lvl="1"/>
            <a:r>
              <a:rPr lang="en-US" dirty="0"/>
              <a:t>T</a:t>
            </a:r>
            <a:r>
              <a:rPr lang="en-US" dirty="0" smtClean="0"/>
              <a:t>he DaSy Center at SRI International</a:t>
            </a:r>
          </a:p>
          <a:p>
            <a:r>
              <a:rPr lang="en-US" dirty="0" smtClean="0"/>
              <a:t>David Mills, Catherine Hancock, &amp; Kyla Patterson</a:t>
            </a:r>
          </a:p>
          <a:p>
            <a:pPr lvl="1"/>
            <a:r>
              <a:rPr lang="en-US" dirty="0" smtClean="0"/>
              <a:t>Virginia Part C</a:t>
            </a:r>
          </a:p>
          <a:p>
            <a:r>
              <a:rPr lang="en-US" dirty="0" smtClean="0"/>
              <a:t>Christy </a:t>
            </a:r>
            <a:r>
              <a:rPr lang="en-US" dirty="0" err="1" smtClean="0"/>
              <a:t>Cronheim</a:t>
            </a:r>
            <a:r>
              <a:rPr lang="en-US" dirty="0" smtClean="0"/>
              <a:t> &amp; Rick Harris</a:t>
            </a:r>
          </a:p>
          <a:p>
            <a:pPr lvl="1"/>
            <a:r>
              <a:rPr lang="en-US" dirty="0" smtClean="0"/>
              <a:t>Idaho Part C</a:t>
            </a:r>
          </a:p>
          <a:p>
            <a:r>
              <a:rPr lang="en-US" dirty="0" smtClean="0"/>
              <a:t>Emily Hackleman</a:t>
            </a:r>
          </a:p>
          <a:p>
            <a:pPr lvl="1"/>
            <a:r>
              <a:rPr lang="en-US" dirty="0" smtClean="0"/>
              <a:t>Pennsylvania Part C/Part B 619</a:t>
            </a:r>
          </a:p>
        </p:txBody>
      </p:sp>
      <p:pic>
        <p:nvPicPr>
          <p:cNvPr id="6" name="Content Placeholder 5" descr="&quot; &quo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86400" y="3336956"/>
            <a:ext cx="3429000" cy="2378044"/>
          </a:xfrm>
        </p:spPr>
      </p:pic>
    </p:spTree>
    <p:extLst>
      <p:ext uri="{BB962C8B-B14F-4D97-AF65-F5344CB8AC3E}">
        <p14:creationId xmlns:p14="http://schemas.microsoft.com/office/powerpoint/2010/main" val="594219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20</a:t>
            </a:fld>
            <a:endParaRPr lang="en-US" dirty="0">
              <a:latin typeface="Century Gothic" pitchFamily="34" charset="0"/>
            </a:endParaRPr>
          </a:p>
        </p:txBody>
      </p:sp>
      <p:sp>
        <p:nvSpPr>
          <p:cNvPr id="3" name="Title 2"/>
          <p:cNvSpPr>
            <a:spLocks noGrp="1"/>
          </p:cNvSpPr>
          <p:nvPr>
            <p:ph type="title"/>
          </p:nvPr>
        </p:nvSpPr>
        <p:spPr/>
        <p:txBody>
          <a:bodyPr>
            <a:noAutofit/>
          </a:bodyPr>
          <a:lstStyle/>
          <a:p>
            <a:r>
              <a:rPr lang="en-US" sz="2800" dirty="0"/>
              <a:t>Section 1: Initiation of New System (or Enhancement) and Requirements </a:t>
            </a:r>
            <a:r>
              <a:rPr lang="en-US" sz="2800" dirty="0" smtClean="0"/>
              <a:t>Analysis</a:t>
            </a:r>
            <a:endParaRPr lang="en-US" sz="2800" dirty="0"/>
          </a:p>
        </p:txBody>
      </p:sp>
      <p:sp>
        <p:nvSpPr>
          <p:cNvPr id="2" name="Content Placeholder 1"/>
          <p:cNvSpPr>
            <a:spLocks noGrp="1"/>
          </p:cNvSpPr>
          <p:nvPr>
            <p:ph idx="1"/>
          </p:nvPr>
        </p:nvSpPr>
        <p:spPr>
          <a:xfrm>
            <a:off x="457200" y="2209800"/>
            <a:ext cx="8229600" cy="3124201"/>
          </a:xfrm>
        </p:spPr>
        <p:txBody>
          <a:bodyPr/>
          <a:lstStyle/>
          <a:p>
            <a:pPr lvl="0"/>
            <a:r>
              <a:rPr lang="en-US" dirty="0"/>
              <a:t>Quality Indicator 1: State Part C/619 staff are actively involved in initiating the development of the new system or enhancement</a:t>
            </a:r>
            <a:r>
              <a:rPr lang="en-US" dirty="0" smtClean="0"/>
              <a:t>.</a:t>
            </a:r>
          </a:p>
          <a:p>
            <a:pPr lvl="1"/>
            <a:r>
              <a:rPr lang="en-US" dirty="0" smtClean="0"/>
              <a:t>Quality element b: State Part C/619 staff review the approved proposal for the new system or enhancement(s) to ensure that it meets existing and anticipated Part C/Part B 619 organizational goals and needs.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21</a:t>
            </a:fld>
            <a:endParaRPr lang="en-US" dirty="0">
              <a:latin typeface="Century Gothic" pitchFamily="34" charset="0"/>
            </a:endParaRPr>
          </a:p>
        </p:txBody>
      </p:sp>
      <p:sp>
        <p:nvSpPr>
          <p:cNvPr id="3" name="Title 2"/>
          <p:cNvSpPr>
            <a:spLocks noGrp="1"/>
          </p:cNvSpPr>
          <p:nvPr>
            <p:ph type="title"/>
          </p:nvPr>
        </p:nvSpPr>
        <p:spPr/>
        <p:txBody>
          <a:bodyPr>
            <a:noAutofit/>
          </a:bodyPr>
          <a:lstStyle/>
          <a:p>
            <a:r>
              <a:rPr lang="en-US" sz="2800" dirty="0" smtClean="0"/>
              <a:t>Section 1</a:t>
            </a:r>
            <a:r>
              <a:rPr lang="en-US" sz="2800" dirty="0"/>
              <a:t>: Initiation of New System (or Enhancement) and Requirements </a:t>
            </a:r>
            <a:r>
              <a:rPr lang="en-US" sz="2800" dirty="0" smtClean="0"/>
              <a:t>Analysis</a:t>
            </a:r>
            <a:endParaRPr lang="en-US" sz="2800" dirty="0"/>
          </a:p>
        </p:txBody>
      </p:sp>
      <p:sp>
        <p:nvSpPr>
          <p:cNvPr id="2" name="Content Placeholder 1"/>
          <p:cNvSpPr>
            <a:spLocks noGrp="1"/>
          </p:cNvSpPr>
          <p:nvPr>
            <p:ph idx="1"/>
          </p:nvPr>
        </p:nvSpPr>
        <p:spPr>
          <a:xfrm>
            <a:off x="457200" y="2209800"/>
            <a:ext cx="8229600" cy="3124201"/>
          </a:xfrm>
        </p:spPr>
        <p:txBody>
          <a:bodyPr/>
          <a:lstStyle/>
          <a:p>
            <a:r>
              <a:rPr lang="en-US" dirty="0"/>
              <a:t>Quality Indicator 1: State Part C/619 staff are actively involved in initiating the development of the new system or enhancement.</a:t>
            </a:r>
          </a:p>
          <a:p>
            <a:pPr lvl="1"/>
            <a:r>
              <a:rPr lang="en-US" sz="2400" kern="1200" dirty="0" smtClean="0">
                <a:solidFill>
                  <a:srgbClr val="154578"/>
                </a:solidFill>
                <a:latin typeface="+mn-lt"/>
                <a:ea typeface="+mn-ea"/>
                <a:cs typeface="+mn-cs"/>
              </a:rPr>
              <a:t>Quality element c: State Part C/619 staff provide input on who will develop the new system/enhancement (i.e., vendor/contractor, in-house staff, commercially available product) and related staffing needs</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22</a:t>
            </a:fld>
            <a:endParaRPr lang="en-US" dirty="0">
              <a:latin typeface="Century Gothic" pitchFamily="34" charset="0"/>
            </a:endParaRPr>
          </a:p>
        </p:txBody>
      </p:sp>
      <p:sp>
        <p:nvSpPr>
          <p:cNvPr id="3" name="Title 2"/>
          <p:cNvSpPr>
            <a:spLocks noGrp="1"/>
          </p:cNvSpPr>
          <p:nvPr>
            <p:ph type="title"/>
          </p:nvPr>
        </p:nvSpPr>
        <p:spPr/>
        <p:txBody>
          <a:bodyPr>
            <a:noAutofit/>
          </a:bodyPr>
          <a:lstStyle/>
          <a:p>
            <a:r>
              <a:rPr lang="en-US" sz="2800" dirty="0"/>
              <a:t>Section 1: Initiation of New System (or Enhancement) and Requirements </a:t>
            </a:r>
            <a:r>
              <a:rPr lang="en-US" sz="2800" dirty="0" smtClean="0"/>
              <a:t>Analysis</a:t>
            </a:r>
            <a:endParaRPr lang="en-US" sz="2800" dirty="0"/>
          </a:p>
        </p:txBody>
      </p:sp>
      <p:sp>
        <p:nvSpPr>
          <p:cNvPr id="2" name="Content Placeholder 1"/>
          <p:cNvSpPr>
            <a:spLocks noGrp="1"/>
          </p:cNvSpPr>
          <p:nvPr>
            <p:ph idx="1"/>
          </p:nvPr>
        </p:nvSpPr>
        <p:spPr>
          <a:xfrm>
            <a:off x="457200" y="2209800"/>
            <a:ext cx="8229600" cy="3124201"/>
          </a:xfrm>
        </p:spPr>
        <p:txBody>
          <a:bodyPr/>
          <a:lstStyle/>
          <a:p>
            <a:r>
              <a:rPr lang="en-US" dirty="0"/>
              <a:t>Quality Indicator 1: State Part C/619 staff are actively involved in initiating the development of the new system or enhancement.</a:t>
            </a:r>
          </a:p>
          <a:p>
            <a:pPr lvl="1"/>
            <a:r>
              <a:rPr lang="en-US" dirty="0" smtClean="0"/>
              <a:t>Quality element d: State Part C /619 staff provide input into the plan and schedule for the detailed system requirements analysis and the overall high-level plan for the remaining system design/development phases.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23</a:t>
            </a:fld>
            <a:endParaRPr lang="en-US" dirty="0">
              <a:latin typeface="Century Gothic" pitchFamily="34" charset="0"/>
            </a:endParaRPr>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a:t>
            </a:r>
            <a:r>
              <a:rPr lang="en-US" dirty="0" smtClean="0"/>
              <a:t>system/enhancement.</a:t>
            </a:r>
          </a:p>
          <a:p>
            <a:pPr lvl="1"/>
            <a:r>
              <a:rPr lang="en-US" dirty="0" smtClean="0"/>
              <a:t>Quality element a: State Part C/619 staff are actively involved in defining, reviewing, and revising business requirements, which identify their programmatic needs expressed in the language of the Part C/619 program.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24</a:t>
            </a:fld>
            <a:endParaRPr lang="en-US" dirty="0">
              <a:latin typeface="Century Gothic" pitchFamily="34" charset="0"/>
            </a:endParaRPr>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sz="2400" kern="1200" dirty="0" smtClean="0">
                <a:solidFill>
                  <a:srgbClr val="154578"/>
                </a:solidFill>
                <a:latin typeface="+mn-lt"/>
                <a:ea typeface="+mn-ea"/>
                <a:cs typeface="+mn-cs"/>
              </a:rPr>
              <a:t>Quality element b: State Part C/619 staff are actively involved with the IT team to create work process models that reflect an understanding of the Part C/619 program, processes and language.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solidFill>
                  <a:schemeClr val="bg1"/>
                </a:solidFill>
              </a:rPr>
              <a:t>Main flow process flow diagram</a:t>
            </a:r>
            <a:endParaRPr lang="en-US" dirty="0">
              <a:solidFill>
                <a:schemeClr val="bg1"/>
              </a:solidFill>
            </a:endParaRPr>
          </a:p>
        </p:txBody>
      </p:sp>
      <p:pic>
        <p:nvPicPr>
          <p:cNvPr id="2" name="Picture 1" descr="Image of Process Flow"/>
          <p:cNvPicPr/>
          <p:nvPr/>
        </p:nvPicPr>
        <p:blipFill>
          <a:blip r:embed="rId3" cstate="print"/>
          <a:srcRect l="2552" t="24180" r="2083" b="5123"/>
          <a:stretch>
            <a:fillRect/>
          </a:stretch>
        </p:blipFill>
        <p:spPr bwMode="auto">
          <a:xfrm>
            <a:off x="211931" y="762000"/>
            <a:ext cx="8720137"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solidFill>
                  <a:schemeClr val="bg1"/>
                </a:solidFill>
              </a:rPr>
              <a:t>Referral and Intake Process flow diagrams</a:t>
            </a:r>
            <a:endParaRPr lang="en-US" dirty="0">
              <a:solidFill>
                <a:schemeClr val="bg1"/>
              </a:solidFill>
            </a:endParaRPr>
          </a:p>
        </p:txBody>
      </p:sp>
      <p:pic>
        <p:nvPicPr>
          <p:cNvPr id="1026" name="Picture 2" descr="Process Flow in more detail"/>
          <p:cNvPicPr>
            <a:picLocks noChangeAspect="1" noChangeArrowheads="1"/>
          </p:cNvPicPr>
          <p:nvPr/>
        </p:nvPicPr>
        <p:blipFill>
          <a:blip r:embed="rId3" cstate="print"/>
          <a:srcRect l="8750" t="19532" r="11563" b="5469"/>
          <a:stretch>
            <a:fillRect/>
          </a:stretch>
        </p:blipFill>
        <p:spPr bwMode="auto">
          <a:xfrm>
            <a:off x="514350" y="0"/>
            <a:ext cx="809625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27</a:t>
            </a:fld>
            <a:endParaRPr lang="en-US" dirty="0">
              <a:latin typeface="Century Gothic" pitchFamily="34" charset="0"/>
            </a:endParaRPr>
          </a:p>
        </p:txBody>
      </p:sp>
      <p:sp>
        <p:nvSpPr>
          <p:cNvPr id="3" name="Title 2"/>
          <p:cNvSpPr>
            <a:spLocks noGrp="1"/>
          </p:cNvSpPr>
          <p:nvPr>
            <p:ph type="title"/>
          </p:nvPr>
        </p:nvSpPr>
        <p:spPr/>
        <p:txBody>
          <a:bodyPr>
            <a:normAutofit/>
          </a:bodyPr>
          <a:lstStyle/>
          <a:p>
            <a:r>
              <a:rPr lang="en-US" sz="2800" dirty="0" smtClean="0"/>
              <a:t>Section1</a:t>
            </a:r>
            <a:r>
              <a:rPr lang="en-US" sz="2800" dirty="0"/>
              <a:t>: Initiation of New System (or Enhancement) and Requirements Analysis</a:t>
            </a:r>
            <a:endParaRPr lang="en-US" dirty="0"/>
          </a:p>
        </p:txBody>
      </p:sp>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dirty="0" smtClean="0"/>
              <a:t>Quality element c: State Part C/619 staff are actively involved with the IT team to create data models that reflect program language.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solidFill>
                  <a:schemeClr val="bg1"/>
                </a:solidFill>
              </a:rPr>
              <a:t>ITTOTS Data Module</a:t>
            </a:r>
            <a:endParaRPr lang="en-US" dirty="0">
              <a:solidFill>
                <a:schemeClr val="bg1"/>
              </a:solidFill>
            </a:endParaRPr>
          </a:p>
        </p:txBody>
      </p:sp>
      <p:graphicFrame>
        <p:nvGraphicFramePr>
          <p:cNvPr id="2050" name="Object 2" descr="Image of tables and data elements reflecting Part C language"/>
          <p:cNvGraphicFramePr>
            <a:graphicFrameLocks noChangeAspect="1"/>
          </p:cNvGraphicFramePr>
          <p:nvPr>
            <p:extLst>
              <p:ext uri="{D42A27DB-BD31-4B8C-83A1-F6EECF244321}">
                <p14:modId xmlns:p14="http://schemas.microsoft.com/office/powerpoint/2010/main" val="3030979466"/>
              </p:ext>
            </p:extLst>
          </p:nvPr>
        </p:nvGraphicFramePr>
        <p:xfrm>
          <a:off x="381000" y="0"/>
          <a:ext cx="8153400" cy="6104707"/>
        </p:xfrm>
        <a:graphic>
          <a:graphicData uri="http://schemas.openxmlformats.org/presentationml/2006/ole">
            <mc:AlternateContent xmlns:mc="http://schemas.openxmlformats.org/markup-compatibility/2006">
              <mc:Choice xmlns:v="urn:schemas-microsoft-com:vml" Requires="v">
                <p:oleObj spid="_x0000_s2118" r:id="rId4" imgW="9400540" imgH="7036889" progId="">
                  <p:embed/>
                </p:oleObj>
              </mc:Choice>
              <mc:Fallback>
                <p:oleObj r:id="rId4" imgW="9400540" imgH="703688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0"/>
                        <a:ext cx="8153400" cy="61047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29</a:t>
            </a:fld>
            <a:endParaRPr lang="en-US" dirty="0">
              <a:latin typeface="Century Gothic" pitchFamily="34" charset="0"/>
            </a:endParaRPr>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dirty="0" smtClean="0"/>
              <a:t>Quality element d: State Part C/619 staff solicit end user input on business requirements, process models and data models.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w="12700">
            <a:solidFill>
              <a:srgbClr val="39B54A"/>
            </a:solidFill>
          </a:ln>
        </p:spPr>
        <p:txBody>
          <a:bodyPr>
            <a:normAutofit fontScale="90000"/>
          </a:bodyPr>
          <a:lstStyle/>
          <a:p>
            <a:r>
              <a:rPr lang="en-US" dirty="0" smtClean="0"/>
              <a:t>DaSy System Design and Development </a:t>
            </a:r>
            <a:r>
              <a:rPr lang="en-US" dirty="0"/>
              <a:t>Framework </a:t>
            </a:r>
            <a:r>
              <a:rPr lang="en-US" dirty="0" smtClean="0"/>
              <a:t>Subcomponent</a:t>
            </a:r>
            <a:endParaRPr lang="en-US" dirty="0"/>
          </a:p>
        </p:txBody>
      </p:sp>
      <p:sp>
        <p:nvSpPr>
          <p:cNvPr id="5" name="Content Placeholder 4"/>
          <p:cNvSpPr>
            <a:spLocks noGrp="1"/>
          </p:cNvSpPr>
          <p:nvPr>
            <p:ph idx="1"/>
          </p:nvPr>
        </p:nvSpPr>
        <p:spPr/>
        <p:txBody>
          <a:bodyPr/>
          <a:lstStyle/>
          <a:p>
            <a:pPr marL="0" indent="0">
              <a:buNone/>
            </a:pPr>
            <a:r>
              <a:rPr lang="en-US" b="1" dirty="0"/>
              <a:t>System </a:t>
            </a:r>
            <a:r>
              <a:rPr lang="en-US" b="1" dirty="0" smtClean="0"/>
              <a:t>Design and Development (SDD) </a:t>
            </a:r>
            <a:r>
              <a:rPr lang="en-US" dirty="0" smtClean="0"/>
              <a:t>refers to both </a:t>
            </a:r>
            <a:r>
              <a:rPr lang="en-US" dirty="0"/>
              <a:t>a set of functional and technical</a:t>
            </a:r>
            <a:r>
              <a:rPr lang="en-US" i="1" dirty="0"/>
              <a:t> </a:t>
            </a:r>
            <a:r>
              <a:rPr lang="en-US" dirty="0"/>
              <a:t>requirements for a data system, and the development and implementation of a data system based on those requirements.  It is the process of defining the architecture, database, system standards and </a:t>
            </a:r>
            <a:r>
              <a:rPr lang="en-US" dirty="0" smtClean="0"/>
              <a:t>components, </a:t>
            </a:r>
            <a:r>
              <a:rPr lang="en-US" dirty="0"/>
              <a:t>and the data </a:t>
            </a:r>
            <a:r>
              <a:rPr lang="en-US" dirty="0" smtClean="0"/>
              <a:t>elements. This subcomponent </a:t>
            </a:r>
            <a:r>
              <a:rPr lang="en-US" dirty="0"/>
              <a:t>supports the development of new data systems and enhancements to existing data systems.</a:t>
            </a:r>
          </a:p>
        </p:txBody>
      </p:sp>
    </p:spTree>
    <p:extLst>
      <p:ext uri="{BB962C8B-B14F-4D97-AF65-F5344CB8AC3E}">
        <p14:creationId xmlns:p14="http://schemas.microsoft.com/office/powerpoint/2010/main" val="708255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30</a:t>
            </a:fld>
            <a:endParaRPr lang="en-US" dirty="0">
              <a:latin typeface="Century Gothic" pitchFamily="34" charset="0"/>
            </a:endParaRPr>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dirty="0" smtClean="0"/>
              <a:t>Quality element e: State Part C/619 staff are actively involved in reconciling process models and data models with business requirements, with specific consideration of budget and scope.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31</a:t>
            </a:fld>
            <a:endParaRPr lang="en-US" dirty="0">
              <a:latin typeface="Century Gothic" pitchFamily="34" charset="0"/>
            </a:endParaRPr>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dirty="0" smtClean="0"/>
              <a:t>Quality element f: The final approval of the requirements includes sign-off by a designated State Part C/619 representative.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Virginia Part C</a:t>
            </a:r>
            <a:endParaRPr lang="en-US" dirty="0"/>
          </a:p>
        </p:txBody>
      </p:sp>
      <p:sp>
        <p:nvSpPr>
          <p:cNvPr id="2" name="Content Placeholder 1"/>
          <p:cNvSpPr>
            <a:spLocks noGrp="1"/>
          </p:cNvSpPr>
          <p:nvPr>
            <p:ph idx="1"/>
          </p:nvPr>
        </p:nvSpPr>
        <p:spPr>
          <a:xfrm>
            <a:off x="457200" y="1524000"/>
            <a:ext cx="8229600" cy="4800600"/>
          </a:xfrm>
        </p:spPr>
        <p:txBody>
          <a:bodyPr/>
          <a:lstStyle/>
          <a:p>
            <a:r>
              <a:rPr lang="en-US" dirty="0" smtClean="0"/>
              <a:t>Catherine Hancock  - (804) 371-6592</a:t>
            </a:r>
          </a:p>
          <a:p>
            <a:pPr marL="0" indent="0">
              <a:buNone/>
              <a:tabLst>
                <a:tab pos="341313" algn="l"/>
              </a:tabLst>
            </a:pPr>
            <a:r>
              <a:rPr lang="en-US" dirty="0" smtClean="0"/>
              <a:t>	</a:t>
            </a:r>
            <a:r>
              <a:rPr lang="en-US" dirty="0" smtClean="0">
                <a:hlinkClick r:id="rId2"/>
              </a:rPr>
              <a:t>Catherine.Hancock@dbhds.virginia.gov</a:t>
            </a:r>
            <a:r>
              <a:rPr lang="en-US" dirty="0" smtClean="0"/>
              <a:t> </a:t>
            </a:r>
          </a:p>
          <a:p>
            <a:endParaRPr lang="en-US" dirty="0" smtClean="0"/>
          </a:p>
          <a:p>
            <a:r>
              <a:rPr lang="en-US" dirty="0" smtClean="0"/>
              <a:t>Kyla Patterson - (860) 430-1160</a:t>
            </a:r>
          </a:p>
          <a:p>
            <a:pPr marL="0" indent="0">
              <a:buNone/>
              <a:tabLst>
                <a:tab pos="341313" algn="l"/>
              </a:tabLst>
            </a:pPr>
            <a:r>
              <a:rPr lang="en-US" dirty="0" smtClean="0"/>
              <a:t>	</a:t>
            </a:r>
            <a:r>
              <a:rPr lang="en-US" dirty="0" smtClean="0">
                <a:hlinkClick r:id="rId3"/>
              </a:rPr>
              <a:t>K.Patterson@dbhds.virginia.gov</a:t>
            </a:r>
            <a:endParaRPr lang="en-US" dirty="0" smtClean="0"/>
          </a:p>
          <a:p>
            <a:endParaRPr lang="en-US" dirty="0" smtClean="0"/>
          </a:p>
          <a:p>
            <a:r>
              <a:rPr lang="en-US" dirty="0" smtClean="0"/>
              <a:t>David K. Mills - (804) 371-6593</a:t>
            </a:r>
          </a:p>
          <a:p>
            <a:pPr marL="396875" indent="-396875">
              <a:buNone/>
              <a:tabLst>
                <a:tab pos="341313" algn="l"/>
              </a:tabLst>
            </a:pPr>
            <a:r>
              <a:rPr lang="en-US" dirty="0" smtClean="0"/>
              <a:t>	</a:t>
            </a:r>
            <a:r>
              <a:rPr lang="en-US" dirty="0" smtClean="0">
                <a:hlinkClick r:id="rId4"/>
              </a:rPr>
              <a:t>David.Mills@dbhds.virginia.gov</a:t>
            </a:r>
            <a:r>
              <a:rPr lang="en-US"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Placeholder 3" descr="&quot; &quo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364" r="5364"/>
          <a:stretch>
            <a:fillRect/>
          </a:stretch>
        </p:blipFill>
        <p:spPr/>
      </p:pic>
    </p:spTree>
    <p:extLst>
      <p:ext uri="{BB962C8B-B14F-4D97-AF65-F5344CB8AC3E}">
        <p14:creationId xmlns:p14="http://schemas.microsoft.com/office/powerpoint/2010/main" val="2982822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Idaho Part C</a:t>
            </a:r>
            <a:endParaRPr lang="en-US" dirty="0"/>
          </a:p>
        </p:txBody>
      </p:sp>
      <p:sp>
        <p:nvSpPr>
          <p:cNvPr id="3" name="Content Placeholder 2"/>
          <p:cNvSpPr>
            <a:spLocks noGrp="1"/>
          </p:cNvSpPr>
          <p:nvPr>
            <p:ph sz="half" idx="1"/>
          </p:nvPr>
        </p:nvSpPr>
        <p:spPr>
          <a:xfrm>
            <a:off x="457200" y="1600200"/>
            <a:ext cx="4572000" cy="2895599"/>
          </a:xfrm>
        </p:spPr>
        <p:txBody>
          <a:bodyPr/>
          <a:lstStyle/>
          <a:p>
            <a:r>
              <a:rPr lang="en-US" dirty="0" smtClean="0"/>
              <a:t>SDD Subcomponent Mechanic </a:t>
            </a:r>
          </a:p>
          <a:p>
            <a:r>
              <a:rPr lang="en-US" dirty="0" smtClean="0"/>
              <a:t>Test driver for Section 2: </a:t>
            </a:r>
            <a:r>
              <a:rPr lang="en-US" dirty="0"/>
              <a:t>System Design and </a:t>
            </a:r>
            <a:r>
              <a:rPr lang="en-US" dirty="0" smtClean="0"/>
              <a:t>Development</a:t>
            </a:r>
          </a:p>
          <a:p>
            <a:pPr lvl="1"/>
            <a:r>
              <a:rPr lang="en-US" dirty="0"/>
              <a:t>Applied to </a:t>
            </a:r>
            <a:r>
              <a:rPr lang="en-US" dirty="0" smtClean="0"/>
              <a:t>recent </a:t>
            </a:r>
            <a:r>
              <a:rPr lang="en-US" dirty="0"/>
              <a:t>new system development</a:t>
            </a:r>
          </a:p>
          <a:p>
            <a:pPr lvl="1"/>
            <a:endParaRPr lang="en-US" dirty="0"/>
          </a:p>
        </p:txBody>
      </p:sp>
      <p:pic>
        <p:nvPicPr>
          <p:cNvPr id="5" name="Content Placeholder 4" descr="&quot; &quo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0" y="1676400"/>
            <a:ext cx="2819400" cy="4224122"/>
          </a:xfrm>
        </p:spPr>
      </p:pic>
    </p:spTree>
    <p:extLst>
      <p:ext uri="{BB962C8B-B14F-4D97-AF65-F5344CB8AC3E}">
        <p14:creationId xmlns:p14="http://schemas.microsoft.com/office/powerpoint/2010/main" val="267139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Idaho Infant Toddler Progra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8" y="228600"/>
            <a:ext cx="165166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0" y="1905000"/>
            <a:ext cx="2311400" cy="830997"/>
          </a:xfrm>
          <a:prstGeom prst="rect">
            <a:avLst/>
          </a:prstGeom>
          <a:noFill/>
        </p:spPr>
        <p:txBody>
          <a:bodyPr wrap="square" rtlCol="0">
            <a:spAutoFit/>
          </a:bodyPr>
          <a:lstStyle/>
          <a:p>
            <a:r>
              <a:rPr lang="en-US" sz="2400" b="1" dirty="0" smtClean="0"/>
              <a:t>3 Hubs</a:t>
            </a:r>
          </a:p>
          <a:p>
            <a:r>
              <a:rPr lang="en-US" sz="2400" b="1" dirty="0" smtClean="0"/>
              <a:t>7 Regions</a:t>
            </a:r>
            <a:endParaRPr lang="en-US" sz="2400" b="1" dirty="0"/>
          </a:p>
        </p:txBody>
      </p:sp>
      <p:sp>
        <p:nvSpPr>
          <p:cNvPr id="4" name="TextBox 3"/>
          <p:cNvSpPr txBox="1"/>
          <p:nvPr/>
        </p:nvSpPr>
        <p:spPr>
          <a:xfrm>
            <a:off x="1524000" y="3276600"/>
            <a:ext cx="2590800" cy="2308324"/>
          </a:xfrm>
          <a:prstGeom prst="rect">
            <a:avLst/>
          </a:prstGeom>
          <a:noFill/>
        </p:spPr>
        <p:txBody>
          <a:bodyPr wrap="square" rtlCol="0">
            <a:spAutoFit/>
          </a:bodyPr>
          <a:lstStyle/>
          <a:p>
            <a:r>
              <a:rPr lang="en-US" sz="2400" b="1" dirty="0" smtClean="0"/>
              <a:t>North Hub</a:t>
            </a:r>
          </a:p>
          <a:p>
            <a:pPr marL="342900" indent="-342900">
              <a:buFont typeface="Arial" panose="020B0604020202020204" pitchFamily="34" charset="0"/>
              <a:buChar char="•"/>
            </a:pPr>
            <a:r>
              <a:rPr lang="en-US" sz="2400" dirty="0" smtClean="0"/>
              <a:t>Regions 1 &amp; 2</a:t>
            </a:r>
          </a:p>
          <a:p>
            <a:r>
              <a:rPr lang="en-US" sz="2400" b="1" dirty="0" smtClean="0"/>
              <a:t>West Hub</a:t>
            </a:r>
          </a:p>
          <a:p>
            <a:pPr marL="342900" indent="-342900">
              <a:buFont typeface="Arial" panose="020B0604020202020204" pitchFamily="34" charset="0"/>
              <a:buChar char="•"/>
            </a:pPr>
            <a:r>
              <a:rPr lang="en-US" sz="2400" dirty="0" smtClean="0"/>
              <a:t>Regions 3 &amp; 4 </a:t>
            </a:r>
          </a:p>
          <a:p>
            <a:r>
              <a:rPr lang="en-US" sz="2400" b="1" dirty="0" smtClean="0"/>
              <a:t>East Hub</a:t>
            </a:r>
          </a:p>
          <a:p>
            <a:pPr marL="342900" indent="-342900">
              <a:buFont typeface="Arial" panose="020B0604020202020204" pitchFamily="34" charset="0"/>
              <a:buChar char="•"/>
            </a:pPr>
            <a:r>
              <a:rPr lang="en-US" sz="2400" dirty="0" smtClean="0"/>
              <a:t>Regions 5, 6, &amp;7</a:t>
            </a:r>
            <a:endParaRPr lang="en-US" sz="2400" dirty="0"/>
          </a:p>
        </p:txBody>
      </p:sp>
      <p:pic>
        <p:nvPicPr>
          <p:cNvPr id="2050" name="Picture 2" descr="Map of Idaho's Infant Toddler Program: 3 hubs and 7 reg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6440"/>
            <a:ext cx="4724400" cy="591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6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1"/>
            <a:ext cx="762151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88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Image of webpage of Idaho's web-based data system"/>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76200" y="76200"/>
            <a:ext cx="8991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407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38</a:t>
            </a:fld>
            <a:endParaRPr lang="en-US" dirty="0">
              <a:latin typeface="Century Gothic" pitchFamily="34" charset="0"/>
            </a:endParaRPr>
          </a:p>
        </p:txBody>
      </p:sp>
      <p:sp>
        <p:nvSpPr>
          <p:cNvPr id="3" name="Title 2"/>
          <p:cNvSpPr>
            <a:spLocks noGrp="1"/>
          </p:cNvSpPr>
          <p:nvPr>
            <p:ph type="title"/>
          </p:nvPr>
        </p:nvSpPr>
        <p:spPr/>
        <p:txBody>
          <a:bodyPr>
            <a:normAutofit/>
          </a:bodyPr>
          <a:lstStyle/>
          <a:p>
            <a:r>
              <a:rPr lang="en-US" sz="2800" dirty="0" smtClean="0"/>
              <a:t>Section 2: </a:t>
            </a:r>
            <a:r>
              <a:rPr lang="en-US" sz="2800" dirty="0"/>
              <a:t>System Design and </a:t>
            </a:r>
            <a:r>
              <a:rPr lang="en-US" sz="2800" dirty="0" smtClean="0"/>
              <a:t>Development</a:t>
            </a:r>
            <a:endParaRPr lang="en-US" dirty="0"/>
          </a:p>
        </p:txBody>
      </p:sp>
      <p:sp>
        <p:nvSpPr>
          <p:cNvPr id="2" name="Content Placeholder 1"/>
          <p:cNvSpPr>
            <a:spLocks noGrp="1"/>
          </p:cNvSpPr>
          <p:nvPr>
            <p:ph idx="1"/>
          </p:nvPr>
        </p:nvSpPr>
        <p:spPr>
          <a:xfrm>
            <a:off x="457200" y="1752600"/>
            <a:ext cx="8229600" cy="3124200"/>
          </a:xfrm>
        </p:spPr>
        <p:txBody>
          <a:bodyPr/>
          <a:lstStyle/>
          <a:p>
            <a:r>
              <a:rPr lang="en-US" dirty="0"/>
              <a:t>Quality Indicator 6: State Part C/619 staff work with the IT team as they build and test the new system or enhancement.</a:t>
            </a:r>
          </a:p>
          <a:p>
            <a:pPr lvl="1"/>
            <a:r>
              <a:rPr lang="en-US" dirty="0"/>
              <a:t>Quality element a: State Part C/619 staff are actively involved with the IT team in refining the system requirements during system construction with consideration of scope.</a:t>
            </a:r>
          </a:p>
        </p:txBody>
      </p:sp>
      <p:pic>
        <p:nvPicPr>
          <p:cNvPr id="6" name="Picture 6"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403" y="4343400"/>
            <a:ext cx="2314397" cy="177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614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of title&#10;ITP KIDS - ITP 1004&#10;Electronic Signature Design&#10;Business / Design / Functional Requir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800"/>
            <a:ext cx="36766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descr="Image of the revision history chart for the Electronic Signature Design refin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622" y="1524000"/>
            <a:ext cx="7416800" cy="426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3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DaSy </a:t>
            </a:r>
            <a:r>
              <a:rPr lang="en-US" dirty="0" smtClean="0"/>
              <a:t>System </a:t>
            </a:r>
            <a:r>
              <a:rPr lang="en-US" dirty="0"/>
              <a:t>Design and Development Framework </a:t>
            </a:r>
            <a:r>
              <a:rPr lang="en-US" dirty="0" smtClean="0"/>
              <a:t>Subcomponent</a:t>
            </a:r>
            <a:endParaRPr lang="en-US" dirty="0"/>
          </a:p>
        </p:txBody>
      </p:sp>
      <p:sp>
        <p:nvSpPr>
          <p:cNvPr id="9" name="Content Placeholder 8"/>
          <p:cNvSpPr>
            <a:spLocks noGrp="1"/>
          </p:cNvSpPr>
          <p:nvPr>
            <p:ph idx="1"/>
          </p:nvPr>
        </p:nvSpPr>
        <p:spPr/>
        <p:txBody>
          <a:bodyPr/>
          <a:lstStyle/>
          <a:p>
            <a:pPr marL="0" indent="0">
              <a:buNone/>
            </a:pPr>
            <a:r>
              <a:rPr lang="en-US" dirty="0"/>
              <a:t>The purpose of system design and development is to create and support a data system based on the Part C/619 program requirements as articulated in the purpose and vision.  System design and development is the means by which the operational needs of the program staff and other users are translated into a technical infrastructure that will meet those needs.</a:t>
            </a:r>
          </a:p>
        </p:txBody>
      </p:sp>
    </p:spTree>
    <p:extLst>
      <p:ext uri="{BB962C8B-B14F-4D97-AF65-F5344CB8AC3E}">
        <p14:creationId xmlns:p14="http://schemas.microsoft.com/office/powerpoint/2010/main" val="2709084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of title&#10;ITP KIDS - ITP 1004&#10;Electronic Signature Design&#10;Business / Design / Functional Requir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76200"/>
            <a:ext cx="36766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Image of Electronic Siguatre requirements process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10" y="1066801"/>
            <a:ext cx="80454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Image of Electronic Siguatre requirements process 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60" y="3124201"/>
            <a:ext cx="7981950" cy="289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246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41</a:t>
            </a:fld>
            <a:endParaRPr lang="en-US" dirty="0">
              <a:latin typeface="Century Gothic" pitchFamily="34" charset="0"/>
            </a:endParaRPr>
          </a:p>
        </p:txBody>
      </p:sp>
      <p:sp>
        <p:nvSpPr>
          <p:cNvPr id="3" name="Title 2"/>
          <p:cNvSpPr>
            <a:spLocks noGrp="1"/>
          </p:cNvSpPr>
          <p:nvPr>
            <p:ph type="title"/>
          </p:nvPr>
        </p:nvSpPr>
        <p:spPr/>
        <p:txBody>
          <a:bodyPr>
            <a:normAutofit/>
          </a:bodyPr>
          <a:lstStyle/>
          <a:p>
            <a:r>
              <a:rPr lang="en-US" sz="2800" dirty="0" smtClean="0"/>
              <a:t>Section 2: </a:t>
            </a:r>
            <a:r>
              <a:rPr lang="en-US" sz="2800" dirty="0"/>
              <a:t>System Design and </a:t>
            </a:r>
            <a:r>
              <a:rPr lang="en-US" sz="2800" dirty="0" smtClean="0"/>
              <a:t>Development</a:t>
            </a:r>
            <a:endParaRPr lang="en-US" dirty="0"/>
          </a:p>
        </p:txBody>
      </p:sp>
      <p:sp>
        <p:nvSpPr>
          <p:cNvPr id="2" name="Content Placeholder 1"/>
          <p:cNvSpPr>
            <a:spLocks noGrp="1"/>
          </p:cNvSpPr>
          <p:nvPr>
            <p:ph idx="1"/>
          </p:nvPr>
        </p:nvSpPr>
        <p:spPr>
          <a:xfrm>
            <a:off x="457200" y="1752600"/>
            <a:ext cx="8229600" cy="3238500"/>
          </a:xfrm>
        </p:spPr>
        <p:txBody>
          <a:bodyPr/>
          <a:lstStyle/>
          <a:p>
            <a:r>
              <a:rPr lang="en-US" dirty="0"/>
              <a:t>Quality Indicator 6: State Part C/619 staff work with the IT team as they build and test the new system or enhancement.</a:t>
            </a:r>
          </a:p>
          <a:p>
            <a:pPr lvl="1"/>
            <a:r>
              <a:rPr lang="en-US" dirty="0"/>
              <a:t>Quality element b: State Part C/619 staff test modules as they are developed until they function as </a:t>
            </a:r>
            <a:r>
              <a:rPr lang="en-US" dirty="0" smtClean="0"/>
              <a:t>intended.</a:t>
            </a:r>
            <a:endParaRPr lang="en-US" dirty="0"/>
          </a:p>
        </p:txBody>
      </p:sp>
      <p:pic>
        <p:nvPicPr>
          <p:cNvPr id="7" name="Picture 5"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886200"/>
            <a:ext cx="1828800" cy="216746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56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of Scrumworks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4582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196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of task tracking sequence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09600"/>
            <a:ext cx="6400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of task tracking sequence pr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76399"/>
            <a:ext cx="6400800" cy="149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Image of task tracking sequence pro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173233"/>
            <a:ext cx="6433931" cy="83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descr="Image of task tracking sequence progr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1" y="4009611"/>
            <a:ext cx="6433930" cy="153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742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44</a:t>
            </a:fld>
            <a:endParaRPr lang="en-US" dirty="0">
              <a:latin typeface="Century Gothic" pitchFamily="34" charset="0"/>
            </a:endParaRPr>
          </a:p>
        </p:txBody>
      </p:sp>
      <p:sp>
        <p:nvSpPr>
          <p:cNvPr id="3" name="Title 2"/>
          <p:cNvSpPr>
            <a:spLocks noGrp="1"/>
          </p:cNvSpPr>
          <p:nvPr>
            <p:ph type="title"/>
          </p:nvPr>
        </p:nvSpPr>
        <p:spPr/>
        <p:txBody>
          <a:bodyPr>
            <a:normAutofit/>
          </a:bodyPr>
          <a:lstStyle/>
          <a:p>
            <a:r>
              <a:rPr lang="en-US" sz="2800" dirty="0" smtClean="0"/>
              <a:t>Section 2: </a:t>
            </a:r>
            <a:r>
              <a:rPr lang="en-US" sz="2800" dirty="0"/>
              <a:t>System Design and </a:t>
            </a:r>
            <a:r>
              <a:rPr lang="en-US" sz="2800" dirty="0" smtClean="0"/>
              <a:t>Development</a:t>
            </a:r>
            <a:endParaRPr lang="en-US" dirty="0"/>
          </a:p>
        </p:txBody>
      </p:sp>
      <p:sp>
        <p:nvSpPr>
          <p:cNvPr id="2" name="Content Placeholder 1"/>
          <p:cNvSpPr>
            <a:spLocks noGrp="1"/>
          </p:cNvSpPr>
          <p:nvPr>
            <p:ph idx="1"/>
          </p:nvPr>
        </p:nvSpPr>
        <p:spPr>
          <a:xfrm>
            <a:off x="457200" y="1752600"/>
            <a:ext cx="8229600" cy="3238500"/>
          </a:xfrm>
        </p:spPr>
        <p:txBody>
          <a:bodyPr/>
          <a:lstStyle/>
          <a:p>
            <a:r>
              <a:rPr lang="en-US" dirty="0"/>
              <a:t>Quality Indicator 6: State Part C/619 staff work with the IT team as they build and test the new system or enhancement.</a:t>
            </a:r>
          </a:p>
          <a:p>
            <a:pPr lvl="1"/>
            <a:r>
              <a:rPr lang="en-US" dirty="0"/>
              <a:t>Quality element </a:t>
            </a:r>
            <a:r>
              <a:rPr lang="en-US" dirty="0" smtClean="0"/>
              <a:t>c: </a:t>
            </a:r>
            <a:r>
              <a:rPr lang="en-US" dirty="0"/>
              <a:t>State Part C/619 staff communicate with IT team to ensure adequate system load performance based upon anticipated system peak usage</a:t>
            </a:r>
            <a:r>
              <a:rPr lang="en-US" dirty="0" smtClean="0"/>
              <a:t>.</a:t>
            </a:r>
            <a:endParaRPr lang="en-US" dirty="0"/>
          </a:p>
        </p:txBody>
      </p:sp>
      <p:pic>
        <p:nvPicPr>
          <p:cNvPr id="6" name="Picture 3"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343400"/>
            <a:ext cx="2853911" cy="165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54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of CSR to Bill Item Process Flow: an adequate system load performance based tes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86800" cy="509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213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46</a:t>
            </a:fld>
            <a:endParaRPr lang="en-US" dirty="0">
              <a:latin typeface="Century Gothic" pitchFamily="34" charset="0"/>
            </a:endParaRPr>
          </a:p>
        </p:txBody>
      </p:sp>
      <p:sp>
        <p:nvSpPr>
          <p:cNvPr id="3" name="Title 2"/>
          <p:cNvSpPr>
            <a:spLocks noGrp="1"/>
          </p:cNvSpPr>
          <p:nvPr>
            <p:ph type="title"/>
          </p:nvPr>
        </p:nvSpPr>
        <p:spPr/>
        <p:txBody>
          <a:bodyPr>
            <a:normAutofit/>
          </a:bodyPr>
          <a:lstStyle/>
          <a:p>
            <a:r>
              <a:rPr lang="en-US" sz="2800" dirty="0" smtClean="0"/>
              <a:t>Section 2: </a:t>
            </a:r>
            <a:r>
              <a:rPr lang="en-US" sz="2800" dirty="0"/>
              <a:t>System Design and </a:t>
            </a:r>
            <a:r>
              <a:rPr lang="en-US" sz="2800" dirty="0" smtClean="0"/>
              <a:t>Development</a:t>
            </a:r>
            <a:endParaRPr lang="en-US" dirty="0"/>
          </a:p>
        </p:txBody>
      </p:sp>
      <p:sp>
        <p:nvSpPr>
          <p:cNvPr id="2" name="Content Placeholder 1"/>
          <p:cNvSpPr>
            <a:spLocks noGrp="1"/>
          </p:cNvSpPr>
          <p:nvPr>
            <p:ph idx="1"/>
          </p:nvPr>
        </p:nvSpPr>
        <p:spPr>
          <a:xfrm>
            <a:off x="457200" y="1752600"/>
            <a:ext cx="8229600" cy="3238500"/>
          </a:xfrm>
        </p:spPr>
        <p:txBody>
          <a:bodyPr/>
          <a:lstStyle/>
          <a:p>
            <a:r>
              <a:rPr lang="en-US" dirty="0"/>
              <a:t>Quality Indicator 6: State Part C/619 staff work with the IT team as they build and test the new system or enhancement.</a:t>
            </a:r>
          </a:p>
          <a:p>
            <a:pPr lvl="1"/>
            <a:r>
              <a:rPr lang="en-US" dirty="0"/>
              <a:t>Quality element </a:t>
            </a:r>
            <a:r>
              <a:rPr lang="en-US" dirty="0" smtClean="0"/>
              <a:t>d: </a:t>
            </a:r>
            <a:r>
              <a:rPr lang="en-US" dirty="0"/>
              <a:t>State Part C/619 staff or representatives require technical documentation, which include instructions necessary for system deployment and maintenance</a:t>
            </a:r>
            <a:r>
              <a:rPr lang="en-US" dirty="0" smtClean="0"/>
              <a:t>.</a:t>
            </a:r>
            <a:endParaRPr lang="en-US" dirty="0"/>
          </a:p>
        </p:txBody>
      </p:sp>
      <p:pic>
        <p:nvPicPr>
          <p:cNvPr id="7" name="Picture 3"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267200"/>
            <a:ext cx="27432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142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creenshot of technical documentation list in ITP KIDS Sharepoint 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086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Title: ITP Web Version 2.0 High-Level Architectur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56007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Image of  ITP Web Version 2.0 High-Level Architecture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6125"/>
            <a:ext cx="8915400"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001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49</a:t>
            </a:fld>
            <a:endParaRPr lang="en-US" dirty="0"/>
          </a:p>
        </p:txBody>
      </p:sp>
      <p:sp>
        <p:nvSpPr>
          <p:cNvPr id="3" name="Title 2"/>
          <p:cNvSpPr>
            <a:spLocks noGrp="1"/>
          </p:cNvSpPr>
          <p:nvPr>
            <p:ph type="title"/>
          </p:nvPr>
        </p:nvSpPr>
        <p:spPr/>
        <p:txBody>
          <a:bodyPr/>
          <a:lstStyle/>
          <a:p>
            <a:r>
              <a:rPr lang="en-US" dirty="0" smtClean="0"/>
              <a:t>Contact Idaho Part C</a:t>
            </a:r>
            <a:endParaRPr lang="en-US" dirty="0"/>
          </a:p>
        </p:txBody>
      </p:sp>
      <p:sp>
        <p:nvSpPr>
          <p:cNvPr id="2" name="Content Placeholder 1"/>
          <p:cNvSpPr>
            <a:spLocks noGrp="1"/>
          </p:cNvSpPr>
          <p:nvPr>
            <p:ph idx="1"/>
          </p:nvPr>
        </p:nvSpPr>
        <p:spPr/>
        <p:txBody>
          <a:bodyPr/>
          <a:lstStyle/>
          <a:p>
            <a:r>
              <a:rPr lang="en-US" dirty="0" smtClean="0"/>
              <a:t>Christy Cronheim – (208) 334-5590</a:t>
            </a:r>
          </a:p>
          <a:p>
            <a:pPr lvl="1"/>
            <a:r>
              <a:rPr lang="en-US" dirty="0" smtClean="0">
                <a:hlinkClick r:id="rId3"/>
              </a:rPr>
              <a:t>cronheic@dhw.idaho.gov</a:t>
            </a:r>
            <a:endParaRPr lang="en-US" dirty="0" smtClean="0"/>
          </a:p>
          <a:p>
            <a:pPr lvl="1"/>
            <a:endParaRPr lang="en-US" dirty="0"/>
          </a:p>
          <a:p>
            <a:r>
              <a:rPr lang="en-US" dirty="0" smtClean="0"/>
              <a:t>Rick Harris – (208) 334-5517</a:t>
            </a:r>
          </a:p>
          <a:p>
            <a:pPr lvl="1"/>
            <a:r>
              <a:rPr lang="en-US" dirty="0" smtClean="0">
                <a:hlinkClick r:id="rId4"/>
              </a:rPr>
              <a:t>harrisr@dhw.idaho.gov</a:t>
            </a:r>
            <a:endParaRPr lang="en-US" dirty="0" smtClean="0"/>
          </a:p>
          <a:p>
            <a:pPr marL="457200" lvl="1" indent="0">
              <a:buNone/>
            </a:pPr>
            <a:endParaRPr lang="en-US" dirty="0"/>
          </a:p>
        </p:txBody>
      </p:sp>
    </p:spTree>
    <p:extLst>
      <p:ext uri="{BB962C8B-B14F-4D97-AF65-F5344CB8AC3E}">
        <p14:creationId xmlns:p14="http://schemas.microsoft.com/office/powerpoint/2010/main" val="3148280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w="12700">
            <a:solidFill>
              <a:srgbClr val="39B54A"/>
            </a:solidFill>
          </a:ln>
        </p:spPr>
        <p:txBody>
          <a:bodyPr>
            <a:normAutofit fontScale="90000"/>
          </a:bodyPr>
          <a:lstStyle/>
          <a:p>
            <a:r>
              <a:rPr lang="en-US" dirty="0"/>
              <a:t>DaSy </a:t>
            </a:r>
            <a:r>
              <a:rPr lang="en-US" dirty="0" smtClean="0"/>
              <a:t>System </a:t>
            </a:r>
            <a:r>
              <a:rPr lang="en-US" dirty="0"/>
              <a:t>Design and Development Framework </a:t>
            </a:r>
            <a:r>
              <a:rPr lang="en-US" dirty="0" smtClean="0"/>
              <a:t>Subcomponent</a:t>
            </a:r>
            <a:endParaRPr lang="en-US" dirty="0"/>
          </a:p>
        </p:txBody>
      </p:sp>
      <p:sp>
        <p:nvSpPr>
          <p:cNvPr id="5" name="Content Placeholder 4"/>
          <p:cNvSpPr>
            <a:spLocks noGrp="1"/>
          </p:cNvSpPr>
          <p:nvPr>
            <p:ph sz="half" idx="1"/>
          </p:nvPr>
        </p:nvSpPr>
        <p:spPr>
          <a:xfrm>
            <a:off x="457200" y="1905000"/>
            <a:ext cx="8229600" cy="1447799"/>
          </a:xfrm>
        </p:spPr>
        <p:txBody>
          <a:bodyPr/>
          <a:lstStyle/>
          <a:p>
            <a:pPr marL="0" indent="0">
              <a:buNone/>
            </a:pPr>
            <a:r>
              <a:rPr lang="en-US" dirty="0" smtClean="0"/>
              <a:t>The DaSy SDD </a:t>
            </a:r>
            <a:r>
              <a:rPr lang="en-US" dirty="0"/>
              <a:t>Framework </a:t>
            </a:r>
            <a:r>
              <a:rPr lang="en-US" dirty="0" smtClean="0"/>
              <a:t>subcomponent was developed around the </a:t>
            </a:r>
            <a:r>
              <a:rPr lang="en-US" dirty="0"/>
              <a:t>phases and processes of a standard System Development Life </a:t>
            </a:r>
            <a:r>
              <a:rPr lang="en-US" dirty="0" smtClean="0"/>
              <a:t>Cycle:</a:t>
            </a:r>
            <a:endParaRPr lang="en-US" dirty="0"/>
          </a:p>
        </p:txBody>
      </p:sp>
      <p:sp>
        <p:nvSpPr>
          <p:cNvPr id="6" name="Content Placeholder 5"/>
          <p:cNvSpPr>
            <a:spLocks noGrp="1"/>
          </p:cNvSpPr>
          <p:nvPr>
            <p:ph sz="half" idx="2"/>
          </p:nvPr>
        </p:nvSpPr>
        <p:spPr>
          <a:xfrm>
            <a:off x="1066800" y="3429000"/>
            <a:ext cx="7620000" cy="2163763"/>
          </a:xfrm>
        </p:spPr>
        <p:txBody>
          <a:bodyPr/>
          <a:lstStyle/>
          <a:p>
            <a:r>
              <a:rPr lang="en-US" dirty="0" smtClean="0"/>
              <a:t>System initiation and requirements analysis</a:t>
            </a:r>
          </a:p>
          <a:p>
            <a:r>
              <a:rPr lang="en-US" dirty="0" smtClean="0"/>
              <a:t>System design </a:t>
            </a:r>
            <a:r>
              <a:rPr lang="en-US" smtClean="0"/>
              <a:t>and development</a:t>
            </a:r>
            <a:endParaRPr lang="en-US" dirty="0" smtClean="0"/>
          </a:p>
          <a:p>
            <a:r>
              <a:rPr lang="en-US" dirty="0" smtClean="0"/>
              <a:t>System acceptance and deployment</a:t>
            </a:r>
            <a:endParaRPr lang="en-US" dirty="0"/>
          </a:p>
        </p:txBody>
      </p:sp>
    </p:spTree>
    <p:extLst>
      <p:ext uri="{BB962C8B-B14F-4D97-AF65-F5344CB8AC3E}">
        <p14:creationId xmlns:p14="http://schemas.microsoft.com/office/powerpoint/2010/main" val="841848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Placeholder 3" descr="&quot; &quo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341" r="5341"/>
          <a:stretch>
            <a:fillRect/>
          </a:stretch>
        </p:blipFill>
        <p:spPr>
          <a:xfrm>
            <a:off x="2814640" y="1752600"/>
            <a:ext cx="5414960" cy="4040188"/>
          </a:xfrm>
        </p:spPr>
      </p:pic>
    </p:spTree>
    <p:extLst>
      <p:ext uri="{BB962C8B-B14F-4D97-AF65-F5344CB8AC3E}">
        <p14:creationId xmlns:p14="http://schemas.microsoft.com/office/powerpoint/2010/main" val="29828227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Part C &amp; Part B 619</a:t>
            </a:r>
            <a:endParaRPr lang="en-US" dirty="0"/>
          </a:p>
        </p:txBody>
      </p:sp>
      <p:sp>
        <p:nvSpPr>
          <p:cNvPr id="3" name="Content Placeholder 2"/>
          <p:cNvSpPr>
            <a:spLocks noGrp="1"/>
          </p:cNvSpPr>
          <p:nvPr>
            <p:ph sz="half" idx="1"/>
          </p:nvPr>
        </p:nvSpPr>
        <p:spPr>
          <a:xfrm>
            <a:off x="457200" y="1600200"/>
            <a:ext cx="4724400" cy="3276600"/>
          </a:xfrm>
        </p:spPr>
        <p:txBody>
          <a:bodyPr/>
          <a:lstStyle/>
          <a:p>
            <a:r>
              <a:rPr lang="en-US" dirty="0" smtClean="0"/>
              <a:t>SDD Subcomponent Mechanic</a:t>
            </a:r>
          </a:p>
          <a:p>
            <a:r>
              <a:rPr lang="en-US" dirty="0" smtClean="0"/>
              <a:t>Test driver for Section 3: System </a:t>
            </a:r>
            <a:r>
              <a:rPr lang="en-US" dirty="0"/>
              <a:t>Acceptance and Deployment</a:t>
            </a:r>
            <a:endParaRPr lang="en-US" dirty="0" smtClean="0"/>
          </a:p>
          <a:p>
            <a:pPr lvl="1"/>
            <a:r>
              <a:rPr lang="en-US" dirty="0"/>
              <a:t>Applied to </a:t>
            </a:r>
            <a:r>
              <a:rPr lang="en-US" dirty="0" smtClean="0"/>
              <a:t>deployment of recent system enhancement</a:t>
            </a:r>
            <a:endParaRPr lang="en-US" dirty="0"/>
          </a:p>
        </p:txBody>
      </p:sp>
      <p:pic>
        <p:nvPicPr>
          <p:cNvPr id="5" name="Content Placeholder 4" descr="&quot; &quo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29779" y="1600201"/>
            <a:ext cx="2848154" cy="4267200"/>
          </a:xfrm>
        </p:spPr>
      </p:pic>
    </p:spTree>
    <p:extLst>
      <p:ext uri="{BB962C8B-B14F-4D97-AF65-F5344CB8AC3E}">
        <p14:creationId xmlns:p14="http://schemas.microsoft.com/office/powerpoint/2010/main" val="3844961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ennsylvania Office of Child Development and Early Learning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31" y="374650"/>
            <a:ext cx="2695575" cy="581025"/>
          </a:xfrm>
          <a:prstGeom prst="rect">
            <a:avLst/>
          </a:prstGeom>
        </p:spPr>
      </p:pic>
      <p:pic>
        <p:nvPicPr>
          <p:cNvPr id="10" name="Picture 2" descr="Map of Pennsylvania with number of children served by coun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62" y="1066800"/>
            <a:ext cx="8028738" cy="493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766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ennsylvania Pelican Early Interven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25431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5498" y="1524000"/>
            <a:ext cx="7942702" cy="2246769"/>
          </a:xfrm>
          <a:prstGeom prst="rect">
            <a:avLst/>
          </a:prstGeom>
        </p:spPr>
        <p:txBody>
          <a:bodyPr wrap="square">
            <a:spAutoFit/>
          </a:bodyPr>
          <a:lstStyle/>
          <a:p>
            <a:r>
              <a:rPr lang="en-US" altLang="en-US" sz="2800" dirty="0"/>
              <a:t>Pennsylvania’s Enterprise to Link Information for Children Across Networks Early Intervention system is an information management system used to manage the records of children receiving Early Intervention (EI) services in Pennsylvania.</a:t>
            </a:r>
            <a:endParaRPr lang="en-US" sz="2800" dirty="0"/>
          </a:p>
        </p:txBody>
      </p:sp>
      <p:graphicFrame>
        <p:nvGraphicFramePr>
          <p:cNvPr id="10" name="Content Placeholder 9" descr="Pennsylvania's data system and some of the major roll-outs managed."/>
          <p:cNvGraphicFramePr>
            <a:graphicFrameLocks noGrp="1"/>
          </p:cNvGraphicFramePr>
          <p:nvPr>
            <p:ph sz="half" idx="1"/>
            <p:extLst>
              <p:ext uri="{D42A27DB-BD31-4B8C-83A1-F6EECF244321}">
                <p14:modId xmlns:p14="http://schemas.microsoft.com/office/powerpoint/2010/main" val="3385240712"/>
              </p:ext>
            </p:extLst>
          </p:nvPr>
        </p:nvGraphicFramePr>
        <p:xfrm>
          <a:off x="457200" y="3429000"/>
          <a:ext cx="8382000" cy="2697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04483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PELICAN-EI User Structure</a:t>
            </a:r>
            <a:endParaRPr lang="en-US" dirty="0"/>
          </a:p>
        </p:txBody>
      </p:sp>
      <p:graphicFrame>
        <p:nvGraphicFramePr>
          <p:cNvPr id="5" name="Diagram 4" descr="The PELCAN-EI User Structure"/>
          <p:cNvGraphicFramePr/>
          <p:nvPr>
            <p:extLst>
              <p:ext uri="{D42A27DB-BD31-4B8C-83A1-F6EECF244321}">
                <p14:modId xmlns:p14="http://schemas.microsoft.com/office/powerpoint/2010/main" val="3948249596"/>
              </p:ext>
            </p:extLst>
          </p:nvPr>
        </p:nvGraphicFramePr>
        <p:xfrm>
          <a:off x="304800" y="1219200"/>
          <a:ext cx="8153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4246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Section 3: </a:t>
            </a:r>
            <a:r>
              <a:rPr lang="en-US" sz="2800" dirty="0"/>
              <a:t>System Acceptance &amp; Deployment</a:t>
            </a:r>
          </a:p>
        </p:txBody>
      </p:sp>
      <p:sp>
        <p:nvSpPr>
          <p:cNvPr id="2" name="Content Placeholder 1"/>
          <p:cNvSpPr>
            <a:spLocks noGrp="1"/>
          </p:cNvSpPr>
          <p:nvPr>
            <p:ph idx="1"/>
          </p:nvPr>
        </p:nvSpPr>
        <p:spPr>
          <a:xfrm>
            <a:off x="457200" y="1600200"/>
            <a:ext cx="8229600" cy="4495799"/>
          </a:xfrm>
        </p:spPr>
        <p:txBody>
          <a:bodyPr/>
          <a:lstStyle/>
          <a:p>
            <a:r>
              <a:rPr lang="en-US" dirty="0" smtClean="0"/>
              <a:t>Quality Indicator 8: </a:t>
            </a:r>
            <a:r>
              <a:rPr lang="en-US" dirty="0"/>
              <a:t>State Part C/619 staff create, review, and/or revise supporting materials</a:t>
            </a:r>
            <a:r>
              <a:rPr lang="en-US" dirty="0" smtClean="0"/>
              <a:t>.</a:t>
            </a:r>
          </a:p>
          <a:p>
            <a:pPr lvl="1"/>
            <a:r>
              <a:rPr lang="en-US" dirty="0" smtClean="0"/>
              <a:t>Quality element a: </a:t>
            </a:r>
            <a:r>
              <a:rPr lang="en-US" dirty="0"/>
              <a:t>State Part C/619 staff ensure data dictionary is updated, as </a:t>
            </a:r>
            <a:r>
              <a:rPr lang="en-US" dirty="0" smtClean="0"/>
              <a:t>needed.</a:t>
            </a:r>
          </a:p>
          <a:p>
            <a:pPr lvl="1"/>
            <a:r>
              <a:rPr lang="en-US" dirty="0" smtClean="0"/>
              <a:t>Quality element b: </a:t>
            </a:r>
            <a:r>
              <a:rPr lang="en-US" dirty="0"/>
              <a:t>State Part C/619 staff participate in creating/updating system materials (e.g., user manuals, online tutorials, webinars, etc.) as </a:t>
            </a:r>
            <a:r>
              <a:rPr lang="en-US" dirty="0" smtClean="0"/>
              <a:t>needed.</a:t>
            </a:r>
          </a:p>
          <a:p>
            <a:pPr lvl="1"/>
            <a:r>
              <a:rPr lang="en-US" dirty="0" smtClean="0"/>
              <a:t>Quality element c: </a:t>
            </a:r>
            <a:r>
              <a:rPr lang="en-US" dirty="0"/>
              <a:t>State Part C/619 staff ensure applicable changes are communicated to help desk support.</a:t>
            </a:r>
            <a:endParaRPr lang="en-US" dirty="0" smtClean="0"/>
          </a:p>
          <a:p>
            <a:pPr lvl="1"/>
            <a:r>
              <a:rPr lang="en-US" dirty="0"/>
              <a:t>Quality </a:t>
            </a:r>
            <a:r>
              <a:rPr lang="en-US" dirty="0" smtClean="0"/>
              <a:t>element d: </a:t>
            </a:r>
            <a:r>
              <a:rPr lang="en-US" dirty="0"/>
              <a:t>State Part C/619 staff revise updated materials based on testers’ review and feedback.</a:t>
            </a:r>
            <a:endParaRPr lang="en-US" dirty="0" smtClean="0"/>
          </a:p>
        </p:txBody>
      </p:sp>
    </p:spTree>
    <p:extLst>
      <p:ext uri="{BB962C8B-B14F-4D97-AF65-F5344CB8AC3E}">
        <p14:creationId xmlns:p14="http://schemas.microsoft.com/office/powerpoint/2010/main" val="28585029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Section 3: </a:t>
            </a:r>
            <a:r>
              <a:rPr lang="en-US" sz="2800" dirty="0"/>
              <a:t>System Acceptance &amp; Deployment</a:t>
            </a:r>
          </a:p>
        </p:txBody>
      </p:sp>
      <p:sp>
        <p:nvSpPr>
          <p:cNvPr id="2" name="Content Placeholder 1"/>
          <p:cNvSpPr>
            <a:spLocks noGrp="1"/>
          </p:cNvSpPr>
          <p:nvPr>
            <p:ph idx="1"/>
          </p:nvPr>
        </p:nvSpPr>
        <p:spPr>
          <a:xfrm>
            <a:off x="457200" y="1600200"/>
            <a:ext cx="8229600" cy="4267199"/>
          </a:xfrm>
        </p:spPr>
        <p:txBody>
          <a:bodyPr/>
          <a:lstStyle/>
          <a:p>
            <a:r>
              <a:rPr lang="en-US" dirty="0" smtClean="0"/>
              <a:t>Quality Indicator 9: </a:t>
            </a:r>
            <a:r>
              <a:rPr lang="en-US" dirty="0"/>
              <a:t>State Part C/619 staff communicate and work with the IT team to deploy the new system/enhancement</a:t>
            </a:r>
            <a:r>
              <a:rPr lang="en-US" dirty="0" smtClean="0"/>
              <a:t>.</a:t>
            </a:r>
          </a:p>
          <a:p>
            <a:pPr lvl="1"/>
            <a:r>
              <a:rPr lang="en-US" dirty="0"/>
              <a:t>Quality element a</a:t>
            </a:r>
            <a:r>
              <a:rPr lang="en-US" dirty="0" smtClean="0"/>
              <a:t>: State </a:t>
            </a:r>
            <a:r>
              <a:rPr lang="en-US" dirty="0"/>
              <a:t>Part C/619 staff collaborate with the IT team to create a deployment plan, including guidelines for transition, schedule, and roles and responsibilities. </a:t>
            </a:r>
            <a:endParaRPr lang="en-US" dirty="0" smtClean="0"/>
          </a:p>
          <a:p>
            <a:pPr lvl="1"/>
            <a:r>
              <a:rPr lang="en-US" dirty="0"/>
              <a:t>Quality element b</a:t>
            </a:r>
            <a:r>
              <a:rPr lang="en-US" dirty="0" smtClean="0"/>
              <a:t>: State </a:t>
            </a:r>
            <a:r>
              <a:rPr lang="en-US" dirty="0"/>
              <a:t>Part C/619 staff communicate the deployment plan to all necessary parties, including state and local staff</a:t>
            </a:r>
            <a:r>
              <a:rPr lang="en-US" dirty="0" smtClean="0"/>
              <a:t>.</a:t>
            </a:r>
          </a:p>
        </p:txBody>
      </p:sp>
    </p:spTree>
    <p:extLst>
      <p:ext uri="{BB962C8B-B14F-4D97-AF65-F5344CB8AC3E}">
        <p14:creationId xmlns:p14="http://schemas.microsoft.com/office/powerpoint/2010/main" val="33592526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System Acceptance &amp; Deployment</a:t>
            </a:r>
            <a:endParaRPr lang="en-US" sz="2200" dirty="0"/>
          </a:p>
        </p:txBody>
      </p:sp>
      <p:graphicFrame>
        <p:nvGraphicFramePr>
          <p:cNvPr id="5" name="Content Placeholder 4" descr="Deployment process for system acceptance: In-person program trainings, live webinar sessions, learning management system (online) and ad hoc training teams"/>
          <p:cNvGraphicFramePr>
            <a:graphicFrameLocks noGrp="1"/>
          </p:cNvGraphicFramePr>
          <p:nvPr>
            <p:ph sz="half" idx="1"/>
            <p:extLst>
              <p:ext uri="{D42A27DB-BD31-4B8C-83A1-F6EECF244321}">
                <p14:modId xmlns:p14="http://schemas.microsoft.com/office/powerpoint/2010/main" val="1765420126"/>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quot; &quot;"/>
          <p:cNvPicPr>
            <a:picLocks noGrp="1" noChangeAspect="1" noChangeArrowheads="1"/>
          </p:cNvPicPr>
          <p:nvPr>
            <p:ph sz="half" idx="2"/>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2517507"/>
            <a:ext cx="4038600" cy="269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1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Learning Management System (LMS)</a:t>
            </a:r>
            <a:endParaRPr lang="en-US" dirty="0"/>
          </a:p>
        </p:txBody>
      </p:sp>
      <p:pic>
        <p:nvPicPr>
          <p:cNvPr id="5" name="Picture 3" descr="Screenshot of webpage of the Home and Community Services Informatoin System (HCSiS)"/>
          <p:cNvPicPr>
            <a:picLocks noChangeAspect="1" noChangeArrowheads="1"/>
          </p:cNvPicPr>
          <p:nvPr/>
        </p:nvPicPr>
        <p:blipFill>
          <a:blip r:embed="rId2" cstate="print"/>
          <a:srcRect/>
          <a:stretch>
            <a:fillRect/>
          </a:stretch>
        </p:blipFill>
        <p:spPr bwMode="gray">
          <a:xfrm>
            <a:off x="1219200" y="838200"/>
            <a:ext cx="6096000" cy="5178576"/>
          </a:xfrm>
          <a:prstGeom prst="rect">
            <a:avLst/>
          </a:prstGeom>
          <a:noFill/>
          <a:ln w="9525">
            <a:solidFill>
              <a:schemeClr val="tx1"/>
            </a:solidFill>
            <a:miter lim="800000"/>
            <a:headEnd/>
            <a:tailEnd/>
          </a:ln>
        </p:spPr>
      </p:pic>
      <p:sp>
        <p:nvSpPr>
          <p:cNvPr id="6" name="Oval 12" descr="&quot; &quot;"/>
          <p:cNvSpPr>
            <a:spLocks noChangeArrowheads="1"/>
          </p:cNvSpPr>
          <p:nvPr/>
        </p:nvSpPr>
        <p:spPr bwMode="auto">
          <a:xfrm>
            <a:off x="3429000" y="2841434"/>
            <a:ext cx="1524000" cy="609600"/>
          </a:xfrm>
          <a:prstGeom prst="ellipse">
            <a:avLst/>
          </a:prstGeom>
          <a:noFill/>
          <a:ln w="25400" algn="ctr">
            <a:solidFill>
              <a:srgbClr val="FF0000"/>
            </a:solidFill>
            <a:round/>
            <a:headEnd/>
            <a:tailEnd/>
          </a:ln>
        </p:spPr>
        <p:txBody>
          <a:bodyPr lIns="73152" tIns="73152" rIns="73152" bIns="73152"/>
          <a:lstStyle/>
          <a:p>
            <a:pPr eaLnBrk="0" fontAlgn="base" hangingPunct="0">
              <a:lnSpc>
                <a:spcPct val="106000"/>
              </a:lnSpc>
              <a:spcBef>
                <a:spcPct val="50000"/>
              </a:spcBef>
              <a:spcAft>
                <a:spcPct val="0"/>
              </a:spcAft>
              <a:buSzPct val="100000"/>
              <a:buFont typeface="Wingdings 2" pitchFamily="18" charset="2"/>
              <a:buNone/>
            </a:pPr>
            <a:endParaRPr lang="en-US" sz="1200">
              <a:solidFill>
                <a:srgbClr val="000000"/>
              </a:solidFill>
            </a:endParaRPr>
          </a:p>
        </p:txBody>
      </p:sp>
    </p:spTree>
    <p:extLst>
      <p:ext uri="{BB962C8B-B14F-4D97-AF65-F5344CB8AC3E}">
        <p14:creationId xmlns:p14="http://schemas.microsoft.com/office/powerpoint/2010/main" val="759882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LMS Course Options</a:t>
            </a:r>
            <a:endParaRPr lang="en-US" dirty="0"/>
          </a:p>
        </p:txBody>
      </p:sp>
      <p:sp>
        <p:nvSpPr>
          <p:cNvPr id="4" name="Content Placeholder 3"/>
          <p:cNvSpPr>
            <a:spLocks noGrp="1"/>
          </p:cNvSpPr>
          <p:nvPr>
            <p:ph sz="half" idx="2"/>
          </p:nvPr>
        </p:nvSpPr>
        <p:spPr>
          <a:xfrm>
            <a:off x="4876800" y="1752600"/>
            <a:ext cx="4038600" cy="4525963"/>
          </a:xfrm>
        </p:spPr>
        <p:txBody>
          <a:bodyPr/>
          <a:lstStyle/>
          <a:p>
            <a:r>
              <a:rPr lang="en-US" dirty="0"/>
              <a:t>Captivate</a:t>
            </a:r>
          </a:p>
          <a:p>
            <a:r>
              <a:rPr lang="en-US" dirty="0" smtClean="0"/>
              <a:t>Reference Guides</a:t>
            </a:r>
          </a:p>
          <a:p>
            <a:r>
              <a:rPr lang="en-US" dirty="0" smtClean="0"/>
              <a:t>Menu Path Mapping</a:t>
            </a:r>
          </a:p>
          <a:p>
            <a:r>
              <a:rPr lang="en-US" dirty="0" smtClean="0"/>
              <a:t>Field Definitions</a:t>
            </a:r>
          </a:p>
          <a:p>
            <a:r>
              <a:rPr lang="en-US" dirty="0" smtClean="0"/>
              <a:t>Unique </a:t>
            </a:r>
            <a:r>
              <a:rPr lang="en-US" dirty="0"/>
              <a:t>Process Tip Sheets</a:t>
            </a:r>
          </a:p>
          <a:p>
            <a:r>
              <a:rPr lang="en-US" dirty="0" smtClean="0"/>
              <a:t>Policy Crosswalks</a:t>
            </a:r>
            <a:endParaRPr lang="en-US" dirty="0"/>
          </a:p>
        </p:txBody>
      </p:sp>
      <p:pic>
        <p:nvPicPr>
          <p:cNvPr id="5" name="Picture 4" descr="Image of course options"/>
          <p:cNvPicPr/>
          <p:nvPr/>
        </p:nvPicPr>
        <p:blipFill>
          <a:blip r:embed="rId2"/>
          <a:stretch>
            <a:fillRect/>
          </a:stretch>
        </p:blipFill>
        <p:spPr>
          <a:xfrm>
            <a:off x="304800" y="1295400"/>
            <a:ext cx="4343400" cy="4419600"/>
          </a:xfrm>
          <a:prstGeom prst="rect">
            <a:avLst/>
          </a:prstGeom>
          <a:ln w="57150">
            <a:solidFill>
              <a:srgbClr val="39B54A"/>
            </a:solidFill>
          </a:ln>
        </p:spPr>
      </p:pic>
    </p:spTree>
    <p:extLst>
      <p:ext uri="{BB962C8B-B14F-4D97-AF65-F5344CB8AC3E}">
        <p14:creationId xmlns:p14="http://schemas.microsoft.com/office/powerpoint/2010/main" val="731895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Mechanics of a High Performance Data System</a:t>
            </a:r>
          </a:p>
        </p:txBody>
      </p:sp>
      <p:sp>
        <p:nvSpPr>
          <p:cNvPr id="3" name="Content Placeholder 2"/>
          <p:cNvSpPr>
            <a:spLocks noGrp="1"/>
          </p:cNvSpPr>
          <p:nvPr>
            <p:ph sz="half" idx="1"/>
          </p:nvPr>
        </p:nvSpPr>
        <p:spPr/>
        <p:txBody>
          <a:bodyPr/>
          <a:lstStyle/>
          <a:p>
            <a:r>
              <a:rPr lang="en-US" dirty="0"/>
              <a:t>The fundamental intent of the </a:t>
            </a:r>
            <a:r>
              <a:rPr lang="en-US" dirty="0" smtClean="0"/>
              <a:t>DaSy Framework </a:t>
            </a:r>
            <a:r>
              <a:rPr lang="en-US" dirty="0"/>
              <a:t>is to help states develop more powerful and comprehensive data </a:t>
            </a:r>
            <a:r>
              <a:rPr lang="en-US" dirty="0" smtClean="0"/>
              <a:t>systems</a:t>
            </a:r>
          </a:p>
          <a:p>
            <a:pPr lvl="1"/>
            <a:r>
              <a:rPr lang="en-US" dirty="0" smtClean="0"/>
              <a:t>The 3 SDD sections lay out the mechanics of a high performance data system</a:t>
            </a:r>
            <a:endParaRPr lang="en-US" dirty="0"/>
          </a:p>
        </p:txBody>
      </p:sp>
      <p:pic>
        <p:nvPicPr>
          <p:cNvPr id="5" name="Content Placeholder 4" descr="&quot; &quo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26083" y="1737854"/>
            <a:ext cx="3082834" cy="4250654"/>
          </a:xfrm>
        </p:spPr>
      </p:pic>
    </p:spTree>
    <p:extLst>
      <p:ext uri="{BB962C8B-B14F-4D97-AF65-F5344CB8AC3E}">
        <p14:creationId xmlns:p14="http://schemas.microsoft.com/office/powerpoint/2010/main" val="18138649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quot;create intial plan&quot; page"/>
          <p:cNvPicPr/>
          <p:nvPr/>
        </p:nvPicPr>
        <p:blipFill>
          <a:blip r:embed="rId2"/>
          <a:stretch>
            <a:fillRect/>
          </a:stretch>
        </p:blipFill>
        <p:spPr>
          <a:xfrm>
            <a:off x="304800" y="228600"/>
            <a:ext cx="8229600" cy="5715000"/>
          </a:xfrm>
          <a:prstGeom prst="rect">
            <a:avLst/>
          </a:prstGeom>
          <a:ln w="38100">
            <a:solidFill>
              <a:srgbClr val="39B54A"/>
            </a:solidFill>
          </a:ln>
        </p:spPr>
      </p:pic>
    </p:spTree>
    <p:extLst>
      <p:ext uri="{BB962C8B-B14F-4D97-AF65-F5344CB8AC3E}">
        <p14:creationId xmlns:p14="http://schemas.microsoft.com/office/powerpoint/2010/main" val="987967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page of: IT: System Access and Training Materials"/>
          <p:cNvPicPr/>
          <p:nvPr/>
        </p:nvPicPr>
        <p:blipFill>
          <a:blip r:embed="rId2"/>
          <a:stretch>
            <a:fillRect/>
          </a:stretch>
        </p:blipFill>
        <p:spPr>
          <a:xfrm>
            <a:off x="64264" y="11935"/>
            <a:ext cx="8991600" cy="5703065"/>
          </a:xfrm>
          <a:prstGeom prst="rect">
            <a:avLst/>
          </a:prstGeom>
        </p:spPr>
      </p:pic>
    </p:spTree>
    <p:extLst>
      <p:ext uri="{BB962C8B-B14F-4D97-AF65-F5344CB8AC3E}">
        <p14:creationId xmlns:p14="http://schemas.microsoft.com/office/powerpoint/2010/main" val="27421914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Online Help</a:t>
            </a:r>
            <a:endParaRPr lang="en-US" dirty="0"/>
          </a:p>
        </p:txBody>
      </p:sp>
      <p:sp>
        <p:nvSpPr>
          <p:cNvPr id="6" name="Rectangle 3"/>
          <p:cNvSpPr txBox="1">
            <a:spLocks noChangeArrowheads="1"/>
          </p:cNvSpPr>
          <p:nvPr/>
        </p:nvSpPr>
        <p:spPr>
          <a:xfrm>
            <a:off x="5486400" y="1066800"/>
            <a:ext cx="2992315" cy="4819650"/>
          </a:xfrm>
          <a:prstGeom prst="rect">
            <a:avLst/>
          </a:prstGeom>
        </p:spPr>
        <p:txBody>
          <a:bodyPr>
            <a:normAutofit/>
          </a:bodyPr>
          <a:lstStyle>
            <a:lvl1pPr marL="342900" indent="-342900" algn="l" defTabSz="914400" rtl="0" eaLnBrk="1" latinLnBrk="0" hangingPunct="1">
              <a:spcBef>
                <a:spcPct val="20000"/>
              </a:spcBef>
              <a:buClr>
                <a:srgbClr val="ED3532"/>
              </a:buClr>
              <a:buFontTx/>
              <a:buBlip>
                <a:blip r:embed="rId2"/>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2" pitchFamily="18" charset="2"/>
              <a:buNone/>
            </a:pPr>
            <a:r>
              <a:rPr lang="en-US" altLang="en-US" dirty="0" smtClean="0"/>
              <a:t>Important Links</a:t>
            </a:r>
          </a:p>
          <a:p>
            <a:r>
              <a:rPr lang="en-US" altLang="en-US" dirty="0" smtClean="0"/>
              <a:t>Online Help</a:t>
            </a:r>
          </a:p>
          <a:p>
            <a:pPr marL="463550" lvl="1" indent="-171450"/>
            <a:r>
              <a:rPr lang="en-US" altLang="en-US" dirty="0" smtClean="0"/>
              <a:t>Screen description and field definitions </a:t>
            </a:r>
          </a:p>
          <a:p>
            <a:r>
              <a:rPr lang="en-US" altLang="en-US" dirty="0" smtClean="0"/>
              <a:t>Important Announcements</a:t>
            </a:r>
          </a:p>
          <a:p>
            <a:r>
              <a:rPr lang="en-US" altLang="en-US" dirty="0" smtClean="0"/>
              <a:t>Link to the LMS</a:t>
            </a:r>
          </a:p>
        </p:txBody>
      </p:sp>
      <p:pic>
        <p:nvPicPr>
          <p:cNvPr id="5" name="Picture 10" descr="Screenshot of where to find Online Help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77278"/>
            <a:ext cx="4800600" cy="504252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Oval 15" descr="&quot; &quot;"/>
          <p:cNvSpPr>
            <a:spLocks noChangeArrowheads="1"/>
          </p:cNvSpPr>
          <p:nvPr/>
        </p:nvSpPr>
        <p:spPr bwMode="auto">
          <a:xfrm>
            <a:off x="4648200" y="859315"/>
            <a:ext cx="562708" cy="304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46800" tIns="46800" rIns="46800" bIns="4680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endParaRPr lang="en-US" altLang="en-US"/>
          </a:p>
        </p:txBody>
      </p:sp>
    </p:spTree>
    <p:extLst>
      <p:ext uri="{BB962C8B-B14F-4D97-AF65-F5344CB8AC3E}">
        <p14:creationId xmlns:p14="http://schemas.microsoft.com/office/powerpoint/2010/main" val="42052728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creenshot of Transition Plan Details: field names and field descrip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277600" cy="866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0847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Communications</a:t>
            </a:r>
            <a:endParaRPr lang="en-US" dirty="0"/>
          </a:p>
        </p:txBody>
      </p:sp>
      <p:pic>
        <p:nvPicPr>
          <p:cNvPr id="7170" name="Picture 2" descr="Screenshot of Welcome page of LMS Home &amp; Community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31763"/>
            <a:ext cx="5486400" cy="4917615"/>
          </a:xfrm>
          <a:prstGeom prst="rect">
            <a:avLst/>
          </a:prstGeom>
          <a:noFill/>
          <a:ln w="38100">
            <a:solidFill>
              <a:srgbClr val="39B54A"/>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9295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Pennsylvania Part C/619</a:t>
            </a:r>
            <a:endParaRPr lang="en-US" dirty="0"/>
          </a:p>
        </p:txBody>
      </p:sp>
      <p:sp>
        <p:nvSpPr>
          <p:cNvPr id="5" name="Rectangle 4"/>
          <p:cNvSpPr/>
          <p:nvPr/>
        </p:nvSpPr>
        <p:spPr>
          <a:xfrm>
            <a:off x="533400" y="2274838"/>
            <a:ext cx="7543800" cy="2031325"/>
          </a:xfrm>
          <a:prstGeom prst="rect">
            <a:avLst/>
          </a:prstGeom>
        </p:spPr>
        <p:txBody>
          <a:bodyPr wrap="square">
            <a:spAutoFit/>
          </a:bodyPr>
          <a:lstStyle/>
          <a:p>
            <a:r>
              <a:rPr lang="en-US" dirty="0"/>
              <a:t>Emily Hackleman | Division </a:t>
            </a:r>
            <a:r>
              <a:rPr lang="en-US" dirty="0" smtClean="0"/>
              <a:t>Chief &amp; Data Manager</a:t>
            </a:r>
            <a:endParaRPr lang="en-US" dirty="0"/>
          </a:p>
          <a:p>
            <a:r>
              <a:rPr lang="en-US" dirty="0"/>
              <a:t>Office of Child Development and Early </a:t>
            </a:r>
            <a:r>
              <a:rPr lang="en-US" dirty="0" smtClean="0"/>
              <a:t>Learning</a:t>
            </a:r>
          </a:p>
          <a:p>
            <a:r>
              <a:rPr lang="en-US" dirty="0" smtClean="0"/>
              <a:t>Bureau of Early Intervention Services</a:t>
            </a:r>
            <a:endParaRPr lang="en-US" dirty="0"/>
          </a:p>
          <a:p>
            <a:r>
              <a:rPr lang="en-US" dirty="0"/>
              <a:t>Departments of Education and Public Welfare</a:t>
            </a:r>
          </a:p>
          <a:p>
            <a:r>
              <a:rPr lang="en-US" dirty="0"/>
              <a:t>333 Market Street, 6th </a:t>
            </a:r>
            <a:r>
              <a:rPr lang="en-US" dirty="0" err="1"/>
              <a:t>Fl</a:t>
            </a:r>
            <a:r>
              <a:rPr lang="en-US" dirty="0"/>
              <a:t> | Harrisburg, PA 17126</a:t>
            </a:r>
          </a:p>
          <a:p>
            <a:r>
              <a:rPr lang="en-US" dirty="0"/>
              <a:t>Office: 717.783.3636 | Mobile:  717.370.1206 | Fax: 717.265.8220</a:t>
            </a:r>
          </a:p>
          <a:p>
            <a:r>
              <a:rPr lang="en-US" dirty="0">
                <a:hlinkClick r:id="rId2"/>
              </a:rPr>
              <a:t>www.dpw.state.pa.us</a:t>
            </a:r>
            <a:r>
              <a:rPr lang="en-US" dirty="0"/>
              <a:t> | </a:t>
            </a:r>
            <a:r>
              <a:rPr lang="en-US" dirty="0">
                <a:hlinkClick r:id="rId3"/>
              </a:rPr>
              <a:t>www.pde.state.pa.us </a:t>
            </a:r>
            <a:endParaRPr lang="en-US" dirty="0"/>
          </a:p>
        </p:txBody>
      </p:sp>
    </p:spTree>
    <p:extLst>
      <p:ext uri="{BB962C8B-B14F-4D97-AF65-F5344CB8AC3E}">
        <p14:creationId xmlns:p14="http://schemas.microsoft.com/office/powerpoint/2010/main" val="3147104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Placeholder 3" descr="&quot; &quo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5100" b="25100"/>
          <a:stretch>
            <a:fillRect/>
          </a:stretch>
        </p:blipFill>
        <p:spPr>
          <a:xfrm>
            <a:off x="2814640" y="1752600"/>
            <a:ext cx="5414960" cy="4040188"/>
          </a:xfrm>
        </p:spPr>
      </p:pic>
    </p:spTree>
    <p:extLst>
      <p:ext uri="{BB962C8B-B14F-4D97-AF65-F5344CB8AC3E}">
        <p14:creationId xmlns:p14="http://schemas.microsoft.com/office/powerpoint/2010/main" val="5914211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pic>
        <p:nvPicPr>
          <p:cNvPr id="4" name="Picture 2" descr="Cartoon: &quot;That's your ark for the big data flood? Noah, you will need a lot more storage spac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44386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6095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68</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portions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Miceli and Richelle Davis.</a:t>
            </a:r>
          </a:p>
        </p:txBody>
      </p:sp>
      <p:grpSp>
        <p:nvGrpSpPr>
          <p:cNvPr id="6" name="Group 5" descr="Logos of Ideas That Work, U. S. Department of Education, and T A &amp; D Network"/>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3310284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Test-driving the DaSy SDD </a:t>
            </a:r>
            <a:r>
              <a:rPr lang="en-US" dirty="0"/>
              <a:t>Framework </a:t>
            </a:r>
            <a:r>
              <a:rPr lang="en-US" dirty="0" smtClean="0"/>
              <a:t>Subcomponent</a:t>
            </a:r>
            <a:endParaRPr lang="en-US" dirty="0"/>
          </a:p>
        </p:txBody>
      </p:sp>
      <p:sp>
        <p:nvSpPr>
          <p:cNvPr id="3" name="Content Placeholder 2"/>
          <p:cNvSpPr>
            <a:spLocks noGrp="1"/>
          </p:cNvSpPr>
          <p:nvPr>
            <p:ph idx="1"/>
          </p:nvPr>
        </p:nvSpPr>
        <p:spPr>
          <a:xfrm>
            <a:off x="457200" y="1828799"/>
            <a:ext cx="8229600" cy="3810001"/>
          </a:xfrm>
        </p:spPr>
        <p:txBody>
          <a:bodyPr/>
          <a:lstStyle/>
          <a:p>
            <a:r>
              <a:rPr lang="en-US" dirty="0"/>
              <a:t>System initiation and requirements </a:t>
            </a:r>
            <a:r>
              <a:rPr lang="en-US" dirty="0" smtClean="0"/>
              <a:t>analysis</a:t>
            </a:r>
          </a:p>
          <a:p>
            <a:pPr lvl="1"/>
            <a:r>
              <a:rPr lang="en-US" dirty="0"/>
              <a:t>Virginia </a:t>
            </a:r>
            <a:r>
              <a:rPr lang="en-US" dirty="0" smtClean="0"/>
              <a:t>Part C</a:t>
            </a:r>
            <a:endParaRPr lang="en-US" dirty="0"/>
          </a:p>
          <a:p>
            <a:r>
              <a:rPr lang="en-US" dirty="0"/>
              <a:t>System design and </a:t>
            </a:r>
            <a:r>
              <a:rPr lang="en-US" dirty="0" smtClean="0"/>
              <a:t>development</a:t>
            </a:r>
          </a:p>
          <a:p>
            <a:pPr lvl="1"/>
            <a:r>
              <a:rPr lang="en-US" dirty="0"/>
              <a:t>Idaho Part C</a:t>
            </a:r>
          </a:p>
          <a:p>
            <a:r>
              <a:rPr lang="en-US" dirty="0" smtClean="0"/>
              <a:t>System </a:t>
            </a:r>
            <a:r>
              <a:rPr lang="en-US" dirty="0"/>
              <a:t>acceptance and </a:t>
            </a:r>
            <a:r>
              <a:rPr lang="en-US" dirty="0" smtClean="0"/>
              <a:t>deployment</a:t>
            </a:r>
          </a:p>
          <a:p>
            <a:pPr lvl="1"/>
            <a:r>
              <a:rPr lang="en-US" dirty="0"/>
              <a:t>Pennsylvania Part C and Part B </a:t>
            </a:r>
            <a:r>
              <a:rPr lang="en-US" dirty="0" smtClean="0"/>
              <a:t>619</a:t>
            </a:r>
            <a:endParaRPr lang="en-US" dirty="0"/>
          </a:p>
        </p:txBody>
      </p:sp>
    </p:spTree>
    <p:extLst>
      <p:ext uri="{BB962C8B-B14F-4D97-AF65-F5344CB8AC3E}">
        <p14:creationId xmlns:p14="http://schemas.microsoft.com/office/powerpoint/2010/main" val="2168352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Part C</a:t>
            </a:r>
            <a:endParaRPr lang="en-US" dirty="0"/>
          </a:p>
        </p:txBody>
      </p:sp>
      <p:sp>
        <p:nvSpPr>
          <p:cNvPr id="3" name="Content Placeholder 2"/>
          <p:cNvSpPr>
            <a:spLocks noGrp="1"/>
          </p:cNvSpPr>
          <p:nvPr>
            <p:ph sz="half" idx="1"/>
          </p:nvPr>
        </p:nvSpPr>
        <p:spPr>
          <a:xfrm>
            <a:off x="457200" y="1600200"/>
            <a:ext cx="4724400" cy="4038600"/>
          </a:xfrm>
        </p:spPr>
        <p:txBody>
          <a:bodyPr/>
          <a:lstStyle/>
          <a:p>
            <a:r>
              <a:rPr lang="en-US" dirty="0" smtClean="0"/>
              <a:t>First interaction with SDD Subcomponent </a:t>
            </a:r>
          </a:p>
          <a:p>
            <a:r>
              <a:rPr lang="en-US" dirty="0" smtClean="0"/>
              <a:t>Test driver for Section 1: </a:t>
            </a:r>
            <a:r>
              <a:rPr lang="en-US" dirty="0"/>
              <a:t>Initiation of </a:t>
            </a:r>
            <a:r>
              <a:rPr lang="en-US" dirty="0" smtClean="0"/>
              <a:t>New System/ Enhancement </a:t>
            </a:r>
            <a:r>
              <a:rPr lang="en-US" dirty="0"/>
              <a:t>and Requirements </a:t>
            </a:r>
            <a:r>
              <a:rPr lang="en-US" dirty="0" smtClean="0"/>
              <a:t>Analysis</a:t>
            </a:r>
          </a:p>
          <a:p>
            <a:pPr lvl="1"/>
            <a:r>
              <a:rPr lang="en-US" dirty="0"/>
              <a:t>Applied to </a:t>
            </a:r>
            <a:r>
              <a:rPr lang="en-US" dirty="0" smtClean="0"/>
              <a:t>system </a:t>
            </a:r>
            <a:r>
              <a:rPr lang="en-US" dirty="0"/>
              <a:t>enhancement </a:t>
            </a:r>
            <a:r>
              <a:rPr lang="en-US" dirty="0" smtClean="0"/>
              <a:t>currently underway</a:t>
            </a:r>
            <a:endParaRPr lang="en-US" dirty="0"/>
          </a:p>
        </p:txBody>
      </p:sp>
      <p:pic>
        <p:nvPicPr>
          <p:cNvPr id="5" name="Content Placeholder 4" descr="&quot; &quo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7800" y="1600200"/>
            <a:ext cx="3200399" cy="4267200"/>
          </a:xfrm>
        </p:spPr>
      </p:pic>
    </p:spTree>
    <p:extLst>
      <p:ext uri="{BB962C8B-B14F-4D97-AF65-F5344CB8AC3E}">
        <p14:creationId xmlns:p14="http://schemas.microsoft.com/office/powerpoint/2010/main" val="2032216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p:txBody>
          <a:bodyPr/>
          <a:lstStyle/>
          <a:p>
            <a:r>
              <a:rPr lang="en-US" sz="1200" kern="1200" dirty="0" smtClean="0">
                <a:solidFill>
                  <a:schemeClr val="tx1"/>
                </a:solidFill>
                <a:latin typeface="Calibri"/>
                <a:ea typeface="+mn-ea"/>
                <a:cs typeface="+mn-cs"/>
              </a:rPr>
              <a:t>The Department of Behavioral Health and Developmental</a:t>
            </a:r>
            <a:r>
              <a:rPr lang="en-US" sz="1200" kern="1200" baseline="0" dirty="0" smtClean="0">
                <a:solidFill>
                  <a:schemeClr val="tx1"/>
                </a:solidFill>
                <a:latin typeface="Calibri"/>
                <a:ea typeface="+mn-ea"/>
                <a:cs typeface="+mn-cs"/>
              </a:rPr>
              <a:t> Services is the Lead agency for the Infant &amp; Toddler Connection of Virginia. </a:t>
            </a:r>
            <a:r>
              <a:rPr lang="en-US" sz="1200" kern="1200" dirty="0" smtClean="0">
                <a:solidFill>
                  <a:schemeClr val="tx1"/>
                </a:solidFill>
                <a:latin typeface="Calibri"/>
                <a:ea typeface="+mn-ea"/>
                <a:cs typeface="+mn-cs"/>
              </a:rPr>
              <a:t>Virginia is divided into 40 local systems and six different regions. </a:t>
            </a:r>
            <a:endParaRPr lang="en-US" dirty="0"/>
          </a:p>
        </p:txBody>
      </p:sp>
      <p:grpSp>
        <p:nvGrpSpPr>
          <p:cNvPr id="2" name="Group 1" descr="May of Infant &amp; Toddler Connection of Virginia local systems and regions."/>
          <p:cNvGrpSpPr/>
          <p:nvPr/>
        </p:nvGrpSpPr>
        <p:grpSpPr>
          <a:xfrm>
            <a:off x="76200" y="-76200"/>
            <a:ext cx="9067800" cy="6019800"/>
            <a:chOff x="9525" y="685800"/>
            <a:chExt cx="9134475" cy="6172200"/>
          </a:xfrm>
        </p:grpSpPr>
        <p:sp>
          <p:nvSpPr>
            <p:cNvPr id="3" name="Text Box 16"/>
            <p:cNvSpPr txBox="1">
              <a:spLocks noChangeArrowheads="1"/>
            </p:cNvSpPr>
            <p:nvPr/>
          </p:nvSpPr>
          <p:spPr bwMode="auto">
            <a:xfrm>
              <a:off x="28575" y="4800600"/>
              <a:ext cx="9115425" cy="2057400"/>
            </a:xfrm>
            <a:prstGeom prst="rect">
              <a:avLst/>
            </a:prstGeom>
            <a:noFill/>
            <a:ln w="9525">
              <a:noFill/>
              <a:miter lim="800000"/>
              <a:headEnd/>
              <a:tailEnd/>
            </a:ln>
          </p:spPr>
          <p:txBody>
            <a:bodyPr lIns="18288" rIns="18288"/>
            <a:lstStyle/>
            <a:p>
              <a:pPr algn="ctr" eaLnBrk="0" hangingPunct="0">
                <a:spcAft>
                  <a:spcPts val="600"/>
                </a:spcAft>
                <a:tabLst>
                  <a:tab pos="2743200" algn="l"/>
                  <a:tab pos="4749800" algn="l"/>
                  <a:tab pos="6400800" algn="l"/>
                </a:tabLst>
              </a:pPr>
              <a:r>
                <a:rPr lang="en-US" sz="1800" dirty="0">
                  <a:solidFill>
                    <a:srgbClr val="6B1C89"/>
                  </a:solidFill>
                  <a:latin typeface="Garamond" pitchFamily="18" charset="0"/>
                </a:rPr>
                <a:t>Infant &amp; Toddler Connection of</a:t>
              </a:r>
            </a:p>
            <a:p>
              <a:pPr eaLnBrk="0" hangingPunct="0">
                <a:tabLst>
                  <a:tab pos="2743200" algn="l"/>
                  <a:tab pos="4749800" algn="l"/>
                  <a:tab pos="6400800" algn="l"/>
                </a:tabLst>
              </a:pPr>
              <a:r>
                <a:rPr lang="en-US" sz="1100" dirty="0">
                  <a:solidFill>
                    <a:srgbClr val="6B1C89"/>
                  </a:solidFill>
                  <a:latin typeface="Garamond" pitchFamily="18" charset="0"/>
                </a:rPr>
                <a:t>1 Alexandria	11 Danville-Pittsylvania 	21 the Highlands 	31 Prince William, Manassas and Manassas Park</a:t>
              </a:r>
            </a:p>
            <a:p>
              <a:pPr eaLnBrk="0" hangingPunct="0">
                <a:tabLst>
                  <a:tab pos="2743200" algn="l"/>
                  <a:tab pos="4749800" algn="l"/>
                  <a:tab pos="6400800" algn="l"/>
                </a:tabLst>
              </a:pPr>
              <a:r>
                <a:rPr lang="en-US" sz="1100" dirty="0">
                  <a:solidFill>
                    <a:srgbClr val="6B1C89"/>
                  </a:solidFill>
                  <a:latin typeface="Garamond" pitchFamily="18" charset="0"/>
                </a:rPr>
                <a:t>2 the Alleghany Highlands	12 Staunton-Waynesboro                 	22 Loudoun 	32 Rappahannock-Rapidan</a:t>
              </a:r>
            </a:p>
            <a:p>
              <a:pPr eaLnBrk="0" hangingPunct="0">
                <a:tabLst>
                  <a:tab pos="2743200" algn="l"/>
                  <a:tab pos="4749800" algn="l"/>
                  <a:tab pos="6400800" algn="l"/>
                </a:tabLst>
              </a:pPr>
              <a:r>
                <a:rPr lang="en-US" sz="1100" dirty="0">
                  <a:solidFill>
                    <a:srgbClr val="6B1C89"/>
                  </a:solidFill>
                  <a:latin typeface="Garamond" pitchFamily="18" charset="0"/>
                </a:rPr>
                <a:t>3 Arlington                                     	13 Crater District              	23 Middle Peninsula-N Neck	33 Rappahannock Area</a:t>
              </a:r>
            </a:p>
            <a:p>
              <a:pPr eaLnBrk="0" hangingPunct="0">
                <a:tabLst>
                  <a:tab pos="2743200" algn="l"/>
                  <a:tab pos="4749800" algn="l"/>
                  <a:tab pos="6400800" algn="l"/>
                </a:tabLst>
              </a:pPr>
              <a:r>
                <a:rPr lang="en-US" sz="1100" dirty="0">
                  <a:solidFill>
                    <a:srgbClr val="6B1C89"/>
                  </a:solidFill>
                  <a:latin typeface="Garamond" pitchFamily="18" charset="0"/>
                </a:rPr>
                <a:t>4 the Roanoke Valley 	14 the Eastern Shore        	24 Mount Rogers 	34 the Blue Ridge</a:t>
              </a:r>
            </a:p>
            <a:p>
              <a:pPr eaLnBrk="0" hangingPunct="0">
                <a:tabLst>
                  <a:tab pos="2743200" algn="l"/>
                  <a:tab pos="4749800" algn="l"/>
                  <a:tab pos="6400800" algn="l"/>
                </a:tabLst>
              </a:pPr>
              <a:r>
                <a:rPr lang="en-US" sz="1100" dirty="0">
                  <a:solidFill>
                    <a:srgbClr val="6B1C89"/>
                  </a:solidFill>
                  <a:latin typeface="Garamond" pitchFamily="18" charset="0"/>
                </a:rPr>
                <a:t>5 Central Virginia                         	15 Fairfax-Falls Church   	25 the New River Valley 	35 Richmond</a:t>
              </a:r>
            </a:p>
            <a:p>
              <a:pPr eaLnBrk="0" hangingPunct="0">
                <a:tabLst>
                  <a:tab pos="2743200" algn="l"/>
                  <a:tab pos="4749800" algn="l"/>
                  <a:tab pos="6400800" algn="l"/>
                </a:tabLst>
              </a:pPr>
              <a:r>
                <a:rPr lang="en-US" sz="1100" dirty="0">
                  <a:solidFill>
                    <a:srgbClr val="6B1C89"/>
                  </a:solidFill>
                  <a:latin typeface="Garamond" pitchFamily="18" charset="0"/>
                </a:rPr>
                <a:t>6 Chesapeake                                   	16 Goochland-Powhatan  	26 Norfolk 	36 the Rockbridge Area</a:t>
              </a:r>
            </a:p>
            <a:p>
              <a:pPr eaLnBrk="0" hangingPunct="0">
                <a:tabLst>
                  <a:tab pos="2743200" algn="l"/>
                  <a:tab pos="4749800" algn="l"/>
                  <a:tab pos="6400800" algn="l"/>
                </a:tabLst>
              </a:pPr>
              <a:r>
                <a:rPr lang="en-US" sz="1100" dirty="0">
                  <a:solidFill>
                    <a:srgbClr val="6B1C89"/>
                  </a:solidFill>
                  <a:latin typeface="Garamond" pitchFamily="18" charset="0"/>
                </a:rPr>
                <a:t>7 Chesterfield                             	17 Hampton-Newport News 	27 Shenandoah Valley 	37 Southside</a:t>
              </a:r>
            </a:p>
            <a:p>
              <a:pPr eaLnBrk="0" hangingPunct="0">
                <a:tabLst>
                  <a:tab pos="2743200" algn="l"/>
                  <a:tab pos="4749800" algn="l"/>
                  <a:tab pos="6400800" algn="l"/>
                </a:tabLst>
              </a:pPr>
              <a:r>
                <a:rPr lang="en-US" sz="1100" dirty="0">
                  <a:solidFill>
                    <a:srgbClr val="6B1C89"/>
                  </a:solidFill>
                  <a:latin typeface="Garamond" pitchFamily="18" charset="0"/>
                </a:rPr>
                <a:t>8 Williamsburg * James City * York * Poquouson 	18 Hanover 	28 the Piedmont 	38 Augusta-Highland </a:t>
              </a:r>
            </a:p>
            <a:p>
              <a:pPr eaLnBrk="0" hangingPunct="0">
                <a:tabLst>
                  <a:tab pos="2743200" algn="l"/>
                  <a:tab pos="4749800" algn="l"/>
                  <a:tab pos="6400800" algn="l"/>
                </a:tabLst>
              </a:pPr>
              <a:r>
                <a:rPr lang="en-US" sz="1100" dirty="0">
                  <a:solidFill>
                    <a:srgbClr val="6B1C89"/>
                  </a:solidFill>
                  <a:latin typeface="Garamond" pitchFamily="18" charset="0"/>
                </a:rPr>
                <a:t>9 the Heartland                              	19 Harrisonburg-Rockingham 	29 DILENOWISCO	39 Virginia Beach</a:t>
              </a:r>
            </a:p>
            <a:p>
              <a:pPr eaLnBrk="0" hangingPunct="0">
                <a:tabLst>
                  <a:tab pos="2743200" algn="l"/>
                  <a:tab pos="4749800" algn="l"/>
                  <a:tab pos="6400800" algn="l"/>
                </a:tabLst>
              </a:pPr>
              <a:r>
                <a:rPr lang="en-US" sz="1100" dirty="0">
                  <a:solidFill>
                    <a:srgbClr val="6B1C89"/>
                  </a:solidFill>
                  <a:latin typeface="Garamond" pitchFamily="18" charset="0"/>
                </a:rPr>
                <a:t>10 Cumberland Mountain                	20 Henrico-Charles City-New Kent 	30 Portsmouth 	40 Western Tidewater</a:t>
              </a:r>
              <a:endParaRPr lang="en-US" sz="1100" dirty="0">
                <a:latin typeface="Garamond" pitchFamily="18" charset="0"/>
              </a:endParaRPr>
            </a:p>
            <a:p>
              <a:pPr eaLnBrk="0" hangingPunct="0">
                <a:tabLst>
                  <a:tab pos="2743200" algn="l"/>
                  <a:tab pos="4749800" algn="l"/>
                  <a:tab pos="6400800" algn="l"/>
                </a:tabLst>
              </a:pPr>
              <a:endParaRPr lang="en-US" sz="1100" dirty="0">
                <a:latin typeface="Garamond" pitchFamily="18" charset="0"/>
              </a:endParaRPr>
            </a:p>
          </p:txBody>
        </p:sp>
        <p:pic>
          <p:nvPicPr>
            <p:cNvPr id="4" name="Picture 18" descr="Map of Infant &amp; Toddler Connection of Virginia local systems and regions."/>
            <p:cNvPicPr>
              <a:picLocks noChangeAspect="1" noChangeArrowheads="1"/>
            </p:cNvPicPr>
            <p:nvPr/>
          </p:nvPicPr>
          <p:blipFill>
            <a:blip r:embed="rId3" cstate="print"/>
            <a:srcRect t="13838"/>
            <a:stretch>
              <a:fillRect/>
            </a:stretch>
          </p:blipFill>
          <p:spPr bwMode="auto">
            <a:xfrm>
              <a:off x="9525" y="685800"/>
              <a:ext cx="9018588" cy="4191001"/>
            </a:xfrm>
            <a:prstGeom prst="rect">
              <a:avLst/>
            </a:prstGeom>
            <a:noFill/>
            <a:ln w="9525">
              <a:noFill/>
              <a:miter lim="800000"/>
              <a:headEnd/>
              <a:tailEnd/>
            </a:ln>
          </p:spPr>
        </p:pic>
      </p:grpSp>
      <p:pic>
        <p:nvPicPr>
          <p:cNvPr id="5" name="Picture 4" descr="Infant &amp; Toddler Connection of Virginia logo"/>
          <p:cNvPicPr>
            <a:picLocks noChangeAspect="1"/>
          </p:cNvPicPr>
          <p:nvPr/>
        </p:nvPicPr>
        <p:blipFill>
          <a:blip r:embed="rId4" cstate="print"/>
          <a:stretch>
            <a:fillRect/>
          </a:stretch>
        </p:blipFill>
        <p:spPr>
          <a:xfrm>
            <a:off x="533400" y="115037"/>
            <a:ext cx="2286000" cy="23995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aSy_ppt_template_0618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DaSy_ppt_template_061814</Template>
  <TotalTime>1451</TotalTime>
  <Words>4411</Words>
  <Application>Microsoft Office PowerPoint</Application>
  <PresentationFormat>On-screen Show (4:3)</PresentationFormat>
  <Paragraphs>421</Paragraphs>
  <Slides>68</Slides>
  <Notes>58</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68</vt:i4>
      </vt:variant>
    </vt:vector>
  </HeadingPairs>
  <TitlesOfParts>
    <vt:vector size="69" baseType="lpstr">
      <vt:lpstr>DaSy_ppt_template_061814</vt:lpstr>
      <vt:lpstr>PowerPoint Presentation</vt:lpstr>
      <vt:lpstr>Presenters &amp; Presentation Overview</vt:lpstr>
      <vt:lpstr>DaSy System Design and Development Framework Subcomponent</vt:lpstr>
      <vt:lpstr>DaSy System Design and Development Framework Subcomponent</vt:lpstr>
      <vt:lpstr>DaSy System Design and Development Framework Subcomponent</vt:lpstr>
      <vt:lpstr>The Mechanics of a High Performance Data System</vt:lpstr>
      <vt:lpstr>Test-driving the DaSy SDD Framework Subcomponent</vt:lpstr>
      <vt:lpstr>Virginia Part C</vt:lpstr>
      <vt:lpstr>The Department of Behavioral Health and Developmental Services is the Lead agency for the Infant &amp; Toddler Connection of Virginia. Virginia is divided into 40 local systems and six different regions. </vt:lpstr>
      <vt:lpstr>Chinese Abacus</vt:lpstr>
      <vt:lpstr>Clay tablet with Cuneiform writing</vt:lpstr>
      <vt:lpstr>Stacked Papers</vt:lpstr>
      <vt:lpstr>Infant Toddler Online Tracking System (ITOTS) screen shot</vt:lpstr>
      <vt:lpstr>Report cover page</vt:lpstr>
      <vt:lpstr>Project Overview Executive Summary</vt:lpstr>
      <vt:lpstr>Single Waterfall </vt:lpstr>
      <vt:lpstr>Waterfall Steps</vt:lpstr>
      <vt:lpstr>Planning/Feedback Loop Diagram</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Main flow process flow diagram</vt:lpstr>
      <vt:lpstr>Referral and Intake Process flow diagrams</vt:lpstr>
      <vt:lpstr>Section1: Initiation of New System (or Enhancement) and Requirements Analysis</vt:lpstr>
      <vt:lpstr>ITTOTS Data Module</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Contact Virginia Part C</vt:lpstr>
      <vt:lpstr>Questions?</vt:lpstr>
      <vt:lpstr>Idaho Part C</vt:lpstr>
      <vt:lpstr>PowerPoint Presentation</vt:lpstr>
      <vt:lpstr>PowerPoint Presentation</vt:lpstr>
      <vt:lpstr>PowerPoint Presentation</vt:lpstr>
      <vt:lpstr>Section 2: System Design and Development</vt:lpstr>
      <vt:lpstr>PowerPoint Presentation</vt:lpstr>
      <vt:lpstr>PowerPoint Presentation</vt:lpstr>
      <vt:lpstr>Section 2: System Design and Development</vt:lpstr>
      <vt:lpstr>PowerPoint Presentation</vt:lpstr>
      <vt:lpstr>PowerPoint Presentation</vt:lpstr>
      <vt:lpstr>Section 2: System Design and Development</vt:lpstr>
      <vt:lpstr>PowerPoint Presentation</vt:lpstr>
      <vt:lpstr>Section 2: System Design and Development</vt:lpstr>
      <vt:lpstr>PowerPoint Presentation</vt:lpstr>
      <vt:lpstr>PowerPoint Presentation</vt:lpstr>
      <vt:lpstr>Contact Idaho Part C</vt:lpstr>
      <vt:lpstr>Questions?</vt:lpstr>
      <vt:lpstr>Pennsylvania Part C &amp; Part B 619</vt:lpstr>
      <vt:lpstr>PowerPoint Presentation</vt:lpstr>
      <vt:lpstr>PowerPoint Presentation</vt:lpstr>
      <vt:lpstr>PELICAN-EI User Structure</vt:lpstr>
      <vt:lpstr>Section 3: System Acceptance &amp; Deployment</vt:lpstr>
      <vt:lpstr>Section 3: System Acceptance &amp; Deployment</vt:lpstr>
      <vt:lpstr>Section 3: System Acceptance &amp; Deployment</vt:lpstr>
      <vt:lpstr>Learning Management System (LMS)</vt:lpstr>
      <vt:lpstr>LMS Course Options</vt:lpstr>
      <vt:lpstr>PowerPoint Presentation</vt:lpstr>
      <vt:lpstr>PowerPoint Presentation</vt:lpstr>
      <vt:lpstr>Online Help</vt:lpstr>
      <vt:lpstr>PowerPoint Presentation</vt:lpstr>
      <vt:lpstr>Communications</vt:lpstr>
      <vt:lpstr>Contact Pennsylvania Part C/619</vt:lpstr>
      <vt:lpstr>Questions?</vt:lpstr>
      <vt:lpstr>Discussion</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 the Hood with the DaSy System Design and Development Framework: The Mechanics of a High Performance Data System</dc:title>
  <dc:creator>Taletha Derrington, David Mills, Catherine Hancock, Kyla Patterson, Christy Cronheim, Rick Harris, Emily Hackleman</dc:creator>
  <cp:keywords>System, Data system, Design, Technology</cp:keywords>
  <cp:lastModifiedBy>Katie Kaattari</cp:lastModifiedBy>
  <cp:revision>131</cp:revision>
  <cp:lastPrinted>2014-09-17T20:23:45Z</cp:lastPrinted>
  <dcterms:created xsi:type="dcterms:W3CDTF">2014-08-06T15:51:30Z</dcterms:created>
  <dcterms:modified xsi:type="dcterms:W3CDTF">2014-11-05T19:44:15Z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