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28"/>
  </p:notesMasterIdLst>
  <p:handoutMasterIdLst>
    <p:handoutMasterId r:id="rId29"/>
  </p:handoutMasterIdLst>
  <p:sldIdLst>
    <p:sldId id="511" r:id="rId7"/>
    <p:sldId id="611" r:id="rId8"/>
    <p:sldId id="637" r:id="rId9"/>
    <p:sldId id="638" r:id="rId10"/>
    <p:sldId id="639" r:id="rId11"/>
    <p:sldId id="641" r:id="rId12"/>
    <p:sldId id="642" r:id="rId13"/>
    <p:sldId id="609" r:id="rId14"/>
    <p:sldId id="605" r:id="rId15"/>
    <p:sldId id="608" r:id="rId16"/>
    <p:sldId id="626" r:id="rId17"/>
    <p:sldId id="627" r:id="rId18"/>
    <p:sldId id="628" r:id="rId19"/>
    <p:sldId id="629" r:id="rId20"/>
    <p:sldId id="633" r:id="rId21"/>
    <p:sldId id="630" r:id="rId22"/>
    <p:sldId id="631" r:id="rId23"/>
    <p:sldId id="632" r:id="rId24"/>
    <p:sldId id="635" r:id="rId25"/>
    <p:sldId id="636" r:id="rId26"/>
    <p:sldId id="643" r:id="rId27"/>
  </p:sldIdLst>
  <p:sldSz cx="9144000" cy="6858000" type="screen4x3"/>
  <p:notesSz cx="6881813" cy="9296400"/>
  <p:custDataLst>
    <p:tags r:id="rId30"/>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D9C8F8"/>
    <a:srgbClr val="FFFFCC"/>
    <a:srgbClr val="006600"/>
    <a:srgbClr val="D1FDBB"/>
    <a:srgbClr val="000099"/>
    <a:srgbClr val="6600FF"/>
    <a:srgbClr val="4E2AB8"/>
    <a:srgbClr val="523F69"/>
    <a:srgbClr val="224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86030" autoAdjust="0"/>
  </p:normalViewPr>
  <p:slideViewPr>
    <p:cSldViewPr>
      <p:cViewPr>
        <p:scale>
          <a:sx n="90" d="100"/>
          <a:sy n="90" d="100"/>
        </p:scale>
        <p:origin x="-576" y="-108"/>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534" y="504"/>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688307" y="304800"/>
            <a:ext cx="3962400" cy="53340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Measuring and Improving Child and Family Outcomes Conference New Orleans, LA</a:t>
            </a:r>
            <a:endParaRPr lang="en-US" dirty="0"/>
          </a:p>
          <a:p>
            <a:pPr>
              <a:defRPr/>
            </a:pPr>
            <a:r>
              <a:rPr lang="en-US" dirty="0" smtClean="0"/>
              <a:t>September 2010</a:t>
            </a:r>
            <a:endParaRPr lang="en-US" dirty="0"/>
          </a:p>
        </p:txBody>
      </p:sp>
      <p:sp>
        <p:nvSpPr>
          <p:cNvPr id="385027" name="Rectangle 3"/>
          <p:cNvSpPr>
            <a:spLocks noGrp="1" noChangeArrowheads="1"/>
          </p:cNvSpPr>
          <p:nvPr>
            <p:ph type="dt" sz="quarter" idx="1"/>
          </p:nvPr>
        </p:nvSpPr>
        <p:spPr bwMode="auto">
          <a:xfrm>
            <a:off x="5726906" y="1"/>
            <a:ext cx="9247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385029" name="Rectangle 5"/>
          <p:cNvSpPr>
            <a:spLocks noGrp="1" noChangeArrowheads="1"/>
          </p:cNvSpPr>
          <p:nvPr>
            <p:ph type="sldNum" sz="quarter" idx="3"/>
          </p:nvPr>
        </p:nvSpPr>
        <p:spPr bwMode="auto">
          <a:xfrm>
            <a:off x="3898343" y="8829038"/>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46A15D2A-CEFB-454F-831C-AF927C6FB891}" type="slidenum">
              <a:rPr lang="en-US"/>
              <a:pPr>
                <a:defRPr/>
              </a:pPr>
              <a:t>‹#›</a:t>
            </a:fld>
            <a:endParaRPr lang="en-US"/>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r>
              <a:rPr lang="en-US"/>
              <a:t>Early Childhood Outcomes Center</a:t>
            </a:r>
          </a:p>
        </p:txBody>
      </p:sp>
    </p:spTree>
    <p:extLst>
      <p:ext uri="{BB962C8B-B14F-4D97-AF65-F5344CB8AC3E}">
        <p14:creationId xmlns:p14="http://schemas.microsoft.com/office/powerpoint/2010/main" val="183590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1"/>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3" y="1"/>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9/16/2014</a:t>
            </a:fld>
            <a:endParaRPr lang="en-US"/>
          </a:p>
        </p:txBody>
      </p:sp>
      <p:sp>
        <p:nvSpPr>
          <p:cNvPr id="43012"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20"/>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8"/>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3" y="8829038"/>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val="295666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1C5929-C3DE-4DD9-9B8C-AFC5ED0177D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2</a:t>
            </a:fld>
            <a:endParaRPr lang="en-US"/>
          </a:p>
        </p:txBody>
      </p:sp>
    </p:spTree>
    <p:extLst>
      <p:ext uri="{BB962C8B-B14F-4D97-AF65-F5344CB8AC3E}">
        <p14:creationId xmlns:p14="http://schemas.microsoft.com/office/powerpoint/2010/main" val="136010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076B69B-1FB7-4D67-AD57-50EE914DECAC}" type="slidenum">
              <a:rPr lang="en-US" smtClean="0"/>
              <a:pPr/>
              <a:t>7</a:t>
            </a:fld>
            <a:endParaRPr lang="en-US" smtClean="0"/>
          </a:p>
        </p:txBody>
      </p:sp>
      <p:sp>
        <p:nvSpPr>
          <p:cNvPr id="100355" name="Rectangle 2"/>
          <p:cNvSpPr>
            <a:spLocks noGrp="1" noRot="1" noChangeAspect="1" noChangeArrowheads="1" noTextEdit="1"/>
          </p:cNvSpPr>
          <p:nvPr>
            <p:ph type="sldImg"/>
          </p:nvPr>
        </p:nvSpPr>
        <p:spPr>
          <a:xfrm>
            <a:off x="1119188" y="692150"/>
            <a:ext cx="4645025" cy="3484563"/>
          </a:xfrm>
          <a:ln/>
        </p:spPr>
      </p:sp>
      <p:sp>
        <p:nvSpPr>
          <p:cNvPr id="100356" name="Rectangle 3"/>
          <p:cNvSpPr>
            <a:spLocks noGrp="1" noChangeArrowheads="1"/>
          </p:cNvSpPr>
          <p:nvPr>
            <p:ph type="body" idx="1"/>
          </p:nvPr>
        </p:nvSpPr>
        <p:spPr>
          <a:xfrm>
            <a:off x="688975" y="4414839"/>
            <a:ext cx="5508625" cy="4189412"/>
          </a:xfrm>
          <a:noFill/>
          <a:ln/>
        </p:spPr>
        <p:txBody>
          <a:bodyPr/>
          <a:lstStyle/>
          <a:p>
            <a:pPr eaLnBrk="1" hangingPunct="1"/>
            <a:r>
              <a:rPr lang="en-US" dirty="0" smtClean="0"/>
              <a:t>Action steps = training and TA, for example – first to improve the quality of the data, then to improve programs when the inference is that improvement is needed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8</a:t>
            </a:fld>
            <a:endParaRPr lang="en-US"/>
          </a:p>
        </p:txBody>
      </p:sp>
    </p:spTree>
    <p:extLst>
      <p:ext uri="{BB962C8B-B14F-4D97-AF65-F5344CB8AC3E}">
        <p14:creationId xmlns:p14="http://schemas.microsoft.com/office/powerpoint/2010/main" val="286048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9</a:t>
            </a:fld>
            <a:endParaRPr lang="en-US"/>
          </a:p>
        </p:txBody>
      </p:sp>
    </p:spTree>
    <p:extLst>
      <p:ext uri="{BB962C8B-B14F-4D97-AF65-F5344CB8AC3E}">
        <p14:creationId xmlns:p14="http://schemas.microsoft.com/office/powerpoint/2010/main" val="73678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a:t>
            </a:fld>
            <a:endParaRPr lang="en-US"/>
          </a:p>
        </p:txBody>
      </p:sp>
    </p:spTree>
    <p:extLst>
      <p:ext uri="{BB962C8B-B14F-4D97-AF65-F5344CB8AC3E}">
        <p14:creationId xmlns:p14="http://schemas.microsoft.com/office/powerpoint/2010/main" val="263321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15</a:t>
            </a:fld>
            <a:endParaRPr lang="en-US"/>
          </a:p>
        </p:txBody>
      </p:sp>
    </p:spTree>
    <p:extLst>
      <p:ext uri="{BB962C8B-B14F-4D97-AF65-F5344CB8AC3E}">
        <p14:creationId xmlns:p14="http://schemas.microsoft.com/office/powerpoint/2010/main" val="336880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20</a:t>
            </a:fld>
            <a:endParaRPr lang="en-US"/>
          </a:p>
        </p:txBody>
      </p:sp>
    </p:spTree>
    <p:extLst>
      <p:ext uri="{BB962C8B-B14F-4D97-AF65-F5344CB8AC3E}">
        <p14:creationId xmlns:p14="http://schemas.microsoft.com/office/powerpoint/2010/main" val="394763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41682D-E3CD-46B1-A3C2-625FB79B785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953DF62-26BB-4E12-BC37-2286103161E5}" type="slidenum">
              <a:rPr lang="en-US"/>
              <a:pPr>
                <a:defRPr/>
              </a:pPr>
              <a:t>‹#›</a:t>
            </a:fld>
            <a:endParaRPr lang="en-US" dirty="0"/>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7619571-9C42-4A4C-B688-F260DFD1FD19}" type="slidenum">
              <a:rPr lang="en-US"/>
              <a:pPr>
                <a:defRPr/>
              </a:pPr>
              <a:t>‹#›</a:t>
            </a:fld>
            <a:endParaRPr lang="en-US" dirty="0"/>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0B355C1C-C290-4D17-B454-91D2A1D4C472}" type="slidenum">
              <a:rPr lang="en-US"/>
              <a:pPr>
                <a:defRPr/>
              </a:pPr>
              <a:t>‹#›</a:t>
            </a:fld>
            <a:endParaRPr lang="en-US" dirty="0"/>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375B5C1F-A8C5-424E-9894-3AA0CD7A156E}"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235CE98-2700-4863-A715-7B495BA9D44A}" type="slidenum">
              <a:rPr lang="en-US"/>
              <a:pPr>
                <a:defRPr/>
              </a:pPr>
              <a:t>‹#›</a:t>
            </a:fld>
            <a:endParaRPr lang="en-US" dirty="0"/>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8ADE0D91-35C7-4D19-AC08-46749F46E893}" type="slidenum">
              <a:rPr lang="en-US"/>
              <a:pPr>
                <a:defRPr/>
              </a:pPr>
              <a:t>‹#›</a:t>
            </a:fld>
            <a:endParaRPr lang="en-US" dirty="0"/>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237E485-FEA7-4FA1-B013-CCFBD25ED34B}" type="slidenum">
              <a:rPr lang="en-US"/>
              <a:pPr>
                <a:defRPr/>
              </a:pPr>
              <a:t>‹#›</a:t>
            </a:fld>
            <a:endParaRPr lang="en-US" dirty="0"/>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299AE91D-41EA-4087-9A18-2093DE4B70B5}" type="slidenum">
              <a:rPr lang="en-US"/>
              <a:pPr>
                <a:defRPr/>
              </a:pPr>
              <a:t>‹#›</a:t>
            </a:fld>
            <a:endParaRPr lang="en-US" dirty="0"/>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C2C6228-AA7A-4A7E-977E-A44A4E3A7000}" type="slidenum">
              <a:rPr lang="en-US"/>
              <a:pPr>
                <a:defRPr/>
              </a:pPr>
              <a:t>‹#›</a:t>
            </a:fld>
            <a:endParaRPr lang="en-US" dirty="0"/>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userDrawn="1"/>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CFA39685-D68F-4561-B745-71463EE09F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3"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 id="2147484807" r:id="rId10"/>
    <p:sldLayoutId id="2147484810" r:id="rId11"/>
  </p:sldLayoutIdLst>
  <p:transition>
    <p:spli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p:spli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p:spli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userDrawn="1"/>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p:spli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userDrawn="1"/>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transition>
    <p:spli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http://www.ectacenter.org/~pdfs/eco/AnalyzingChildOutcomesData-GuidanceTable.pdf"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905000"/>
            <a:ext cx="8839200" cy="1470025"/>
          </a:xfrm>
        </p:spPr>
        <p:txBody>
          <a:bodyPr/>
          <a:lstStyle/>
          <a:p>
            <a:r>
              <a:rPr lang="en-US" dirty="0" smtClean="0"/>
              <a:t>Data Workshop:  </a:t>
            </a:r>
            <a:br>
              <a:rPr lang="en-US" dirty="0" smtClean="0"/>
            </a:br>
            <a:r>
              <a:rPr lang="en-US" dirty="0" smtClean="0"/>
              <a:t>Analyzing and Interpreting Data</a:t>
            </a:r>
            <a:endParaRPr lang="en-US" sz="3200" dirty="0" smtClean="0"/>
          </a:p>
        </p:txBody>
      </p:sp>
      <p:sp>
        <p:nvSpPr>
          <p:cNvPr id="3" name="Subtitle 2"/>
          <p:cNvSpPr>
            <a:spLocks noGrp="1"/>
          </p:cNvSpPr>
          <p:nvPr>
            <p:ph type="subTitle" idx="1"/>
          </p:nvPr>
        </p:nvSpPr>
        <p:spPr>
          <a:xfrm>
            <a:off x="2362200" y="3657600"/>
            <a:ext cx="6400800" cy="1752600"/>
          </a:xfrm>
        </p:spPr>
        <p:txBody>
          <a:bodyPr rtlCol="0">
            <a:normAutofit/>
          </a:bodyPr>
          <a:lstStyle/>
          <a:p>
            <a:pPr fontAlgn="auto">
              <a:spcAft>
                <a:spcPts val="0"/>
              </a:spcAft>
              <a:defRPr/>
            </a:pPr>
            <a:r>
              <a:rPr lang="en-US" sz="2800" dirty="0">
                <a:solidFill>
                  <a:schemeClr val="accent2">
                    <a:lumMod val="75000"/>
                  </a:schemeClr>
                </a:solidFill>
              </a:rPr>
              <a:t>Cornelia Taylor, </a:t>
            </a:r>
            <a:r>
              <a:rPr lang="en-US" sz="2800" dirty="0" smtClean="0">
                <a:solidFill>
                  <a:schemeClr val="accent2">
                    <a:lumMod val="75000"/>
                  </a:schemeClr>
                </a:solidFill>
              </a:rPr>
              <a:t>DaSy/ECO </a:t>
            </a:r>
            <a:r>
              <a:rPr lang="en-US" sz="2800" dirty="0">
                <a:solidFill>
                  <a:schemeClr val="accent2">
                    <a:lumMod val="75000"/>
                  </a:schemeClr>
                </a:solidFill>
              </a:rPr>
              <a:t>at SRI</a:t>
            </a:r>
          </a:p>
          <a:p>
            <a:pPr fontAlgn="auto">
              <a:spcAft>
                <a:spcPts val="0"/>
              </a:spcAft>
              <a:buFont typeface="Arial" pitchFamily="34" charset="0"/>
              <a:buNone/>
              <a:defRPr/>
            </a:pPr>
            <a:r>
              <a:rPr lang="en-US" sz="2800" dirty="0" smtClean="0">
                <a:solidFill>
                  <a:schemeClr val="accent2">
                    <a:lumMod val="75000"/>
                  </a:schemeClr>
                </a:solidFill>
              </a:rPr>
              <a:t>Lynne Kahn, DaSy/ECTA/ECO at FPG</a:t>
            </a:r>
          </a:p>
          <a:p>
            <a:pPr fontAlgn="auto">
              <a:spcAft>
                <a:spcPts val="0"/>
              </a:spcAft>
              <a:buFont typeface="Arial" pitchFamily="34" charset="0"/>
              <a:buNone/>
              <a:defRPr/>
            </a:pPr>
            <a:r>
              <a:rPr lang="en-US" sz="2800" dirty="0" smtClean="0">
                <a:solidFill>
                  <a:schemeClr val="accent2">
                    <a:lumMod val="75000"/>
                  </a:schemeClr>
                </a:solidFill>
              </a:rPr>
              <a:t>Taletha </a:t>
            </a:r>
            <a:r>
              <a:rPr lang="en-US" sz="2800" dirty="0" err="1" smtClean="0">
                <a:solidFill>
                  <a:schemeClr val="accent2">
                    <a:lumMod val="75000"/>
                  </a:schemeClr>
                </a:solidFill>
              </a:rPr>
              <a:t>Derrington</a:t>
            </a:r>
            <a:r>
              <a:rPr lang="en-US" sz="2800" dirty="0" smtClean="0">
                <a:solidFill>
                  <a:schemeClr val="accent2">
                    <a:lumMod val="75000"/>
                  </a:schemeClr>
                </a:solidFill>
              </a:rPr>
              <a:t>, DaSy at SRI</a:t>
            </a:r>
          </a:p>
          <a:p>
            <a:pPr fontAlgn="auto">
              <a:spcAft>
                <a:spcPts val="0"/>
              </a:spcAft>
              <a:buFont typeface="Arial" pitchFamily="34" charset="0"/>
              <a:buNone/>
              <a:defRPr/>
            </a:pPr>
            <a:endParaRPr lang="en-US" dirty="0" smtClean="0"/>
          </a:p>
        </p:txBody>
      </p:sp>
      <p:sp>
        <p:nvSpPr>
          <p:cNvPr id="4" name="TextBox 3"/>
          <p:cNvSpPr txBox="1"/>
          <p:nvPr/>
        </p:nvSpPr>
        <p:spPr>
          <a:xfrm>
            <a:off x="228600" y="5486400"/>
            <a:ext cx="8629650" cy="707886"/>
          </a:xfrm>
          <a:prstGeom prst="rect">
            <a:avLst/>
          </a:prstGeom>
          <a:noFill/>
          <a:ln>
            <a:solidFill>
              <a:schemeClr val="accent1">
                <a:lumMod val="75000"/>
              </a:schemeClr>
            </a:solidFill>
          </a:ln>
        </p:spPr>
        <p:txBody>
          <a:bodyPr wrap="square" rtlCol="0">
            <a:spAutoFit/>
          </a:bodyPr>
          <a:lstStyle/>
          <a:p>
            <a:r>
              <a:rPr lang="en-US" sz="2000" dirty="0" smtClean="0">
                <a:solidFill>
                  <a:srgbClr val="FF6600"/>
                </a:solidFill>
              </a:rPr>
              <a:t>Presented at the Improving Data Improving Outcomes</a:t>
            </a:r>
          </a:p>
          <a:p>
            <a:r>
              <a:rPr lang="en-US" sz="2000" dirty="0" smtClean="0">
                <a:solidFill>
                  <a:srgbClr val="FF6600"/>
                </a:solidFill>
              </a:rPr>
              <a:t>Washington, DC, September 2013</a:t>
            </a: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10</a:t>
            </a:fld>
            <a:endParaRPr lang="en-US" dirty="0"/>
          </a:p>
        </p:txBody>
      </p:sp>
      <p:sp>
        <p:nvSpPr>
          <p:cNvPr id="9" name="Title 8"/>
          <p:cNvSpPr>
            <a:spLocks noGrp="1"/>
          </p:cNvSpPr>
          <p:nvPr>
            <p:ph type="title"/>
          </p:nvPr>
        </p:nvSpPr>
        <p:spPr>
          <a:xfrm>
            <a:off x="533400" y="304800"/>
            <a:ext cx="8077200" cy="1143000"/>
          </a:xfrm>
        </p:spPr>
        <p:txBody>
          <a:bodyPr/>
          <a:lstStyle/>
          <a:p>
            <a:r>
              <a:rPr lang="en-US" dirty="0" smtClean="0"/>
              <a:t>Good Data??</a:t>
            </a:r>
            <a:endParaRPr lang="en-US" dirty="0"/>
          </a:p>
        </p:txBody>
      </p:sp>
      <p:graphicFrame>
        <p:nvGraphicFramePr>
          <p:cNvPr id="8" name="Content Placeholder 7" descr="This slide displays a portion of a two-column by two-row table comparing programs, rated as bad/weak or good/strong, to data, rated in the same categories. Question marks are displayed in the cell for bad/weak data and bad/weak programs. Question marks are displayed in the cell for bad/weak data and good/strong programs. "/>
          <p:cNvGraphicFramePr>
            <a:graphicFrameLocks noGrp="1"/>
          </p:cNvGraphicFramePr>
          <p:nvPr>
            <p:ph idx="1"/>
            <p:extLst>
              <p:ext uri="{D42A27DB-BD31-4B8C-83A1-F6EECF244321}">
                <p14:modId xmlns:p14="http://schemas.microsoft.com/office/powerpoint/2010/main" val="4083941504"/>
              </p:ext>
            </p:extLst>
          </p:nvPr>
        </p:nvGraphicFramePr>
        <p:xfrm>
          <a:off x="457200" y="2057400"/>
          <a:ext cx="8229600" cy="4366597"/>
        </p:xfrm>
        <a:graphic>
          <a:graphicData uri="http://schemas.openxmlformats.org/drawingml/2006/table">
            <a:tbl>
              <a:tblPr firstRow="1" bandRow="1">
                <a:tableStyleId>{5940675A-B579-460E-94D1-54222C63F5DA}</a:tableStyleId>
              </a:tblPr>
              <a:tblGrid>
                <a:gridCol w="887505"/>
                <a:gridCol w="1779495"/>
                <a:gridCol w="2667000"/>
                <a:gridCol w="2895600"/>
              </a:tblGrid>
              <a:tr h="457200">
                <a:tc rowSpan="2" gridSpan="2">
                  <a:txBody>
                    <a:bodyPr/>
                    <a:lstStyle/>
                    <a:p>
                      <a:endParaRPr lang="en-US" dirty="0"/>
                    </a:p>
                  </a:txBody>
                  <a:tcPr marL="96819" marR="96819"/>
                </a:tc>
                <a:tc rowSpan="2" hMerge="1">
                  <a:txBody>
                    <a:bodyPr/>
                    <a:lstStyle/>
                    <a:p>
                      <a:endParaRPr lang="en-US"/>
                    </a:p>
                  </a:txBody>
                  <a:tcPr/>
                </a:tc>
                <a:tc gridSpan="2">
                  <a:txBody>
                    <a:bodyPr/>
                    <a:lstStyle/>
                    <a:p>
                      <a:pPr algn="ctr"/>
                      <a:r>
                        <a:rPr lang="en-US" sz="2800" b="1" dirty="0" smtClean="0">
                          <a:solidFill>
                            <a:schemeClr val="accent5">
                              <a:lumMod val="50000"/>
                            </a:schemeClr>
                          </a:solidFill>
                        </a:rPr>
                        <a:t>Programs</a:t>
                      </a:r>
                      <a:endParaRPr lang="en-US" sz="2800" b="1" dirty="0">
                        <a:solidFill>
                          <a:schemeClr val="accent5">
                            <a:lumMod val="50000"/>
                          </a:schemeClr>
                        </a:solidFill>
                      </a:endParaRPr>
                    </a:p>
                  </a:txBody>
                  <a:tcPr marL="96819" marR="96819" anchor="ctr" anchorCtr="1">
                    <a:solidFill>
                      <a:schemeClr val="accent5"/>
                    </a:solidFill>
                  </a:tcPr>
                </a:tc>
                <a:tc hMerge="1">
                  <a:txBody>
                    <a:bodyPr/>
                    <a:lstStyle/>
                    <a:p>
                      <a:endParaRPr lang="en-US" dirty="0"/>
                    </a:p>
                  </a:txBody>
                  <a:tcPr/>
                </a:tc>
              </a:tr>
              <a:tr h="664558">
                <a:tc gridSpan="2" vMerge="1">
                  <a:txBody>
                    <a:bodyPr/>
                    <a:lstStyle/>
                    <a:p>
                      <a:endParaRPr lang="en-US" dirty="0"/>
                    </a:p>
                  </a:txBody>
                  <a:tcPr/>
                </a:tc>
                <a:tc hMerge="1" vMerge="1">
                  <a:txBody>
                    <a:bodyPr/>
                    <a:lstStyle/>
                    <a:p>
                      <a:endParaRPr lang="en-US" dirty="0"/>
                    </a:p>
                  </a:txBody>
                  <a:tcPr/>
                </a:tc>
                <a:tc>
                  <a:txBody>
                    <a:bodyPr/>
                    <a:lstStyle/>
                    <a:p>
                      <a:r>
                        <a:rPr lang="en-US" sz="2000" b="1" dirty="0" smtClean="0">
                          <a:solidFill>
                            <a:schemeClr val="accent5">
                              <a:lumMod val="25000"/>
                            </a:schemeClr>
                          </a:solidFill>
                        </a:rPr>
                        <a:t>Bad/Weak</a:t>
                      </a:r>
                      <a:endParaRPr lang="en-US" sz="2000" b="1" dirty="0">
                        <a:solidFill>
                          <a:schemeClr val="accent5">
                            <a:lumMod val="25000"/>
                          </a:schemeClr>
                        </a:solidFill>
                      </a:endParaRPr>
                    </a:p>
                  </a:txBody>
                  <a:tcPr marL="96819" marR="96819" anchor="ctr" anchorCtr="1">
                    <a:solidFill>
                      <a:schemeClr val="accent5"/>
                    </a:solidFill>
                  </a:tcPr>
                </a:tc>
                <a:tc>
                  <a:txBody>
                    <a:bodyPr/>
                    <a:lstStyle/>
                    <a:p>
                      <a:r>
                        <a:rPr lang="en-US" sz="2000" b="1" dirty="0" smtClean="0">
                          <a:solidFill>
                            <a:schemeClr val="accent5">
                              <a:lumMod val="25000"/>
                            </a:schemeClr>
                          </a:solidFill>
                        </a:rPr>
                        <a:t>Good/Strong</a:t>
                      </a:r>
                      <a:endParaRPr lang="en-US" sz="2000" b="1" dirty="0">
                        <a:solidFill>
                          <a:schemeClr val="accent5">
                            <a:lumMod val="25000"/>
                          </a:schemeClr>
                        </a:solidFill>
                      </a:endParaRPr>
                    </a:p>
                  </a:txBody>
                  <a:tcPr marL="96819" marR="96819" anchor="ctr" anchorCtr="1">
                    <a:solidFill>
                      <a:schemeClr val="accent5"/>
                    </a:solidFill>
                  </a:tcPr>
                </a:tc>
              </a:tr>
              <a:tr h="1545242">
                <a:tc rowSpan="2">
                  <a:txBody>
                    <a:bodyPr/>
                    <a:lstStyle/>
                    <a:p>
                      <a:r>
                        <a:rPr lang="en-US" sz="2800" dirty="0" smtClean="0">
                          <a:solidFill>
                            <a:schemeClr val="accent2">
                              <a:lumMod val="75000"/>
                            </a:schemeClr>
                          </a:solidFill>
                        </a:rPr>
                        <a:t>Data</a:t>
                      </a:r>
                      <a:endParaRPr lang="en-US" sz="2800" dirty="0">
                        <a:solidFill>
                          <a:schemeClr val="accent2">
                            <a:lumMod val="75000"/>
                          </a:schemeClr>
                        </a:solidFill>
                      </a:endParaRPr>
                    </a:p>
                  </a:txBody>
                  <a:tcPr marL="96819" marR="96819" vert="vert270" anchor="ctr" anchorCtr="1">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lumMod val="75000"/>
                            </a:schemeClr>
                          </a:solidFill>
                        </a:rPr>
                        <a:t>Bad/Weak</a:t>
                      </a:r>
                    </a:p>
                    <a:p>
                      <a:endParaRPr lang="en-US" sz="2000" dirty="0">
                        <a:solidFill>
                          <a:schemeClr val="accent2">
                            <a:lumMod val="75000"/>
                          </a:schemeClr>
                        </a:solidFill>
                      </a:endParaRPr>
                    </a:p>
                  </a:txBody>
                  <a:tcPr marL="96819" marR="96819" anchor="ctr" anchorCtr="1">
                    <a:solidFill>
                      <a:schemeClr val="accent2">
                        <a:lumMod val="20000"/>
                        <a:lumOff val="80000"/>
                      </a:schemeClr>
                    </a:solidFill>
                  </a:tcPr>
                </a:tc>
                <a:tc>
                  <a:txBody>
                    <a:bodyPr/>
                    <a:lstStyle/>
                    <a:p>
                      <a:pPr algn="ctr"/>
                      <a:r>
                        <a:rPr lang="en-US" sz="5400" dirty="0" smtClean="0"/>
                        <a:t>??</a:t>
                      </a:r>
                      <a:endParaRPr lang="en-US" sz="5400" dirty="0"/>
                    </a:p>
                  </a:txBody>
                  <a:tcPr marL="96819" marR="96819" anchor="ctr" anchorCtr="1">
                    <a:solidFill>
                      <a:srgbClr val="FFFFCC"/>
                    </a:solidFill>
                  </a:tcPr>
                </a:tc>
                <a:tc>
                  <a:txBody>
                    <a:bodyPr/>
                    <a:lstStyle/>
                    <a:p>
                      <a:pPr algn="ctr"/>
                      <a:r>
                        <a:rPr lang="en-US" sz="5400" dirty="0" smtClean="0"/>
                        <a:t>??</a:t>
                      </a:r>
                      <a:endParaRPr lang="en-US" sz="5400" dirty="0"/>
                    </a:p>
                  </a:txBody>
                  <a:tcPr marL="96819" marR="96819" anchor="ctr" anchorCtr="1">
                    <a:solidFill>
                      <a:srgbClr val="FFFFCC"/>
                    </a:solidFill>
                  </a:tcPr>
                </a:tc>
              </a:tr>
              <a:tr h="163863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lumMod val="75000"/>
                            </a:schemeClr>
                          </a:solidFill>
                        </a:rPr>
                        <a:t>Good/Strong</a:t>
                      </a:r>
                    </a:p>
                    <a:p>
                      <a:endParaRPr lang="en-US" sz="2000" dirty="0">
                        <a:solidFill>
                          <a:schemeClr val="accent2">
                            <a:lumMod val="75000"/>
                          </a:schemeClr>
                        </a:solidFill>
                      </a:endParaRPr>
                    </a:p>
                  </a:txBody>
                  <a:tcPr marL="96819" marR="96819" anchor="ctr" anchorCtr="1">
                    <a:solidFill>
                      <a:schemeClr val="accent2">
                        <a:lumMod val="20000"/>
                        <a:lumOff val="80000"/>
                      </a:schemeClr>
                    </a:solidFill>
                  </a:tcPr>
                </a:tc>
                <a:tc>
                  <a:txBody>
                    <a:bodyPr/>
                    <a:lstStyle/>
                    <a:p>
                      <a:pPr algn="ctr"/>
                      <a:r>
                        <a:rPr lang="en-US" b="1" dirty="0" smtClean="0"/>
                        <a:t>Program Improvement</a:t>
                      </a:r>
                    </a:p>
                    <a:p>
                      <a:pPr algn="ctr"/>
                      <a:endParaRPr lang="en-US" b="1" dirty="0" smtClean="0"/>
                    </a:p>
                    <a:p>
                      <a:pPr algn="ctr"/>
                      <a:r>
                        <a:rPr lang="en-US" b="1" dirty="0" smtClean="0"/>
                        <a:t>Questionable</a:t>
                      </a:r>
                      <a:r>
                        <a:rPr lang="en-US" b="1" baseline="0" dirty="0" smtClean="0"/>
                        <a:t> </a:t>
                      </a:r>
                      <a:r>
                        <a:rPr lang="en-US" b="1" baseline="0" dirty="0" smtClean="0">
                          <a:latin typeface="Wingdings" pitchFamily="2" charset="2"/>
                          <a:sym typeface="Wingdings"/>
                        </a:rPr>
                        <a:t></a:t>
                      </a:r>
                      <a:r>
                        <a:rPr lang="en-US" b="1" baseline="0" dirty="0" smtClean="0">
                          <a:latin typeface="+mj-lt"/>
                          <a:sym typeface="Wingdings"/>
                        </a:rPr>
                        <a:t> Good</a:t>
                      </a:r>
                      <a:endParaRPr lang="en-US" b="1" dirty="0"/>
                    </a:p>
                  </a:txBody>
                  <a:tcPr marL="96819" marR="96819" anchor="ctr" anchorCtr="1">
                    <a:solidFill>
                      <a:srgbClr val="D1FDBB"/>
                    </a:solidFill>
                  </a:tcPr>
                </a:tc>
                <a:tc>
                  <a:txBody>
                    <a:bodyPr/>
                    <a:lstStyle/>
                    <a:p>
                      <a:pPr algn="ctr"/>
                      <a:r>
                        <a:rPr lang="en-US" b="1" dirty="0" smtClean="0"/>
                        <a:t>Program Improvement</a:t>
                      </a:r>
                    </a:p>
                    <a:p>
                      <a:pPr algn="ctr"/>
                      <a:endParaRPr lang="en-US" b="1" dirty="0" smtClean="0"/>
                    </a:p>
                    <a:p>
                      <a:pPr algn="ctr"/>
                      <a:r>
                        <a:rPr lang="en-US" b="1" dirty="0" smtClean="0"/>
                        <a:t>Good</a:t>
                      </a:r>
                      <a:r>
                        <a:rPr lang="en-US" b="1" baseline="0" dirty="0" smtClean="0"/>
                        <a:t> </a:t>
                      </a:r>
                      <a:r>
                        <a:rPr lang="en-US" b="1" baseline="0" dirty="0" smtClean="0">
                          <a:sym typeface="Wingdings"/>
                        </a:rPr>
                        <a:t> Better</a:t>
                      </a:r>
                      <a:endParaRPr lang="en-US" b="1" dirty="0"/>
                    </a:p>
                  </a:txBody>
                  <a:tcPr marL="96819" marR="96819" anchor="ctr" anchorCtr="1">
                    <a:solidFill>
                      <a:srgbClr val="D1FDBB"/>
                    </a:solidFill>
                  </a:tcPr>
                </a:tc>
              </a:tr>
            </a:tbl>
          </a:graphicData>
        </a:graphic>
      </p:graphicFrame>
      <p:grpSp>
        <p:nvGrpSpPr>
          <p:cNvPr id="2" name="Group 1" descr="This slide displays a portion of a two-column by two-row table comparing programs, rated as bad/weak or good/strong, to data, rated in the same categories. Question marks are displayed in the cell for bad/weak data and bad/weak programs. Question marks are displayed in the cell for bad/weak data and good/strong programs. &#10;"/>
          <p:cNvGrpSpPr/>
          <p:nvPr/>
        </p:nvGrpSpPr>
        <p:grpSpPr>
          <a:xfrm>
            <a:off x="381000" y="1981200"/>
            <a:ext cx="8305800" cy="4419600"/>
            <a:chOff x="381000" y="1981200"/>
            <a:chExt cx="8305800" cy="4419600"/>
          </a:xfrm>
        </p:grpSpPr>
        <p:sp>
          <p:nvSpPr>
            <p:cNvPr id="12" name="Rectangle 11" descr="&quot; &quot;"/>
            <p:cNvSpPr/>
            <p:nvPr/>
          </p:nvSpPr>
          <p:spPr bwMode="auto">
            <a:xfrm>
              <a:off x="381000" y="1981200"/>
              <a:ext cx="27432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descr="&quot; &quot;"/>
            <p:cNvSpPr/>
            <p:nvPr/>
          </p:nvSpPr>
          <p:spPr bwMode="auto">
            <a:xfrm>
              <a:off x="1371600" y="4800600"/>
              <a:ext cx="7315200" cy="160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2C6903-1743-4F66-A1E1-8E479C64374E}" type="slidenum">
              <a:rPr lang="en-US" smtClean="0"/>
              <a:pPr>
                <a:defRPr/>
              </a:pPr>
              <a:t>11</a:t>
            </a:fld>
            <a:endParaRPr lang="en-US" dirty="0"/>
          </a:p>
        </p:txBody>
      </p:sp>
      <p:sp>
        <p:nvSpPr>
          <p:cNvPr id="6" name="Title 5"/>
          <p:cNvSpPr>
            <a:spLocks noGrp="1"/>
          </p:cNvSpPr>
          <p:nvPr>
            <p:ph type="title"/>
          </p:nvPr>
        </p:nvSpPr>
        <p:spPr/>
        <p:txBody>
          <a:bodyPr/>
          <a:lstStyle/>
          <a:p>
            <a:r>
              <a:rPr lang="en-US" dirty="0" smtClean="0"/>
              <a:t>Crucial questions and hypotheses</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2374565466"/>
      </p:ext>
    </p:extLst>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77619571-9C42-4A4C-B688-F260DFD1FD19}" type="slidenum">
              <a:rPr lang="en-US" smtClean="0"/>
              <a:pPr>
                <a:defRPr/>
              </a:pPr>
              <a:t>12</a:t>
            </a:fld>
            <a:endParaRPr lang="en-US" dirty="0"/>
          </a:p>
        </p:txBody>
      </p:sp>
      <p:sp>
        <p:nvSpPr>
          <p:cNvPr id="6" name="Title 5"/>
          <p:cNvSpPr>
            <a:spLocks noGrp="1"/>
          </p:cNvSpPr>
          <p:nvPr>
            <p:ph type="title"/>
          </p:nvPr>
        </p:nvSpPr>
        <p:spPr/>
        <p:txBody>
          <a:bodyPr/>
          <a:lstStyle/>
          <a:p>
            <a:r>
              <a:rPr lang="en-US" dirty="0" smtClean="0"/>
              <a:t>Characteristics of Crucial Questions</a:t>
            </a:r>
            <a:endParaRPr lang="en-US" dirty="0"/>
          </a:p>
        </p:txBody>
      </p:sp>
      <p:sp>
        <p:nvSpPr>
          <p:cNvPr id="7" name="Content Placeholder 6"/>
          <p:cNvSpPr>
            <a:spLocks noGrp="1"/>
          </p:cNvSpPr>
          <p:nvPr>
            <p:ph idx="1"/>
          </p:nvPr>
        </p:nvSpPr>
        <p:spPr/>
        <p:txBody>
          <a:bodyPr/>
          <a:lstStyle/>
          <a:p>
            <a:r>
              <a:rPr lang="en-US" dirty="0" smtClean="0"/>
              <a:t>Important to programs, families and other stakeholders</a:t>
            </a:r>
          </a:p>
          <a:p>
            <a:r>
              <a:rPr lang="en-US" dirty="0" smtClean="0"/>
              <a:t>Well defined</a:t>
            </a:r>
          </a:p>
          <a:p>
            <a:r>
              <a:rPr lang="en-US" dirty="0" smtClean="0"/>
              <a:t>Clear expectations for what you will find</a:t>
            </a:r>
          </a:p>
          <a:p>
            <a:r>
              <a:rPr lang="en-US" dirty="0" smtClean="0"/>
              <a:t>Matched to the elements in your data system</a:t>
            </a:r>
          </a:p>
          <a:p>
            <a:r>
              <a:rPr lang="en-US" dirty="0" smtClean="0"/>
              <a:t>Linked to actions</a:t>
            </a:r>
          </a:p>
          <a:p>
            <a:endParaRPr lang="en-US" sz="2400" dirty="0"/>
          </a:p>
        </p:txBody>
      </p:sp>
      <p:sp>
        <p:nvSpPr>
          <p:cNvPr id="4" name="Footer Placeholder 3"/>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1142127760"/>
      </p:ext>
    </p:extLst>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13</a:t>
            </a:fld>
            <a:endParaRPr lang="en-US" dirty="0"/>
          </a:p>
        </p:txBody>
      </p:sp>
      <p:sp>
        <p:nvSpPr>
          <p:cNvPr id="2" name="Title 1"/>
          <p:cNvSpPr>
            <a:spLocks noGrp="1"/>
          </p:cNvSpPr>
          <p:nvPr>
            <p:ph type="title"/>
          </p:nvPr>
        </p:nvSpPr>
        <p:spPr/>
        <p:txBody>
          <a:bodyPr/>
          <a:lstStyle/>
          <a:p>
            <a:r>
              <a:rPr lang="en-US" dirty="0" smtClean="0"/>
              <a:t>Asking Important Questions</a:t>
            </a:r>
            <a:endParaRPr lang="en-US" dirty="0"/>
          </a:p>
        </p:txBody>
      </p:sp>
      <p:sp>
        <p:nvSpPr>
          <p:cNvPr id="3" name="Content Placeholder 2"/>
          <p:cNvSpPr>
            <a:spLocks noGrp="1"/>
          </p:cNvSpPr>
          <p:nvPr>
            <p:ph idx="1"/>
          </p:nvPr>
        </p:nvSpPr>
        <p:spPr/>
        <p:txBody>
          <a:bodyPr/>
          <a:lstStyle/>
          <a:p>
            <a:r>
              <a:rPr lang="en-US" dirty="0" smtClean="0"/>
              <a:t>Is </a:t>
            </a:r>
            <a:r>
              <a:rPr lang="en-US" dirty="0"/>
              <a:t>the question related to important efforts in your system?</a:t>
            </a:r>
          </a:p>
          <a:p>
            <a:r>
              <a:rPr lang="en-US" dirty="0" smtClean="0"/>
              <a:t>Does this question come up across groups stakeholders?</a:t>
            </a:r>
          </a:p>
          <a:p>
            <a:r>
              <a:rPr lang="en-US" dirty="0" smtClean="0"/>
              <a:t>Is this question linked to existing accountability efforts?</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3227045859"/>
      </p:ext>
    </p:extLst>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14</a:t>
            </a:fld>
            <a:endParaRPr lang="en-US" dirty="0"/>
          </a:p>
        </p:txBody>
      </p:sp>
      <p:sp>
        <p:nvSpPr>
          <p:cNvPr id="2" name="Title 1"/>
          <p:cNvSpPr>
            <a:spLocks noGrp="1"/>
          </p:cNvSpPr>
          <p:nvPr>
            <p:ph type="title"/>
          </p:nvPr>
        </p:nvSpPr>
        <p:spPr/>
        <p:txBody>
          <a:bodyPr/>
          <a:lstStyle/>
          <a:p>
            <a:r>
              <a:rPr lang="en-US" dirty="0" smtClean="0"/>
              <a:t>Well Defined Questions</a:t>
            </a:r>
            <a:endParaRPr lang="en-US" dirty="0"/>
          </a:p>
        </p:txBody>
      </p:sp>
      <p:sp>
        <p:nvSpPr>
          <p:cNvPr id="3" name="Content Placeholder 2"/>
          <p:cNvSpPr>
            <a:spLocks noGrp="1"/>
          </p:cNvSpPr>
          <p:nvPr>
            <p:ph idx="1"/>
          </p:nvPr>
        </p:nvSpPr>
        <p:spPr/>
        <p:txBody>
          <a:bodyPr/>
          <a:lstStyle/>
          <a:p>
            <a:r>
              <a:rPr lang="en-US" sz="2800" dirty="0"/>
              <a:t>Crafting clear </a:t>
            </a:r>
            <a:r>
              <a:rPr lang="en-US" sz="2800" dirty="0" smtClean="0"/>
              <a:t>crucial questions </a:t>
            </a:r>
            <a:r>
              <a:rPr lang="en-US" sz="2800" dirty="0"/>
              <a:t>allows for easier interpretation down the line.</a:t>
            </a:r>
          </a:p>
          <a:p>
            <a:r>
              <a:rPr lang="en-US" sz="2400" dirty="0"/>
              <a:t>First step – frame a what question as simply as possible</a:t>
            </a:r>
          </a:p>
          <a:p>
            <a:pPr lvl="1"/>
            <a:r>
              <a:rPr lang="en-US" sz="2000" dirty="0"/>
              <a:t>e.g. What do programs with the best child outcomes do better? </a:t>
            </a:r>
            <a:endParaRPr lang="en-US" sz="2000" dirty="0" smtClean="0"/>
          </a:p>
          <a:p>
            <a:r>
              <a:rPr lang="en-US" sz="2400" dirty="0" smtClean="0"/>
              <a:t>Second step– get more specific</a:t>
            </a:r>
          </a:p>
          <a:p>
            <a:pPr lvl="1"/>
            <a:r>
              <a:rPr lang="en-US" sz="2000" dirty="0" smtClean="0"/>
              <a:t>e.g. Do programs </a:t>
            </a:r>
            <a:r>
              <a:rPr lang="en-US" sz="2000" dirty="0"/>
              <a:t>with the best child outcomes </a:t>
            </a:r>
            <a:r>
              <a:rPr lang="en-US" sz="2000" dirty="0" smtClean="0"/>
              <a:t>participate in the CELL initiative.</a:t>
            </a:r>
          </a:p>
          <a:p>
            <a:endParaRPr lang="en-US" sz="800" dirty="0" smtClean="0"/>
          </a:p>
          <a:p>
            <a:pPr marL="0" indent="0">
              <a:buNone/>
            </a:pPr>
            <a:r>
              <a:rPr lang="en-US" sz="1200" dirty="0" smtClean="0"/>
              <a:t>Adapted </a:t>
            </a:r>
            <a:r>
              <a:rPr lang="en-US" sz="1200" dirty="0"/>
              <a:t>from: </a:t>
            </a:r>
            <a:r>
              <a:rPr lang="en-US" sz="1200" dirty="0" err="1"/>
              <a:t>Kekahio</a:t>
            </a:r>
            <a:r>
              <a:rPr lang="en-US" sz="1200" dirty="0"/>
              <a:t>, W., &amp; Baker, M. (2013). Five steps for structuring data-informed conversations and </a:t>
            </a:r>
            <a:r>
              <a:rPr lang="en-US" sz="1200" dirty="0" smtClean="0"/>
              <a:t> action </a:t>
            </a:r>
            <a:r>
              <a:rPr lang="en-US" sz="1200" dirty="0"/>
              <a:t>in education (REL 2013–001). Washington, DC: U.S. Department of Education, </a:t>
            </a:r>
            <a:r>
              <a:rPr lang="en-US" sz="1200" dirty="0" smtClean="0"/>
              <a:t> Institute </a:t>
            </a:r>
            <a:r>
              <a:rPr lang="en-US" sz="1200" dirty="0"/>
              <a:t>of Education Sciences, National Center for Education Evaluation and Regional </a:t>
            </a:r>
            <a:r>
              <a:rPr lang="en-US" sz="1200" dirty="0" smtClean="0"/>
              <a:t> Assistance</a:t>
            </a:r>
            <a:r>
              <a:rPr lang="en-US" sz="1200" dirty="0"/>
              <a:t>, Regional Educational Laboratory Pacific. Retrieved from http://</a:t>
            </a:r>
            <a:r>
              <a:rPr lang="en-US" sz="1200" dirty="0" smtClean="0"/>
              <a:t>ies.ed.gov/ncee/ </a:t>
            </a:r>
            <a:r>
              <a:rPr lang="en-US" sz="1200" dirty="0" err="1" smtClean="0"/>
              <a:t>edlabs</a:t>
            </a:r>
            <a:endParaRPr lang="en-US" sz="16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27839879"/>
      </p:ext>
    </p:extLst>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6712D2E-7C77-4AF2-8AD8-5058B673BD74}" type="slidenum">
              <a:rPr lang="en-US" smtClean="0"/>
              <a:pPr>
                <a:defRPr/>
              </a:pPr>
              <a:t>15</a:t>
            </a:fld>
            <a:endParaRPr lang="en-US" dirty="0"/>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10"/>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2747644292"/>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16</a:t>
            </a:fld>
            <a:endParaRPr lang="en-US" dirty="0"/>
          </a:p>
        </p:txBody>
      </p:sp>
      <p:sp>
        <p:nvSpPr>
          <p:cNvPr id="2" name="Title 1"/>
          <p:cNvSpPr>
            <a:spLocks noGrp="1"/>
          </p:cNvSpPr>
          <p:nvPr>
            <p:ph type="title"/>
          </p:nvPr>
        </p:nvSpPr>
        <p:spPr/>
        <p:txBody>
          <a:bodyPr/>
          <a:lstStyle/>
          <a:p>
            <a:r>
              <a:rPr lang="en-US" dirty="0"/>
              <a:t>Clear </a:t>
            </a:r>
            <a:r>
              <a:rPr lang="en-US" dirty="0" smtClean="0"/>
              <a:t>expectations (if-then)</a:t>
            </a:r>
            <a:endParaRPr lang="en-US" dirty="0"/>
          </a:p>
        </p:txBody>
      </p:sp>
      <p:sp>
        <p:nvSpPr>
          <p:cNvPr id="3" name="Content Placeholder 2"/>
          <p:cNvSpPr>
            <a:spLocks noGrp="1"/>
          </p:cNvSpPr>
          <p:nvPr>
            <p:ph idx="1"/>
          </p:nvPr>
        </p:nvSpPr>
        <p:spPr/>
        <p:txBody>
          <a:bodyPr/>
          <a:lstStyle/>
          <a:p>
            <a:pPr marL="0" indent="0" algn="ctr">
              <a:buNone/>
            </a:pPr>
            <a:r>
              <a:rPr lang="en-US" u="sng" dirty="0" smtClean="0"/>
              <a:t>If</a:t>
            </a:r>
            <a:r>
              <a:rPr lang="en-US" dirty="0" smtClean="0"/>
              <a:t> CELL improves children’s language and literacy skills </a:t>
            </a:r>
            <a:r>
              <a:rPr lang="en-US" u="sng" dirty="0" smtClean="0"/>
              <a:t>then</a:t>
            </a:r>
            <a:r>
              <a:rPr lang="en-US" dirty="0" smtClean="0"/>
              <a:t> programs that participate in the initiative will have a </a:t>
            </a:r>
            <a:r>
              <a:rPr lang="en-US" dirty="0" smtClean="0">
                <a:solidFill>
                  <a:srgbClr val="002060"/>
                </a:solidFill>
              </a:rPr>
              <a:t>higher </a:t>
            </a:r>
            <a:r>
              <a:rPr lang="en-US" dirty="0" smtClean="0"/>
              <a:t>percentage of children exiting at age expectations in their acquisition of knowledge and skills compared to matched programs that did not participate.</a:t>
            </a:r>
          </a:p>
          <a:p>
            <a:pPr marL="0" indent="0" algn="ctr">
              <a:buNone/>
            </a:pPr>
            <a:endParaRPr lang="en-US" dirty="0" smtClean="0"/>
          </a:p>
          <a:p>
            <a:pPr marL="0" indent="0">
              <a:buNone/>
            </a:pPr>
            <a:endParaRPr lang="en-US" dirty="0" smtClean="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2553415661"/>
      </p:ext>
    </p:extLst>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17</a:t>
            </a:fld>
            <a:endParaRPr lang="en-US" dirty="0"/>
          </a:p>
        </p:txBody>
      </p:sp>
      <p:sp>
        <p:nvSpPr>
          <p:cNvPr id="2" name="Title 1"/>
          <p:cNvSpPr>
            <a:spLocks noGrp="1"/>
          </p:cNvSpPr>
          <p:nvPr>
            <p:ph type="title"/>
          </p:nvPr>
        </p:nvSpPr>
        <p:spPr/>
        <p:txBody>
          <a:bodyPr/>
          <a:lstStyle/>
          <a:p>
            <a:r>
              <a:rPr lang="en-US" dirty="0"/>
              <a:t>Matched to the elements in your data </a:t>
            </a:r>
            <a:r>
              <a:rPr lang="en-US" dirty="0" smtClean="0"/>
              <a:t>system</a:t>
            </a:r>
            <a:endParaRPr lang="en-US" dirty="0"/>
          </a:p>
        </p:txBody>
      </p:sp>
      <p:sp>
        <p:nvSpPr>
          <p:cNvPr id="3" name="Content Placeholder 2"/>
          <p:cNvSpPr>
            <a:spLocks noGrp="1"/>
          </p:cNvSpPr>
          <p:nvPr>
            <p:ph idx="1"/>
          </p:nvPr>
        </p:nvSpPr>
        <p:spPr/>
        <p:txBody>
          <a:bodyPr/>
          <a:lstStyle/>
          <a:p>
            <a:r>
              <a:rPr lang="en-US" dirty="0" smtClean="0"/>
              <a:t>Break down you crucial question into data components</a:t>
            </a:r>
          </a:p>
          <a:p>
            <a:r>
              <a:rPr lang="en-US" dirty="0" smtClean="0"/>
              <a:t>Do you have all of the data components in your system?</a:t>
            </a:r>
            <a:endParaRPr lang="en-US" dirty="0"/>
          </a:p>
          <a:p>
            <a:r>
              <a:rPr lang="en-US" dirty="0" smtClean="0"/>
              <a:t>If not, is there another way to ask the questions with the elements that are in your system?</a:t>
            </a:r>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1397462241"/>
      </p:ext>
    </p:extLst>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93037" cy="1143000"/>
          </a:xfrm>
        </p:spPr>
        <p:txBody>
          <a:bodyPr/>
          <a:lstStyle/>
          <a:p>
            <a:r>
              <a:rPr lang="en-US" dirty="0"/>
              <a:t>Some inferences are more actionable than others </a:t>
            </a:r>
          </a:p>
        </p:txBody>
      </p:sp>
      <p:sp>
        <p:nvSpPr>
          <p:cNvPr id="3" name="Content Placeholder 2"/>
          <p:cNvSpPr>
            <a:spLocks noGrp="1"/>
          </p:cNvSpPr>
          <p:nvPr>
            <p:ph sz="half" idx="1"/>
          </p:nvPr>
        </p:nvSpPr>
        <p:spPr>
          <a:xfrm>
            <a:off x="609600" y="2057400"/>
            <a:ext cx="3886200" cy="4419600"/>
          </a:xfrm>
          <a:solidFill>
            <a:srgbClr val="D9C8F8"/>
          </a:solidFill>
        </p:spPr>
        <p:txBody>
          <a:bodyPr/>
          <a:lstStyle/>
          <a:p>
            <a:pPr marL="457200" lvl="1" indent="0">
              <a:buNone/>
            </a:pPr>
            <a:r>
              <a:rPr lang="en-US" u="sng" dirty="0" smtClean="0"/>
              <a:t>Not Actionable</a:t>
            </a:r>
          </a:p>
          <a:p>
            <a:pPr marL="457200" lvl="1" indent="0">
              <a:buNone/>
            </a:pPr>
            <a:r>
              <a:rPr lang="en-US" dirty="0" smtClean="0"/>
              <a:t>Infants and toddlers with older siblings are more likely to exit at age expectations in positive social emotional skills than those without older siblings</a:t>
            </a:r>
          </a:p>
        </p:txBody>
      </p:sp>
      <p:sp>
        <p:nvSpPr>
          <p:cNvPr id="6" name="Text Placeholder 5"/>
          <p:cNvSpPr>
            <a:spLocks noGrp="1"/>
          </p:cNvSpPr>
          <p:nvPr>
            <p:ph type="body" sz="half" idx="2"/>
          </p:nvPr>
        </p:nvSpPr>
        <p:spPr>
          <a:xfrm>
            <a:off x="5029200" y="2057400"/>
            <a:ext cx="3848100" cy="4572000"/>
          </a:xfrm>
          <a:solidFill>
            <a:srgbClr val="CCFF99"/>
          </a:solidFill>
        </p:spPr>
        <p:txBody>
          <a:bodyPr/>
          <a:lstStyle/>
          <a:p>
            <a:pPr marL="0" lvl="1" indent="0">
              <a:buNone/>
            </a:pPr>
            <a:r>
              <a:rPr lang="en-US" u="sng" dirty="0" smtClean="0"/>
              <a:t>Actionable</a:t>
            </a:r>
          </a:p>
          <a:p>
            <a:pPr marL="0" lvl="1" indent="0">
              <a:buNone/>
            </a:pPr>
            <a:r>
              <a:rPr lang="en-US" dirty="0" smtClean="0"/>
              <a:t>Children </a:t>
            </a:r>
            <a:r>
              <a:rPr lang="en-US" dirty="0"/>
              <a:t>that participate in community playgroups are more likely to </a:t>
            </a:r>
            <a:r>
              <a:rPr lang="en-US" dirty="0" smtClean="0"/>
              <a:t>exit </a:t>
            </a:r>
            <a:r>
              <a:rPr lang="en-US" dirty="0"/>
              <a:t>at age expectations than those that do not. </a:t>
            </a:r>
          </a:p>
          <a:p>
            <a:endParaRPr lang="en-US" dirty="0"/>
          </a:p>
        </p:txBody>
      </p:sp>
      <p:sp>
        <p:nvSpPr>
          <p:cNvPr id="4" name="Slide Number Placeholder 3"/>
          <p:cNvSpPr>
            <a:spLocks noGrp="1"/>
          </p:cNvSpPr>
          <p:nvPr>
            <p:ph type="sldNum" sz="quarter" idx="12"/>
          </p:nvPr>
        </p:nvSpPr>
        <p:spPr/>
        <p:txBody>
          <a:bodyPr/>
          <a:lstStyle/>
          <a:p>
            <a:pPr>
              <a:defRPr/>
            </a:pPr>
            <a:fld id="{06712D2E-7C77-4AF2-8AD8-5058B673BD74}" type="slidenum">
              <a:rPr lang="en-US" smtClean="0"/>
              <a:pPr>
                <a:defRPr/>
              </a:pPr>
              <a:t>18</a:t>
            </a:fld>
            <a:endParaRPr lang="en-US" dirty="0"/>
          </a:p>
        </p:txBody>
      </p:sp>
    </p:spTree>
    <p:extLst>
      <p:ext uri="{BB962C8B-B14F-4D97-AF65-F5344CB8AC3E}">
        <p14:creationId xmlns:p14="http://schemas.microsoft.com/office/powerpoint/2010/main" val="3595920812"/>
      </p:ext>
    </p:extLst>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B8865DC2-8705-47C8-BB6B-3E06CB3C237A}" type="slidenum">
              <a:rPr lang="en-US" smtClean="0"/>
              <a:pPr>
                <a:defRPr/>
              </a:pPr>
              <a:t>19</a:t>
            </a:fld>
            <a:endParaRPr lang="en-US"/>
          </a:p>
        </p:txBody>
      </p:sp>
      <p:sp>
        <p:nvSpPr>
          <p:cNvPr id="7" name="Title 6"/>
          <p:cNvSpPr>
            <a:spLocks noGrp="1"/>
          </p:cNvSpPr>
          <p:nvPr>
            <p:ph type="title"/>
          </p:nvPr>
        </p:nvSpPr>
        <p:spPr/>
        <p:txBody>
          <a:bodyPr/>
          <a:lstStyle/>
          <a:p>
            <a:r>
              <a:rPr lang="en-US" dirty="0" smtClean="0"/>
              <a:t>Exciting new tool!</a:t>
            </a:r>
            <a:endParaRPr lang="en-US" dirty="0"/>
          </a:p>
        </p:txBody>
      </p:sp>
      <p:sp>
        <p:nvSpPr>
          <p:cNvPr id="8" name="Content Placeholder 7"/>
          <p:cNvSpPr>
            <a:spLocks noGrp="1"/>
          </p:cNvSpPr>
          <p:nvPr>
            <p:ph idx="1"/>
          </p:nvPr>
        </p:nvSpPr>
        <p:spPr/>
        <p:txBody>
          <a:bodyPr/>
          <a:lstStyle/>
          <a:p>
            <a:pPr marL="0" indent="0">
              <a:buNone/>
            </a:pPr>
            <a:r>
              <a:rPr lang="en-US" dirty="0"/>
              <a:t>ANALYZING CHILD OUTCOMES DATA FOR </a:t>
            </a:r>
            <a:r>
              <a:rPr lang="en-US" dirty="0" smtClean="0"/>
              <a:t>PROGRAM </a:t>
            </a:r>
            <a:r>
              <a:rPr lang="en-US" dirty="0"/>
              <a:t>IMPROVEMENT: A GUIDANCE TABLE</a:t>
            </a:r>
            <a:endParaRPr lang="en-US" dirty="0" smtClean="0">
              <a:hlinkClick r:id="rId2"/>
            </a:endParaRPr>
          </a:p>
          <a:p>
            <a:pPr marL="0" indent="0">
              <a:buNone/>
            </a:pPr>
            <a:endParaRPr lang="en-US" dirty="0" smtClean="0">
              <a:hlinkClick r:id="rId2"/>
            </a:endParaRPr>
          </a:p>
          <a:p>
            <a:pPr marL="0" indent="0">
              <a:buNone/>
            </a:pPr>
            <a:r>
              <a:rPr lang="en-US" dirty="0" smtClean="0"/>
              <a:t>Available on the ECO website</a:t>
            </a:r>
            <a:endParaRPr lang="en-US" dirty="0">
              <a:hlinkClick r:id="rId2"/>
            </a:endParaRPr>
          </a:p>
          <a:p>
            <a:pPr marL="0" indent="0">
              <a:buNone/>
            </a:pPr>
            <a:r>
              <a:rPr lang="en-US" dirty="0" smtClean="0">
                <a:hlinkClick r:id="rId2"/>
              </a:rPr>
              <a:t>http</a:t>
            </a:r>
            <a:r>
              <a:rPr lang="en-US" dirty="0">
                <a:hlinkClick r:id="rId2"/>
              </a:rPr>
              <a:t>://www.ectacenter.org/~pdfs/eco/AnalyzingChildOutcomesData-GuidanceTable.pdf</a:t>
            </a:r>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003308713"/>
      </p:ext>
    </p:extLst>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2</a:t>
            </a:fld>
            <a:endParaRPr lang="en-US" dirty="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3600" dirty="0" smtClean="0"/>
              <a:t>1.  Using Data</a:t>
            </a:r>
            <a:endParaRPr lang="en-US" sz="36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6" name="Picture 5" descr="&quot; &quot;"/>
          <p:cNvPicPr/>
          <p:nvPr/>
        </p:nvPicPr>
        <p:blipFill>
          <a:blip r:embed="rId3" cstate="print"/>
          <a:srcRect/>
          <a:stretch>
            <a:fillRect/>
          </a:stretch>
        </p:blipFill>
        <p:spPr bwMode="auto">
          <a:xfrm rot="617055">
            <a:off x="5857808" y="4088851"/>
            <a:ext cx="1573268" cy="1741389"/>
          </a:xfrm>
          <a:prstGeom prst="rect">
            <a:avLst/>
          </a:prstGeom>
          <a:noFill/>
        </p:spPr>
      </p:pic>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20</a:t>
            </a:fld>
            <a:endParaRPr lang="en-US" dirty="0"/>
          </a:p>
        </p:txBody>
      </p:sp>
      <p:pic>
        <p:nvPicPr>
          <p:cNvPr id="1026" name="Picture 2" descr="This slide displays an image of a guidance table for analyzing child outcomes data for program improvement.  The table addresses the question “1. Does our program serve some children more effectively than others?.”  There are 4 columns. In the first column, Defining Analysis Questions, there are examples of sub-questions asking whether there are similar outcomes for children from different racial/ethnic backgrounds, different language backgrounds, and different disabilities. The reader is encouraged to extend these sub-questions by identifying other differences using specific characteristics of interest from data available. The 2nd column, Clarifying Expectations, displays two probing questions: “What do you expect to see?” “Why.” The 3rd column, Analyzing Data, presents an analysis plan to compare outcomes for children in different subgroups identified in the 1st column.  The 4th and last column, Describing and Interpreting Results, provides questions that specify what should be described from the data analysis and how those results might be interpreted. &#10;"/>
          <p:cNvPicPr>
            <a:picLocks noChangeAspect="1" noChangeArrowheads="1"/>
          </p:cNvPicPr>
          <p:nvPr/>
        </p:nvPicPr>
        <p:blipFill rotWithShape="1">
          <a:blip r:embed="rId3">
            <a:extLst>
              <a:ext uri="{28A0092B-C50C-407E-A947-70E740481C1C}">
                <a14:useLocalDpi xmlns:a14="http://schemas.microsoft.com/office/drawing/2010/main" val="0"/>
              </a:ext>
            </a:extLst>
          </a:blip>
          <a:srcRect l="9052" t="12000" r="12974" b="14138"/>
          <a:stretch/>
        </p:blipFill>
        <p:spPr bwMode="auto">
          <a:xfrm>
            <a:off x="110823" y="462455"/>
            <a:ext cx="900952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3540984671"/>
      </p:ext>
    </p:extLst>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6F60799C-C20F-4977-A590-207BA054A91C}" type="slidenum">
              <a:rPr lang="en-US"/>
              <a:pPr>
                <a:defRPr/>
              </a:pPr>
              <a:t>21</a:t>
            </a:fld>
            <a:endParaRPr lang="en-US"/>
          </a:p>
        </p:txBody>
      </p:sp>
      <p:sp>
        <p:nvSpPr>
          <p:cNvPr id="2" name="Title 1"/>
          <p:cNvSpPr>
            <a:spLocks noGrp="1"/>
          </p:cNvSpPr>
          <p:nvPr>
            <p:ph type="title"/>
          </p:nvPr>
        </p:nvSpPr>
        <p:spPr/>
        <p:txBody>
          <a:bodyPr/>
          <a:lstStyle/>
          <a:p>
            <a:r>
              <a:rPr lang="en-US" dirty="0"/>
              <a:t>Find more resources at: </a:t>
            </a:r>
            <a:br>
              <a:rPr lang="en-US" dirty="0"/>
            </a:br>
            <a:r>
              <a:rPr lang="en-US" dirty="0"/>
              <a:t>www. </a:t>
            </a:r>
            <a:r>
              <a:rPr lang="en-US" dirty="0" smtClean="0"/>
              <a:t>the-eco-center-org</a:t>
            </a:r>
            <a:endParaRPr lang="en-US" dirty="0"/>
          </a:p>
        </p:txBody>
      </p:sp>
      <p:sp>
        <p:nvSpPr>
          <p:cNvPr id="9" name="TextBox 8" descr="Thank you!!&#10;"/>
          <p:cNvSpPr txBox="1"/>
          <p:nvPr/>
        </p:nvSpPr>
        <p:spPr>
          <a:xfrm>
            <a:off x="685800" y="5029200"/>
            <a:ext cx="3505200" cy="646331"/>
          </a:xfrm>
          <a:prstGeom prst="rect">
            <a:avLst/>
          </a:prstGeom>
          <a:noFill/>
          <a:ln>
            <a:solidFill>
              <a:schemeClr val="accent1">
                <a:lumMod val="50000"/>
              </a:schemeClr>
            </a:solidFill>
          </a:ln>
        </p:spPr>
        <p:txBody>
          <a:bodyPr wrap="square" rtlCol="0">
            <a:spAutoFit/>
          </a:bodyPr>
          <a:lstStyle/>
          <a:p>
            <a:r>
              <a:rPr lang="en-US" sz="3600" dirty="0" smtClean="0"/>
              <a:t>Thank you!!</a:t>
            </a:r>
            <a:endParaRPr lang="en-US" sz="3600" dirty="0"/>
          </a:p>
        </p:txBody>
      </p:sp>
      <p:pic>
        <p:nvPicPr>
          <p:cNvPr id="54278" name="Picture 6" descr="&quot; &quot;"/>
          <p:cNvPicPr>
            <a:picLocks noChangeAspect="1" noChangeArrowheads="1"/>
          </p:cNvPicPr>
          <p:nvPr/>
        </p:nvPicPr>
        <p:blipFill>
          <a:blip r:embed="rId3" cstate="print"/>
          <a:srcRect/>
          <a:stretch>
            <a:fillRect/>
          </a:stretch>
        </p:blipFill>
        <p:spPr bwMode="auto">
          <a:xfrm>
            <a:off x="1219200" y="2133600"/>
            <a:ext cx="3352800" cy="2286000"/>
          </a:xfrm>
          <a:prstGeom prst="rect">
            <a:avLst/>
          </a:prstGeom>
          <a:noFill/>
          <a:ln w="9525">
            <a:solidFill>
              <a:schemeClr val="accent1"/>
            </a:solidFill>
            <a:miter lim="800000"/>
            <a:headEnd/>
            <a:tailEnd/>
          </a:ln>
        </p:spPr>
      </p:pic>
      <p:pic>
        <p:nvPicPr>
          <p:cNvPr id="54276" name="Picture 4" descr="&quot; &quot;"/>
          <p:cNvPicPr>
            <a:picLocks noGrp="1" noChangeAspect="1" noChangeArrowheads="1"/>
          </p:cNvPicPr>
          <p:nvPr>
            <p:ph idx="1"/>
          </p:nvPr>
        </p:nvPicPr>
        <p:blipFill>
          <a:blip r:embed="rId4" cstate="print"/>
          <a:stretch>
            <a:fillRect/>
          </a:stretch>
        </p:blipFill>
        <p:spPr>
          <a:xfrm>
            <a:off x="5257800" y="2057400"/>
            <a:ext cx="3063127" cy="2057400"/>
          </a:xfrm>
          <a:ln>
            <a:solidFill>
              <a:schemeClr val="accent1"/>
            </a:solidFill>
          </a:ln>
        </p:spPr>
      </p:pic>
      <p:pic>
        <p:nvPicPr>
          <p:cNvPr id="54277" name="Picture 5" descr="&quot; &quot;"/>
          <p:cNvPicPr>
            <a:picLocks noChangeAspect="1" noChangeArrowheads="1"/>
          </p:cNvPicPr>
          <p:nvPr/>
        </p:nvPicPr>
        <p:blipFill>
          <a:blip r:embed="rId5" cstate="print"/>
          <a:srcRect t="33438"/>
          <a:stretch>
            <a:fillRect/>
          </a:stretch>
        </p:blipFill>
        <p:spPr bwMode="auto">
          <a:xfrm>
            <a:off x="5105400" y="4648200"/>
            <a:ext cx="2819400" cy="187642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516922644"/>
      </p:ext>
    </p:extLst>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a:t>
            </a:fld>
            <a:endParaRPr lang="en-US" dirty="0"/>
          </a:p>
        </p:txBody>
      </p:sp>
      <p:sp>
        <p:nvSpPr>
          <p:cNvPr id="2" name="Title 1"/>
          <p:cNvSpPr>
            <a:spLocks noGrp="1"/>
          </p:cNvSpPr>
          <p:nvPr>
            <p:ph type="title"/>
          </p:nvPr>
        </p:nvSpPr>
        <p:spPr>
          <a:xfrm>
            <a:off x="533400" y="228600"/>
            <a:ext cx="8077200" cy="1143000"/>
          </a:xfrm>
        </p:spPr>
        <p:txBody>
          <a:bodyPr/>
          <a:lstStyle/>
          <a:p>
            <a:r>
              <a:rPr lang="en-US" dirty="0"/>
              <a:t>Using data for program improvement = EIA</a:t>
            </a:r>
          </a:p>
        </p:txBody>
      </p:sp>
      <p:sp>
        <p:nvSpPr>
          <p:cNvPr id="6" name="Rectangle 3"/>
          <p:cNvSpPr>
            <a:spLocks noGrp="1" noChangeArrowheads="1"/>
          </p:cNvSpPr>
          <p:nvPr>
            <p:ph idx="1"/>
          </p:nvPr>
        </p:nvSpPr>
        <p:spPr/>
        <p:txBody>
          <a:bodyPr/>
          <a:lstStyle/>
          <a:p>
            <a:pPr algn="ctr" eaLnBrk="1" hangingPunct="1">
              <a:buFont typeface="Wingdings" pitchFamily="2" charset="2"/>
              <a:buNone/>
            </a:pPr>
            <a:endParaRPr lang="en-US" sz="4800" dirty="0" smtClean="0"/>
          </a:p>
          <a:p>
            <a:pPr algn="ctr" eaLnBrk="1" hangingPunct="1">
              <a:buFont typeface="Wingdings" pitchFamily="2" charset="2"/>
              <a:buNone/>
            </a:pPr>
            <a:r>
              <a:rPr lang="en-US" sz="5400" b="1" dirty="0" smtClean="0">
                <a:solidFill>
                  <a:schemeClr val="accent2"/>
                </a:solidFill>
              </a:rPr>
              <a:t>E</a:t>
            </a:r>
            <a:r>
              <a:rPr lang="en-US" sz="4800" dirty="0" smtClean="0"/>
              <a:t>vidence</a:t>
            </a:r>
          </a:p>
          <a:p>
            <a:pPr algn="ctr" eaLnBrk="1" hangingPunct="1">
              <a:buFont typeface="Wingdings" pitchFamily="2" charset="2"/>
              <a:buNone/>
            </a:pPr>
            <a:r>
              <a:rPr lang="en-US" sz="5400" b="1" dirty="0" smtClean="0">
                <a:solidFill>
                  <a:schemeClr val="accent2"/>
                </a:solidFill>
              </a:rPr>
              <a:t>I</a:t>
            </a:r>
            <a:r>
              <a:rPr lang="en-US" sz="4800" dirty="0" smtClean="0"/>
              <a:t>nference</a:t>
            </a:r>
          </a:p>
          <a:p>
            <a:pPr algn="ctr" eaLnBrk="1" hangingPunct="1">
              <a:buFont typeface="Wingdings" pitchFamily="2" charset="2"/>
              <a:buNone/>
            </a:pPr>
            <a:r>
              <a:rPr lang="en-US" sz="5400" b="1" dirty="0" smtClean="0">
                <a:solidFill>
                  <a:schemeClr val="accent2"/>
                </a:solidFill>
              </a:rPr>
              <a:t>A</a:t>
            </a:r>
            <a:r>
              <a:rPr lang="en-US" sz="4800" dirty="0" smtClean="0"/>
              <a:t>ction</a:t>
            </a:r>
          </a:p>
        </p:txBody>
      </p:sp>
      <p:pic>
        <p:nvPicPr>
          <p:cNvPr id="102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88" y="3048000"/>
            <a:ext cx="2805112"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792412566"/>
      </p:ext>
    </p:extLst>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9A891656-C04C-4C4B-A558-1F91F64B4998}" type="slidenum">
              <a:rPr lang="en-US" smtClean="0"/>
              <a:pPr>
                <a:defRPr/>
              </a:pPr>
              <a:t>4</a:t>
            </a:fld>
            <a:endParaRPr lang="en-US" dirty="0"/>
          </a:p>
        </p:txBody>
      </p:sp>
      <p:sp>
        <p:nvSpPr>
          <p:cNvPr id="2" name="Title 1"/>
          <p:cNvSpPr>
            <a:spLocks noGrp="1"/>
          </p:cNvSpPr>
          <p:nvPr>
            <p:ph type="title"/>
          </p:nvPr>
        </p:nvSpPr>
        <p:spPr/>
        <p:txBody>
          <a:bodyPr/>
          <a:lstStyle/>
          <a:p>
            <a:r>
              <a:rPr lang="en-US" sz="4800" dirty="0"/>
              <a:t>Evidence</a:t>
            </a:r>
          </a:p>
        </p:txBody>
      </p:sp>
      <p:sp>
        <p:nvSpPr>
          <p:cNvPr id="7" name="Rectangle 3"/>
          <p:cNvSpPr>
            <a:spLocks noGrp="1" noChangeArrowheads="1"/>
          </p:cNvSpPr>
          <p:nvPr>
            <p:ph sz="half" idx="1"/>
          </p:nvPr>
        </p:nvSpPr>
        <p:spPr>
          <a:ln>
            <a:solidFill>
              <a:schemeClr val="tx1"/>
            </a:solidFill>
          </a:ln>
        </p:spPr>
        <p:txBody>
          <a:bodyPr/>
          <a:lstStyle/>
          <a:p>
            <a:pPr eaLnBrk="1" hangingPunct="1"/>
            <a:r>
              <a:rPr lang="en-US" dirty="0" smtClean="0"/>
              <a:t>Evidence refers to the numbers, such as</a:t>
            </a:r>
          </a:p>
          <a:p>
            <a:pPr lvl="1" eaLnBrk="1" hangingPunct="1">
              <a:buFont typeface="Wingdings" pitchFamily="2" charset="2"/>
              <a:buNone/>
            </a:pPr>
            <a:r>
              <a:rPr lang="en-US" sz="3200" dirty="0" smtClean="0"/>
              <a:t>“45% of children in category b”</a:t>
            </a:r>
          </a:p>
          <a:p>
            <a:pPr lvl="1" eaLnBrk="1" hangingPunct="1">
              <a:buFont typeface="Wingdings" pitchFamily="2" charset="2"/>
              <a:buNone/>
            </a:pPr>
            <a:endParaRPr lang="en-US" sz="1400" dirty="0" smtClean="0"/>
          </a:p>
          <a:p>
            <a:pPr eaLnBrk="1" hangingPunct="1"/>
            <a:r>
              <a:rPr lang="en-US" dirty="0" smtClean="0"/>
              <a:t>The numbers are not debatable</a:t>
            </a:r>
          </a:p>
        </p:txBody>
      </p:sp>
      <p:pic>
        <p:nvPicPr>
          <p:cNvPr id="8" name="Content Placeholder 7" descr="&quot; &quo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2356"/>
            <a:ext cx="4038600" cy="3617912"/>
          </a:xfrm>
          <a:prstGeom prst="rect">
            <a:avLst/>
          </a:prstGeom>
        </p:spPr>
      </p:pic>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1108818678"/>
      </p:ext>
    </p:extLst>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995C5E-8F69-4404-985A-593E1D6989F4}" type="slidenum">
              <a:rPr lang="en-US" smtClean="0"/>
              <a:pPr>
                <a:defRPr/>
              </a:pPr>
              <a:t>5</a:t>
            </a:fld>
            <a:endParaRPr lang="en-US" dirty="0"/>
          </a:p>
        </p:txBody>
      </p:sp>
      <p:sp>
        <p:nvSpPr>
          <p:cNvPr id="2" name="Title 1"/>
          <p:cNvSpPr>
            <a:spLocks noGrp="1"/>
          </p:cNvSpPr>
          <p:nvPr>
            <p:ph type="title"/>
          </p:nvPr>
        </p:nvSpPr>
        <p:spPr/>
        <p:txBody>
          <a:bodyPr/>
          <a:lstStyle/>
          <a:p>
            <a:r>
              <a:rPr lang="en-US" sz="4800" dirty="0"/>
              <a:t>Inference</a:t>
            </a:r>
          </a:p>
        </p:txBody>
      </p:sp>
      <p:sp>
        <p:nvSpPr>
          <p:cNvPr id="6" name="Rectangle 3"/>
          <p:cNvSpPr>
            <a:spLocks noGrp="1" noChangeArrowheads="1"/>
          </p:cNvSpPr>
          <p:nvPr>
            <p:ph idx="1"/>
          </p:nvPr>
        </p:nvSpPr>
        <p:spPr/>
        <p:txBody>
          <a:bodyPr/>
          <a:lstStyle/>
          <a:p>
            <a:pPr eaLnBrk="1" hangingPunct="1"/>
            <a:r>
              <a:rPr lang="en-US" dirty="0" smtClean="0"/>
              <a:t>How do you interpret the #s?</a:t>
            </a:r>
          </a:p>
          <a:p>
            <a:pPr eaLnBrk="1" hangingPunct="1"/>
            <a:r>
              <a:rPr lang="en-US" dirty="0" smtClean="0"/>
              <a:t>What can you conclude from the #s?</a:t>
            </a:r>
          </a:p>
          <a:p>
            <a:pPr eaLnBrk="1" hangingPunct="1"/>
            <a:r>
              <a:rPr lang="en-US" dirty="0" smtClean="0"/>
              <a:t>Does evidence mean good news?  Bad news?  News we can’t interpret?</a:t>
            </a:r>
          </a:p>
          <a:p>
            <a:pPr eaLnBrk="1" hangingPunct="1"/>
            <a:r>
              <a:rPr lang="en-US" dirty="0" smtClean="0"/>
              <a:t>To reach an inference, sometimes we analyze data in other ways (ask for more evidence) </a:t>
            </a:r>
          </a:p>
          <a:p>
            <a:pPr eaLnBrk="1" hangingPunct="1"/>
            <a:endParaRPr lang="en-US" dirty="0" smtClean="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2101242477"/>
      </p:ext>
    </p:extLst>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6D0213-635C-4591-A172-07C489A2D246}" type="slidenum">
              <a:rPr lang="en-US" smtClean="0"/>
              <a:pPr>
                <a:defRPr/>
              </a:pPr>
              <a:t>6</a:t>
            </a:fld>
            <a:endParaRPr lang="en-US" dirty="0"/>
          </a:p>
        </p:txBody>
      </p:sp>
      <p:sp>
        <p:nvSpPr>
          <p:cNvPr id="2" name="Title 1"/>
          <p:cNvSpPr>
            <a:spLocks noGrp="1"/>
          </p:cNvSpPr>
          <p:nvPr>
            <p:ph type="title"/>
          </p:nvPr>
        </p:nvSpPr>
        <p:spPr/>
        <p:txBody>
          <a:bodyPr/>
          <a:lstStyle/>
          <a:p>
            <a:r>
              <a:rPr lang="en-US" sz="4800" dirty="0"/>
              <a:t>Inference</a:t>
            </a:r>
          </a:p>
        </p:txBody>
      </p:sp>
      <p:sp>
        <p:nvSpPr>
          <p:cNvPr id="10" name="Content Placeholder 4"/>
          <p:cNvSpPr>
            <a:spLocks noGrp="1"/>
          </p:cNvSpPr>
          <p:nvPr>
            <p:ph idx="1"/>
          </p:nvPr>
        </p:nvSpPr>
        <p:spPr>
          <a:xfrm>
            <a:off x="3581400" y="2057400"/>
            <a:ext cx="5105400" cy="4187952"/>
          </a:xfrm>
        </p:spPr>
        <p:txBody>
          <a:bodyPr/>
          <a:lstStyle/>
          <a:p>
            <a:pPr eaLnBrk="1" hangingPunct="1"/>
            <a:r>
              <a:rPr lang="en-US" sz="2800" dirty="0"/>
              <a:t>Inference is debatable -- even reasonable people can reach different conclusions</a:t>
            </a:r>
          </a:p>
          <a:p>
            <a:pPr eaLnBrk="1" hangingPunct="1"/>
            <a:r>
              <a:rPr lang="en-US" sz="2800" dirty="0"/>
              <a:t>Stakeholders can help with putting meaning on the numbers</a:t>
            </a:r>
          </a:p>
          <a:p>
            <a:pPr eaLnBrk="1" hangingPunct="1"/>
            <a:r>
              <a:rPr lang="en-US" sz="2800" dirty="0"/>
              <a:t>Early on, the inference may be more a question of the quality of the data </a:t>
            </a:r>
          </a:p>
          <a:p>
            <a:endParaRPr lang="en-US" dirty="0"/>
          </a:p>
        </p:txBody>
      </p:sp>
      <p:pic>
        <p:nvPicPr>
          <p:cNvPr id="3075" name="Picture 3"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2895600" cy="43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335474174"/>
      </p:ext>
    </p:extLst>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0"/>
          </p:nvPr>
        </p:nvSpPr>
        <p:spPr/>
        <p:txBody>
          <a:bodyPr/>
          <a:lstStyle/>
          <a:p>
            <a:fld id="{36CE7C0C-2D34-49AD-A487-98C53FFE1511}" type="slidenum">
              <a:rPr lang="en-US" smtClean="0"/>
              <a:pPr/>
              <a:t>7</a:t>
            </a:fld>
            <a:endParaRPr lang="en-US" smtClean="0"/>
          </a:p>
        </p:txBody>
      </p:sp>
      <p:sp>
        <p:nvSpPr>
          <p:cNvPr id="5" name="Title 4"/>
          <p:cNvSpPr>
            <a:spLocks noGrp="1"/>
          </p:cNvSpPr>
          <p:nvPr>
            <p:ph type="title"/>
          </p:nvPr>
        </p:nvSpPr>
        <p:spPr/>
        <p:txBody>
          <a:bodyPr/>
          <a:lstStyle/>
          <a:p>
            <a:r>
              <a:rPr lang="en-US" sz="4800" kern="1200" dirty="0"/>
              <a:t>Action</a:t>
            </a:r>
          </a:p>
        </p:txBody>
      </p:sp>
      <p:sp>
        <p:nvSpPr>
          <p:cNvPr id="47108" name="Rectangle 3"/>
          <p:cNvSpPr>
            <a:spLocks noGrp="1" noChangeArrowheads="1"/>
          </p:cNvSpPr>
          <p:nvPr>
            <p:ph idx="1"/>
          </p:nvPr>
        </p:nvSpPr>
        <p:spPr/>
        <p:txBody>
          <a:bodyPr/>
          <a:lstStyle/>
          <a:p>
            <a:r>
              <a:rPr lang="en-US" sz="2800" dirty="0" smtClean="0"/>
              <a:t>Given the inference from the numbers, what should be done?</a:t>
            </a:r>
          </a:p>
          <a:p>
            <a:r>
              <a:rPr lang="en-US" sz="2800" dirty="0" smtClean="0"/>
              <a:t>Recommendations or action steps</a:t>
            </a:r>
          </a:p>
          <a:p>
            <a:r>
              <a:rPr lang="en-US" sz="2800" dirty="0" smtClean="0"/>
              <a:t>Action can be debatable – and often is</a:t>
            </a:r>
          </a:p>
          <a:p>
            <a:r>
              <a:rPr lang="en-US" sz="2800" dirty="0" smtClean="0"/>
              <a:t>Another role for stakeholders</a:t>
            </a:r>
          </a:p>
          <a:p>
            <a:r>
              <a:rPr lang="en-US" sz="2800" dirty="0" smtClean="0"/>
              <a:t>Again, early on the action might have to do with improving the quality of the data</a:t>
            </a:r>
          </a:p>
        </p:txBody>
      </p:sp>
    </p:spTree>
    <p:extLst>
      <p:ext uri="{BB962C8B-B14F-4D97-AF65-F5344CB8AC3E}">
        <p14:creationId xmlns:p14="http://schemas.microsoft.com/office/powerpoint/2010/main" val="3713330964"/>
      </p:ext>
    </p:extLst>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8</a:t>
            </a:fld>
            <a:endParaRPr lang="en-US" dirty="0"/>
          </a:p>
        </p:txBody>
      </p:sp>
      <p:sp>
        <p:nvSpPr>
          <p:cNvPr id="9" name="Title 8"/>
          <p:cNvSpPr>
            <a:spLocks noGrp="1"/>
          </p:cNvSpPr>
          <p:nvPr>
            <p:ph type="title"/>
          </p:nvPr>
        </p:nvSpPr>
        <p:spPr>
          <a:xfrm>
            <a:off x="533400" y="304800"/>
            <a:ext cx="8077200" cy="1143000"/>
          </a:xfrm>
        </p:spPr>
        <p:txBody>
          <a:bodyPr/>
          <a:lstStyle/>
          <a:p>
            <a:r>
              <a:rPr lang="en-US" dirty="0" smtClean="0"/>
              <a:t>Good Data??</a:t>
            </a:r>
            <a:endParaRPr lang="en-US" dirty="0"/>
          </a:p>
        </p:txBody>
      </p:sp>
      <p:graphicFrame>
        <p:nvGraphicFramePr>
          <p:cNvPr id="8" name="Content Placeholder 7" descr="This slide displays a two-column table showing 2 categories of data programs: bad/weak and good/strong"/>
          <p:cNvGraphicFramePr>
            <a:graphicFrameLocks noGrp="1"/>
          </p:cNvGraphicFramePr>
          <p:nvPr>
            <p:ph idx="1"/>
            <p:extLst>
              <p:ext uri="{D42A27DB-BD31-4B8C-83A1-F6EECF244321}">
                <p14:modId xmlns:p14="http://schemas.microsoft.com/office/powerpoint/2010/main" val="2084288937"/>
              </p:ext>
            </p:extLst>
          </p:nvPr>
        </p:nvGraphicFramePr>
        <p:xfrm>
          <a:off x="457200" y="2057400"/>
          <a:ext cx="8229600" cy="4366597"/>
        </p:xfrm>
        <a:graphic>
          <a:graphicData uri="http://schemas.openxmlformats.org/drawingml/2006/table">
            <a:tbl>
              <a:tblPr firstRow="1" bandRow="1">
                <a:tableStyleId>{5940675A-B579-460E-94D1-54222C63F5DA}</a:tableStyleId>
              </a:tblPr>
              <a:tblGrid>
                <a:gridCol w="887505"/>
                <a:gridCol w="1779495"/>
                <a:gridCol w="2667000"/>
                <a:gridCol w="2895600"/>
              </a:tblGrid>
              <a:tr h="457200">
                <a:tc rowSpan="2" gridSpan="2">
                  <a:txBody>
                    <a:bodyPr/>
                    <a:lstStyle/>
                    <a:p>
                      <a:endParaRPr lang="en-US" dirty="0"/>
                    </a:p>
                  </a:txBody>
                  <a:tcPr marL="96819" marR="96819"/>
                </a:tc>
                <a:tc rowSpan="2" hMerge="1">
                  <a:txBody>
                    <a:bodyPr/>
                    <a:lstStyle/>
                    <a:p>
                      <a:endParaRPr lang="en-US"/>
                    </a:p>
                  </a:txBody>
                  <a:tcPr/>
                </a:tc>
                <a:tc gridSpan="2">
                  <a:txBody>
                    <a:bodyPr/>
                    <a:lstStyle/>
                    <a:p>
                      <a:pPr algn="ctr"/>
                      <a:r>
                        <a:rPr lang="en-US" sz="2800" b="1" dirty="0" smtClean="0">
                          <a:solidFill>
                            <a:schemeClr val="accent5">
                              <a:lumMod val="50000"/>
                            </a:schemeClr>
                          </a:solidFill>
                        </a:rPr>
                        <a:t>Programs</a:t>
                      </a:r>
                      <a:endParaRPr lang="en-US" sz="2800" b="1" dirty="0">
                        <a:solidFill>
                          <a:schemeClr val="accent5">
                            <a:lumMod val="50000"/>
                          </a:schemeClr>
                        </a:solidFill>
                      </a:endParaRPr>
                    </a:p>
                  </a:txBody>
                  <a:tcPr marL="96819" marR="96819" anchor="ctr" anchorCtr="1">
                    <a:solidFill>
                      <a:schemeClr val="accent5"/>
                    </a:solidFill>
                  </a:tcPr>
                </a:tc>
                <a:tc hMerge="1">
                  <a:txBody>
                    <a:bodyPr/>
                    <a:lstStyle/>
                    <a:p>
                      <a:endParaRPr lang="en-US" dirty="0"/>
                    </a:p>
                  </a:txBody>
                  <a:tcPr/>
                </a:tc>
              </a:tr>
              <a:tr h="664558">
                <a:tc gridSpan="2" vMerge="1">
                  <a:txBody>
                    <a:bodyPr/>
                    <a:lstStyle/>
                    <a:p>
                      <a:endParaRPr lang="en-US" dirty="0"/>
                    </a:p>
                  </a:txBody>
                  <a:tcPr/>
                </a:tc>
                <a:tc hMerge="1" vMerge="1">
                  <a:txBody>
                    <a:bodyPr/>
                    <a:lstStyle/>
                    <a:p>
                      <a:endParaRPr lang="en-US" dirty="0"/>
                    </a:p>
                  </a:txBody>
                  <a:tcPr/>
                </a:tc>
                <a:tc>
                  <a:txBody>
                    <a:bodyPr/>
                    <a:lstStyle/>
                    <a:p>
                      <a:r>
                        <a:rPr lang="en-US" sz="2000" b="1" dirty="0" smtClean="0">
                          <a:solidFill>
                            <a:schemeClr val="accent5">
                              <a:lumMod val="25000"/>
                            </a:schemeClr>
                          </a:solidFill>
                        </a:rPr>
                        <a:t>Bad/Weak</a:t>
                      </a:r>
                      <a:endParaRPr lang="en-US" sz="2000" b="1" dirty="0">
                        <a:solidFill>
                          <a:schemeClr val="accent5">
                            <a:lumMod val="25000"/>
                          </a:schemeClr>
                        </a:solidFill>
                      </a:endParaRPr>
                    </a:p>
                  </a:txBody>
                  <a:tcPr marL="96819" marR="96819" anchor="ctr" anchorCtr="1">
                    <a:solidFill>
                      <a:schemeClr val="accent5"/>
                    </a:solidFill>
                  </a:tcPr>
                </a:tc>
                <a:tc>
                  <a:txBody>
                    <a:bodyPr/>
                    <a:lstStyle/>
                    <a:p>
                      <a:r>
                        <a:rPr lang="en-US" sz="2000" b="1" dirty="0" smtClean="0">
                          <a:solidFill>
                            <a:schemeClr val="accent5">
                              <a:lumMod val="25000"/>
                            </a:schemeClr>
                          </a:solidFill>
                        </a:rPr>
                        <a:t>Good/Strong</a:t>
                      </a:r>
                      <a:endParaRPr lang="en-US" sz="2000" b="1" dirty="0">
                        <a:solidFill>
                          <a:schemeClr val="accent5">
                            <a:lumMod val="25000"/>
                          </a:schemeClr>
                        </a:solidFill>
                      </a:endParaRPr>
                    </a:p>
                  </a:txBody>
                  <a:tcPr marL="96819" marR="96819" anchor="ctr" anchorCtr="1">
                    <a:solidFill>
                      <a:schemeClr val="accent5"/>
                    </a:solidFill>
                  </a:tcPr>
                </a:tc>
              </a:tr>
              <a:tr h="1545242">
                <a:tc rowSpan="2">
                  <a:txBody>
                    <a:bodyPr/>
                    <a:lstStyle/>
                    <a:p>
                      <a:r>
                        <a:rPr lang="en-US" sz="2800" dirty="0" smtClean="0">
                          <a:solidFill>
                            <a:schemeClr val="accent2">
                              <a:lumMod val="75000"/>
                            </a:schemeClr>
                          </a:solidFill>
                        </a:rPr>
                        <a:t>Data</a:t>
                      </a:r>
                      <a:endParaRPr lang="en-US" sz="2800" dirty="0">
                        <a:solidFill>
                          <a:schemeClr val="accent2">
                            <a:lumMod val="75000"/>
                          </a:schemeClr>
                        </a:solidFill>
                      </a:endParaRPr>
                    </a:p>
                  </a:txBody>
                  <a:tcPr marL="96819" marR="96819" vert="vert270" anchor="ctr" anchorCtr="1">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lumMod val="75000"/>
                            </a:schemeClr>
                          </a:solidFill>
                        </a:rPr>
                        <a:t>Bad/Weak</a:t>
                      </a:r>
                    </a:p>
                    <a:p>
                      <a:endParaRPr lang="en-US" sz="2000" dirty="0">
                        <a:solidFill>
                          <a:schemeClr val="accent2">
                            <a:lumMod val="75000"/>
                          </a:schemeClr>
                        </a:solidFill>
                      </a:endParaRPr>
                    </a:p>
                  </a:txBody>
                  <a:tcPr marL="96819" marR="96819" anchor="ctr" anchorCtr="1">
                    <a:solidFill>
                      <a:schemeClr val="accent2">
                        <a:lumMod val="20000"/>
                        <a:lumOff val="80000"/>
                      </a:schemeClr>
                    </a:solidFill>
                  </a:tcPr>
                </a:tc>
                <a:tc>
                  <a:txBody>
                    <a:bodyPr/>
                    <a:lstStyle/>
                    <a:p>
                      <a:pPr algn="ctr"/>
                      <a:r>
                        <a:rPr lang="en-US" sz="5400" dirty="0" smtClean="0"/>
                        <a:t>??</a:t>
                      </a:r>
                      <a:endParaRPr lang="en-US" sz="5400" dirty="0"/>
                    </a:p>
                  </a:txBody>
                  <a:tcPr marL="96819" marR="96819" anchor="ctr" anchorCtr="1">
                    <a:solidFill>
                      <a:srgbClr val="FFFFCC"/>
                    </a:solidFill>
                  </a:tcPr>
                </a:tc>
                <a:tc>
                  <a:txBody>
                    <a:bodyPr/>
                    <a:lstStyle/>
                    <a:p>
                      <a:pPr algn="ctr"/>
                      <a:r>
                        <a:rPr lang="en-US" sz="5400" dirty="0" smtClean="0"/>
                        <a:t>??</a:t>
                      </a:r>
                      <a:endParaRPr lang="en-US" sz="5400" dirty="0"/>
                    </a:p>
                  </a:txBody>
                  <a:tcPr marL="96819" marR="96819" anchor="ctr" anchorCtr="1">
                    <a:solidFill>
                      <a:srgbClr val="FFFFCC"/>
                    </a:solidFill>
                  </a:tcPr>
                </a:tc>
              </a:tr>
              <a:tr h="163863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lumMod val="75000"/>
                            </a:schemeClr>
                          </a:solidFill>
                        </a:rPr>
                        <a:t>Good/Strong</a:t>
                      </a:r>
                    </a:p>
                    <a:p>
                      <a:endParaRPr lang="en-US" sz="2000" dirty="0">
                        <a:solidFill>
                          <a:schemeClr val="accent2">
                            <a:lumMod val="75000"/>
                          </a:schemeClr>
                        </a:solidFill>
                      </a:endParaRPr>
                    </a:p>
                  </a:txBody>
                  <a:tcPr marL="96819" marR="96819" anchor="ctr" anchorCtr="1">
                    <a:solidFill>
                      <a:schemeClr val="accent2">
                        <a:lumMod val="20000"/>
                        <a:lumOff val="80000"/>
                      </a:schemeClr>
                    </a:solidFill>
                  </a:tcPr>
                </a:tc>
                <a:tc>
                  <a:txBody>
                    <a:bodyPr/>
                    <a:lstStyle/>
                    <a:p>
                      <a:pPr algn="ctr"/>
                      <a:r>
                        <a:rPr lang="en-US" b="1" dirty="0" smtClean="0"/>
                        <a:t>Program Improvement</a:t>
                      </a:r>
                    </a:p>
                    <a:p>
                      <a:pPr algn="ctr"/>
                      <a:endParaRPr lang="en-US" b="1" dirty="0" smtClean="0"/>
                    </a:p>
                    <a:p>
                      <a:pPr algn="ctr"/>
                      <a:r>
                        <a:rPr lang="en-US" b="1" dirty="0" smtClean="0"/>
                        <a:t>Questionable</a:t>
                      </a:r>
                      <a:r>
                        <a:rPr lang="en-US" b="1" baseline="0" dirty="0" smtClean="0"/>
                        <a:t> </a:t>
                      </a:r>
                      <a:r>
                        <a:rPr lang="en-US" b="1" baseline="0" dirty="0" smtClean="0">
                          <a:latin typeface="Wingdings" pitchFamily="2" charset="2"/>
                          <a:sym typeface="Wingdings"/>
                        </a:rPr>
                        <a:t></a:t>
                      </a:r>
                      <a:r>
                        <a:rPr lang="en-US" b="1" baseline="0" dirty="0" smtClean="0">
                          <a:latin typeface="+mj-lt"/>
                          <a:sym typeface="Wingdings"/>
                        </a:rPr>
                        <a:t> Good</a:t>
                      </a:r>
                      <a:endParaRPr lang="en-US" b="1" dirty="0"/>
                    </a:p>
                  </a:txBody>
                  <a:tcPr marL="96819" marR="96819" anchor="ctr" anchorCtr="1">
                    <a:solidFill>
                      <a:srgbClr val="D1FDBB"/>
                    </a:solidFill>
                  </a:tcPr>
                </a:tc>
                <a:tc>
                  <a:txBody>
                    <a:bodyPr/>
                    <a:lstStyle/>
                    <a:p>
                      <a:pPr algn="ctr"/>
                      <a:r>
                        <a:rPr lang="en-US" b="1" dirty="0" smtClean="0"/>
                        <a:t>Program Improvement</a:t>
                      </a:r>
                    </a:p>
                    <a:p>
                      <a:pPr algn="ctr"/>
                      <a:endParaRPr lang="en-US" b="1" dirty="0" smtClean="0"/>
                    </a:p>
                    <a:p>
                      <a:pPr algn="ctr"/>
                      <a:r>
                        <a:rPr lang="en-US" b="1" dirty="0" smtClean="0"/>
                        <a:t>Good</a:t>
                      </a:r>
                      <a:r>
                        <a:rPr lang="en-US" b="1" baseline="0" dirty="0" smtClean="0"/>
                        <a:t> </a:t>
                      </a:r>
                      <a:r>
                        <a:rPr lang="en-US" b="1" baseline="0" dirty="0" smtClean="0">
                          <a:sym typeface="Wingdings"/>
                        </a:rPr>
                        <a:t> Better</a:t>
                      </a:r>
                      <a:endParaRPr lang="en-US" b="1" dirty="0"/>
                    </a:p>
                  </a:txBody>
                  <a:tcPr marL="96819" marR="96819" anchor="ctr" anchorCtr="1">
                    <a:solidFill>
                      <a:srgbClr val="D1FDBB"/>
                    </a:solidFill>
                  </a:tcPr>
                </a:tc>
              </a:tr>
            </a:tbl>
          </a:graphicData>
        </a:graphic>
      </p:graphicFrame>
      <p:sp>
        <p:nvSpPr>
          <p:cNvPr id="12" name="Rectangle 11" descr="Programs&#10;Bad/Weak&#10;Good/Strong"/>
          <p:cNvSpPr/>
          <p:nvPr/>
        </p:nvSpPr>
        <p:spPr bwMode="auto">
          <a:xfrm>
            <a:off x="76200" y="3200400"/>
            <a:ext cx="8839200" cy="3200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descr="&quot; &quot;"/>
          <p:cNvSpPr/>
          <p:nvPr/>
        </p:nvSpPr>
        <p:spPr bwMode="auto">
          <a:xfrm>
            <a:off x="381000" y="1981200"/>
            <a:ext cx="27432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9</a:t>
            </a:fld>
            <a:endParaRPr lang="en-US" dirty="0"/>
          </a:p>
        </p:txBody>
      </p:sp>
      <p:sp>
        <p:nvSpPr>
          <p:cNvPr id="9" name="Title 8"/>
          <p:cNvSpPr>
            <a:spLocks noGrp="1"/>
          </p:cNvSpPr>
          <p:nvPr>
            <p:ph type="title"/>
          </p:nvPr>
        </p:nvSpPr>
        <p:spPr>
          <a:xfrm>
            <a:off x="533400" y="304800"/>
            <a:ext cx="8077200" cy="1143000"/>
          </a:xfrm>
        </p:spPr>
        <p:txBody>
          <a:bodyPr/>
          <a:lstStyle/>
          <a:p>
            <a:r>
              <a:rPr lang="en-US" dirty="0" smtClean="0"/>
              <a:t>Good Data??</a:t>
            </a:r>
            <a:endParaRPr lang="en-US" dirty="0"/>
          </a:p>
        </p:txBody>
      </p:sp>
      <p:graphicFrame>
        <p:nvGraphicFramePr>
          <p:cNvPr id="8" name="Content Placeholder 7" descr="&quot; &quot;"/>
          <p:cNvGraphicFramePr>
            <a:graphicFrameLocks noGrp="1"/>
          </p:cNvGraphicFramePr>
          <p:nvPr>
            <p:ph idx="1"/>
            <p:extLst>
              <p:ext uri="{D42A27DB-BD31-4B8C-83A1-F6EECF244321}">
                <p14:modId xmlns:p14="http://schemas.microsoft.com/office/powerpoint/2010/main" val="1159305367"/>
              </p:ext>
            </p:extLst>
          </p:nvPr>
        </p:nvGraphicFramePr>
        <p:xfrm>
          <a:off x="457200" y="2057400"/>
          <a:ext cx="8229600" cy="4366597"/>
        </p:xfrm>
        <a:graphic>
          <a:graphicData uri="http://schemas.openxmlformats.org/drawingml/2006/table">
            <a:tbl>
              <a:tblPr firstRow="1" bandRow="1">
                <a:tableStyleId>{5940675A-B579-460E-94D1-54222C63F5DA}</a:tableStyleId>
              </a:tblPr>
              <a:tblGrid>
                <a:gridCol w="887505"/>
                <a:gridCol w="1779495"/>
                <a:gridCol w="2667000"/>
                <a:gridCol w="2895600"/>
              </a:tblGrid>
              <a:tr h="457200">
                <a:tc rowSpan="2" gridSpan="2">
                  <a:txBody>
                    <a:bodyPr/>
                    <a:lstStyle/>
                    <a:p>
                      <a:endParaRPr lang="en-US" dirty="0"/>
                    </a:p>
                  </a:txBody>
                  <a:tcPr marL="96819" marR="96819"/>
                </a:tc>
                <a:tc rowSpan="2" hMerge="1">
                  <a:txBody>
                    <a:bodyPr/>
                    <a:lstStyle/>
                    <a:p>
                      <a:endParaRPr lang="en-US"/>
                    </a:p>
                  </a:txBody>
                  <a:tcPr/>
                </a:tc>
                <a:tc gridSpan="2">
                  <a:txBody>
                    <a:bodyPr/>
                    <a:lstStyle/>
                    <a:p>
                      <a:pPr algn="ctr"/>
                      <a:r>
                        <a:rPr lang="en-US" sz="2800" b="1" dirty="0" smtClean="0">
                          <a:solidFill>
                            <a:schemeClr val="accent5">
                              <a:lumMod val="50000"/>
                            </a:schemeClr>
                          </a:solidFill>
                        </a:rPr>
                        <a:t>Programs</a:t>
                      </a:r>
                      <a:endParaRPr lang="en-US" sz="2800" b="1" dirty="0">
                        <a:solidFill>
                          <a:schemeClr val="accent5">
                            <a:lumMod val="50000"/>
                          </a:schemeClr>
                        </a:solidFill>
                      </a:endParaRPr>
                    </a:p>
                  </a:txBody>
                  <a:tcPr marL="96819" marR="96819" anchor="ctr" anchorCtr="1">
                    <a:solidFill>
                      <a:schemeClr val="accent5"/>
                    </a:solidFill>
                  </a:tcPr>
                </a:tc>
                <a:tc hMerge="1">
                  <a:txBody>
                    <a:bodyPr/>
                    <a:lstStyle/>
                    <a:p>
                      <a:endParaRPr lang="en-US" dirty="0"/>
                    </a:p>
                  </a:txBody>
                  <a:tcPr/>
                </a:tc>
              </a:tr>
              <a:tr h="664558">
                <a:tc gridSpan="2" vMerge="1">
                  <a:txBody>
                    <a:bodyPr/>
                    <a:lstStyle/>
                    <a:p>
                      <a:endParaRPr lang="en-US" dirty="0"/>
                    </a:p>
                  </a:txBody>
                  <a:tcPr/>
                </a:tc>
                <a:tc hMerge="1" vMerge="1">
                  <a:txBody>
                    <a:bodyPr/>
                    <a:lstStyle/>
                    <a:p>
                      <a:endParaRPr lang="en-US" dirty="0"/>
                    </a:p>
                  </a:txBody>
                  <a:tcPr/>
                </a:tc>
                <a:tc>
                  <a:txBody>
                    <a:bodyPr/>
                    <a:lstStyle/>
                    <a:p>
                      <a:r>
                        <a:rPr lang="en-US" sz="2000" b="1" dirty="0" smtClean="0">
                          <a:solidFill>
                            <a:schemeClr val="accent5">
                              <a:lumMod val="25000"/>
                            </a:schemeClr>
                          </a:solidFill>
                        </a:rPr>
                        <a:t>Bad/Weak</a:t>
                      </a:r>
                      <a:endParaRPr lang="en-US" sz="2000" b="1" dirty="0">
                        <a:solidFill>
                          <a:schemeClr val="accent5">
                            <a:lumMod val="25000"/>
                          </a:schemeClr>
                        </a:solidFill>
                      </a:endParaRPr>
                    </a:p>
                  </a:txBody>
                  <a:tcPr marL="96819" marR="96819" anchor="ctr" anchorCtr="1">
                    <a:solidFill>
                      <a:schemeClr val="accent5"/>
                    </a:solidFill>
                  </a:tcPr>
                </a:tc>
                <a:tc>
                  <a:txBody>
                    <a:bodyPr/>
                    <a:lstStyle/>
                    <a:p>
                      <a:r>
                        <a:rPr lang="en-US" sz="2000" b="1" dirty="0" smtClean="0">
                          <a:solidFill>
                            <a:schemeClr val="accent5">
                              <a:lumMod val="25000"/>
                            </a:schemeClr>
                          </a:solidFill>
                        </a:rPr>
                        <a:t>Good/Strong</a:t>
                      </a:r>
                      <a:endParaRPr lang="en-US" sz="2000" b="1" dirty="0">
                        <a:solidFill>
                          <a:schemeClr val="accent5">
                            <a:lumMod val="25000"/>
                          </a:schemeClr>
                        </a:solidFill>
                      </a:endParaRPr>
                    </a:p>
                  </a:txBody>
                  <a:tcPr marL="96819" marR="96819" anchor="ctr" anchorCtr="1">
                    <a:solidFill>
                      <a:schemeClr val="accent5"/>
                    </a:solidFill>
                  </a:tcPr>
                </a:tc>
              </a:tr>
              <a:tr h="1545242">
                <a:tc rowSpan="2">
                  <a:txBody>
                    <a:bodyPr/>
                    <a:lstStyle/>
                    <a:p>
                      <a:r>
                        <a:rPr lang="en-US" sz="2800" dirty="0" smtClean="0">
                          <a:solidFill>
                            <a:schemeClr val="accent2">
                              <a:lumMod val="75000"/>
                            </a:schemeClr>
                          </a:solidFill>
                        </a:rPr>
                        <a:t>Data</a:t>
                      </a:r>
                      <a:endParaRPr lang="en-US" sz="2800" dirty="0">
                        <a:solidFill>
                          <a:schemeClr val="accent2">
                            <a:lumMod val="75000"/>
                          </a:schemeClr>
                        </a:solidFill>
                      </a:endParaRPr>
                    </a:p>
                  </a:txBody>
                  <a:tcPr marL="96819" marR="96819" vert="vert270" anchor="ctr" anchorCtr="1">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lumMod val="75000"/>
                            </a:schemeClr>
                          </a:solidFill>
                        </a:rPr>
                        <a:t>Bad/Weak</a:t>
                      </a:r>
                    </a:p>
                    <a:p>
                      <a:endParaRPr lang="en-US" sz="2000" dirty="0">
                        <a:solidFill>
                          <a:schemeClr val="accent2">
                            <a:lumMod val="75000"/>
                          </a:schemeClr>
                        </a:solidFill>
                      </a:endParaRPr>
                    </a:p>
                  </a:txBody>
                  <a:tcPr marL="96819" marR="96819" anchor="ctr" anchorCtr="1">
                    <a:solidFill>
                      <a:schemeClr val="accent2">
                        <a:lumMod val="20000"/>
                        <a:lumOff val="80000"/>
                      </a:schemeClr>
                    </a:solidFill>
                  </a:tcPr>
                </a:tc>
                <a:tc>
                  <a:txBody>
                    <a:bodyPr/>
                    <a:lstStyle/>
                    <a:p>
                      <a:pPr algn="ctr"/>
                      <a:r>
                        <a:rPr lang="en-US" sz="5400" dirty="0" smtClean="0"/>
                        <a:t>??</a:t>
                      </a:r>
                      <a:endParaRPr lang="en-US" sz="5400" dirty="0"/>
                    </a:p>
                  </a:txBody>
                  <a:tcPr marL="96819" marR="96819" anchor="ctr" anchorCtr="1">
                    <a:solidFill>
                      <a:srgbClr val="FFFFCC"/>
                    </a:solidFill>
                  </a:tcPr>
                </a:tc>
                <a:tc>
                  <a:txBody>
                    <a:bodyPr/>
                    <a:lstStyle/>
                    <a:p>
                      <a:pPr algn="ctr"/>
                      <a:r>
                        <a:rPr lang="en-US" sz="5400" dirty="0" smtClean="0"/>
                        <a:t>??</a:t>
                      </a:r>
                      <a:endParaRPr lang="en-US" sz="5400" dirty="0"/>
                    </a:p>
                  </a:txBody>
                  <a:tcPr marL="96819" marR="96819" anchor="ctr" anchorCtr="1">
                    <a:solidFill>
                      <a:srgbClr val="FFFFCC"/>
                    </a:solidFill>
                  </a:tcPr>
                </a:tc>
              </a:tr>
              <a:tr h="163863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lumMod val="75000"/>
                            </a:schemeClr>
                          </a:solidFill>
                        </a:rPr>
                        <a:t>Good/Strong</a:t>
                      </a:r>
                    </a:p>
                    <a:p>
                      <a:endParaRPr lang="en-US" sz="2000" dirty="0">
                        <a:solidFill>
                          <a:schemeClr val="accent2">
                            <a:lumMod val="75000"/>
                          </a:schemeClr>
                        </a:solidFill>
                      </a:endParaRPr>
                    </a:p>
                  </a:txBody>
                  <a:tcPr marL="96819" marR="96819" anchor="ctr" anchorCtr="1">
                    <a:solidFill>
                      <a:schemeClr val="accent2">
                        <a:lumMod val="20000"/>
                        <a:lumOff val="80000"/>
                      </a:schemeClr>
                    </a:solidFill>
                  </a:tcPr>
                </a:tc>
                <a:tc>
                  <a:txBody>
                    <a:bodyPr/>
                    <a:lstStyle/>
                    <a:p>
                      <a:pPr algn="ctr"/>
                      <a:r>
                        <a:rPr lang="en-US" b="1" dirty="0" smtClean="0"/>
                        <a:t>Program Improvement</a:t>
                      </a:r>
                    </a:p>
                    <a:p>
                      <a:pPr algn="ctr"/>
                      <a:endParaRPr lang="en-US" b="1" dirty="0" smtClean="0"/>
                    </a:p>
                    <a:p>
                      <a:pPr algn="ctr"/>
                      <a:r>
                        <a:rPr lang="en-US" b="1" dirty="0" smtClean="0"/>
                        <a:t>Questionable</a:t>
                      </a:r>
                      <a:r>
                        <a:rPr lang="en-US" b="1" baseline="0" dirty="0" smtClean="0"/>
                        <a:t> </a:t>
                      </a:r>
                      <a:r>
                        <a:rPr lang="en-US" b="1" baseline="0" dirty="0" smtClean="0">
                          <a:latin typeface="Wingdings" pitchFamily="2" charset="2"/>
                          <a:sym typeface="Wingdings"/>
                        </a:rPr>
                        <a:t></a:t>
                      </a:r>
                      <a:r>
                        <a:rPr lang="en-US" b="1" baseline="0" dirty="0" smtClean="0">
                          <a:latin typeface="+mj-lt"/>
                          <a:sym typeface="Wingdings"/>
                        </a:rPr>
                        <a:t> Good</a:t>
                      </a:r>
                      <a:endParaRPr lang="en-US" b="1" dirty="0"/>
                    </a:p>
                  </a:txBody>
                  <a:tcPr marL="96819" marR="96819" anchor="ctr" anchorCtr="1">
                    <a:solidFill>
                      <a:srgbClr val="D1FDBB"/>
                    </a:solidFill>
                  </a:tcPr>
                </a:tc>
                <a:tc>
                  <a:txBody>
                    <a:bodyPr/>
                    <a:lstStyle/>
                    <a:p>
                      <a:pPr algn="ctr"/>
                      <a:r>
                        <a:rPr lang="en-US" b="1" dirty="0" smtClean="0"/>
                        <a:t>Program Improvement</a:t>
                      </a:r>
                    </a:p>
                    <a:p>
                      <a:pPr algn="ctr"/>
                      <a:endParaRPr lang="en-US" b="1" dirty="0" smtClean="0"/>
                    </a:p>
                    <a:p>
                      <a:pPr algn="ctr"/>
                      <a:r>
                        <a:rPr lang="en-US" b="1" dirty="0" smtClean="0"/>
                        <a:t>Good</a:t>
                      </a:r>
                      <a:r>
                        <a:rPr lang="en-US" b="1" baseline="0" dirty="0" smtClean="0"/>
                        <a:t> </a:t>
                      </a:r>
                      <a:r>
                        <a:rPr lang="en-US" b="1" baseline="0" dirty="0" smtClean="0">
                          <a:sym typeface="Wingdings"/>
                        </a:rPr>
                        <a:t> Better</a:t>
                      </a:r>
                      <a:endParaRPr lang="en-US" b="1" dirty="0"/>
                    </a:p>
                  </a:txBody>
                  <a:tcPr marL="96819" marR="96819" anchor="ctr" anchorCtr="1">
                    <a:solidFill>
                      <a:srgbClr val="D1FDBB"/>
                    </a:solidFill>
                  </a:tcPr>
                </a:tc>
              </a:tr>
            </a:tbl>
          </a:graphicData>
        </a:graphic>
      </p:graphicFrame>
      <p:grpSp>
        <p:nvGrpSpPr>
          <p:cNvPr id="2" name="Group 1" descr="This slide displays the left portion of a two-row table showing 2 categories of data: bad/weak and good/strong.&#10;"/>
          <p:cNvGrpSpPr/>
          <p:nvPr/>
        </p:nvGrpSpPr>
        <p:grpSpPr>
          <a:xfrm>
            <a:off x="381000" y="1981200"/>
            <a:ext cx="8305800" cy="4495800"/>
            <a:chOff x="381000" y="1981200"/>
            <a:chExt cx="8305800" cy="4495800"/>
          </a:xfrm>
        </p:grpSpPr>
        <p:sp>
          <p:nvSpPr>
            <p:cNvPr id="12" name="Rectangle 11" descr="&quot; &quot;"/>
            <p:cNvSpPr/>
            <p:nvPr/>
          </p:nvSpPr>
          <p:spPr bwMode="auto">
            <a:xfrm>
              <a:off x="381000" y="1981200"/>
              <a:ext cx="27432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descr="&quot; &quot;"/>
            <p:cNvSpPr/>
            <p:nvPr/>
          </p:nvSpPr>
          <p:spPr bwMode="auto">
            <a:xfrm>
              <a:off x="3124200" y="1981200"/>
              <a:ext cx="55626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transition>
    <p:spli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ata Workshop:  &amp;#x0D;&amp;#x0A;Analyzing and Interpreting Data&amp;quot;&quot;/&gt;&lt;property id=&quot;20307&quot; value=&quot;511&quot;/&gt;&lt;/object&gt;&lt;object type=&quot;3&quot; unique_id=&quot;10094&quot;&gt;&lt;property id=&quot;20148&quot; value=&quot;5&quot;/&gt;&lt;property id=&quot;20300&quot; value=&quot;Slide 3 - &amp;quot;Using data for program improvement = EIA&amp;quot;&quot;/&gt;&lt;property id=&quot;20307&quot; value=&quot;593&quot;/&gt;&lt;/object&gt;&lt;object type=&quot;3&quot; unique_id=&quot;10095&quot;&gt;&lt;property id=&quot;20148&quot; value=&quot;5&quot;/&gt;&lt;property id=&quot;20300&quot; value=&quot;Slide 4 - &amp;quot;Evidence&amp;quot;&quot;/&gt;&lt;property id=&quot;20307&quot; value=&quot;594&quot;/&gt;&lt;/object&gt;&lt;object type=&quot;3&quot; unique_id=&quot;10096&quot;&gt;&lt;property id=&quot;20148&quot; value=&quot;5&quot;/&gt;&lt;property id=&quot;20300&quot; value=&quot;Slide 5 - &amp;quot;Inference&amp;quot;&quot;/&gt;&lt;property id=&quot;20307&quot; value=&quot;595&quot;/&gt;&lt;/object&gt;&lt;object type=&quot;3&quot; unique_id=&quot;10097&quot;&gt;&lt;property id=&quot;20148&quot; value=&quot;5&quot;/&gt;&lt;property id=&quot;20300&quot; value=&quot;Slide 6 - &amp;quot;Inference&amp;quot;&quot;/&gt;&lt;property id=&quot;20307&quot; value=&quot;596&quot;/&gt;&lt;/object&gt;&lt;object type=&quot;3&quot; unique_id=&quot;10098&quot;&gt;&lt;property id=&quot;20148&quot; value=&quot;5&quot;/&gt;&lt;property id=&quot;20300&quot; value=&quot;Slide 7 - &amp;quot;Action&amp;quot;&quot;/&gt;&lt;property id=&quot;20307&quot; value=&quot;597&quot;/&gt;&lt;/object&gt;&lt;object type=&quot;3&quot; unique_id=&quot;10119&quot;&gt;&lt;property id=&quot;20148&quot; value=&quot;5&quot;/&gt;&lt;property id=&quot;20300&quot; value=&quot;Slide 25 - &amp;quot;Find more resources at: &amp;#x0D;&amp;#x0A;www. the-eco-center-org&amp;quot;&quot;/&gt;&lt;property id=&quot;20307&quot; value=&quot;604&quot;/&gt;&lt;/object&gt;&lt;object type=&quot;3&quot; unique_id=&quot;11000&quot;&gt;&lt;property id=&quot;20148&quot; value=&quot;5&quot;/&gt;&lt;property id=&quot;20300&quot; value=&quot;Slide 8 - &amp;quot;Good Data??&amp;quot;&quot;/&gt;&lt;property id=&quot;20307&quot; value=&quot;609&quot;/&gt;&lt;/object&gt;&lt;object type=&quot;3&quot; unique_id=&quot;11001&quot;&gt;&lt;property id=&quot;20148&quot; value=&quot;5&quot;/&gt;&lt;property id=&quot;20300&quot; value=&quot;Slide 9 - &amp;quot;Good Data??&amp;quot;&quot;/&gt;&lt;property id=&quot;20307&quot; value=&quot;605&quot;/&gt;&lt;/object&gt;&lt;object type=&quot;3&quot; unique_id=&quot;11002&quot;&gt;&lt;property id=&quot;20148&quot; value=&quot;5&quot;/&gt;&lt;property id=&quot;20300&quot; value=&quot;Slide 10 - &amp;quot;Good Data??&amp;quot;&quot;/&gt;&lt;property id=&quot;20307&quot; value=&quot;608&quot;/&gt;&lt;/object&gt;&lt;object type=&quot;3&quot; unique_id=&quot;11003&quot;&gt;&lt;property id=&quot;20148&quot; value=&quot;5&quot;/&gt;&lt;property id=&quot;20300&quot; value=&quot;Slide 11&quot;/&gt;&lt;property id=&quot;20307&quot; value=&quot;606&quot;/&gt;&lt;/object&gt;&lt;object type=&quot;3&quot; unique_id=&quot;11004&quot;&gt;&lt;property id=&quot;20148&quot; value=&quot;5&quot;/&gt;&lt;property id=&quot;20300&quot; value=&quot;Slide 12&quot;/&gt;&lt;property id=&quot;20307&quot; value=&quot;607&quot;/&gt;&lt;/object&gt;&lt;object type=&quot;3&quot; unique_id=&quot;11103&quot;&gt;&lt;property id=&quot;20148&quot; value=&quot;5&quot;/&gt;&lt;property id=&quot;20300&quot; value=&quot;Slide 2&quot;/&gt;&lt;property id=&quot;20307&quot; value=&quot;611&quot;/&gt;&lt;/object&gt;&lt;object type=&quot;3&quot; unique_id=&quot;11104&quot;&gt;&lt;property id=&quot;20148&quot; value=&quot;5&quot;/&gt;&lt;property id=&quot;20300&quot; value=&quot;Slide 19&quot;/&gt;&lt;property id=&quot;20307&quot; value=&quot;612&quot;/&gt;&lt;/object&gt;&lt;object type=&quot;3&quot; unique_id=&quot;11105&quot;&gt;&lt;property id=&quot;20148&quot; value=&quot;5&quot;/&gt;&lt;property id=&quot;20300&quot; value=&quot;Slide 20&quot;/&gt;&lt;property id=&quot;20307&quot; value=&quot;613&quot;/&gt;&lt;/object&gt;&lt;object type=&quot;3&quot; unique_id=&quot;11106&quot;&gt;&lt;property id=&quot;20148&quot; value=&quot;5&quot;/&gt;&lt;property id=&quot;20300&quot; value=&quot;Slide 21 - &amp;quot;Comparing to state numbers&amp;quot;&quot;/&gt;&lt;property id=&quot;20307&quot; value=&quot;614&quot;/&gt;&lt;/object&gt;&lt;object type=&quot;3&quot; unique_id=&quot;20405&quot;&gt;&lt;property id=&quot;20148&quot; value=&quot;5&quot;/&gt;&lt;property id=&quot;20300&quot; value=&quot;Slide 13&quot;/&gt;&lt;property id=&quot;20307&quot; value=&quot;616&quot;/&gt;&lt;/object&gt;&lt;object type=&quot;3&quot; unique_id=&quot;20406&quot;&gt;&lt;property id=&quot;20148&quot; value=&quot;5&quot;/&gt;&lt;property id=&quot;20300&quot; value=&quot;Slide 14&quot;/&gt;&lt;property id=&quot;20307&quot; value=&quot;615&quot;/&gt;&lt;/object&gt;&lt;object type=&quot;3&quot; unique_id=&quot;20975&quot;&gt;&lt;property id=&quot;20148&quot; value=&quot;5&quot;/&gt;&lt;property id=&quot;20300&quot; value=&quot;Slide 15&quot;/&gt;&lt;property id=&quot;20307&quot; value=&quot;618&quot;/&gt;&lt;/object&gt;&lt;object type=&quot;3&quot; unique_id=&quot;20976&quot;&gt;&lt;property id=&quot;20148&quot; value=&quot;5&quot;/&gt;&lt;property id=&quot;20300&quot; value=&quot;Slide 16&quot;/&gt;&lt;property id=&quot;20307&quot; value=&quot;617&quot;/&gt;&lt;/object&gt;&lt;object type=&quot;3&quot; unique_id=&quot;20977&quot;&gt;&lt;property id=&quot;20148&quot; value=&quot;5&quot;/&gt;&lt;property id=&quot;20300&quot; value=&quot;Slide 17&quot;/&gt;&lt;property id=&quot;20307&quot; value=&quot;619&quot;/&gt;&lt;/object&gt;&lt;object type=&quot;3&quot; unique_id=&quot;20978&quot;&gt;&lt;property id=&quot;20148&quot; value=&quot;5&quot;/&gt;&lt;property id=&quot;20300&quot; value=&quot;Slide 18&quot;/&gt;&lt;property id=&quot;20307&quot; value=&quot;620&quot;/&gt;&lt;/object&gt;&lt;object type=&quot;3&quot; unique_id=&quot;21147&quot;&gt;&lt;property id=&quot;20148&quot; value=&quot;5&quot;/&gt;&lt;property id=&quot;20300&quot; value=&quot;Slide 22&quot;/&gt;&lt;property id=&quot;20307&quot; value=&quot;621&quot;/&gt;&lt;/object&gt;&lt;object type=&quot;3&quot; unique_id=&quot;21148&quot;&gt;&lt;property id=&quot;20148&quot; value=&quot;5&quot;/&gt;&lt;property id=&quot;20300&quot; value=&quot;Slide 23&quot;/&gt;&lt;property id=&quot;20307&quot; value=&quot;624&quot;/&gt;&lt;/object&gt;&lt;object type=&quot;3&quot; unique_id=&quot;21149&quot;&gt;&lt;property id=&quot;20148&quot; value=&quot;5&quot;/&gt;&lt;property id=&quot;20300&quot; value=&quot;Slide 24&quot;/&gt;&lt;property id=&quot;20307&quot; value=&quot;623&quot;/&gt;&lt;/objec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9837</TotalTime>
  <Words>766</Words>
  <Application>Microsoft Office PowerPoint</Application>
  <PresentationFormat>On-screen Show (4:3)</PresentationFormat>
  <Paragraphs>160</Paragraphs>
  <Slides>21</Slides>
  <Notes>9</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3_Default Design</vt:lpstr>
      <vt:lpstr>6_Default Design-First child</vt:lpstr>
      <vt:lpstr>7_Default Design-Second child</vt:lpstr>
      <vt:lpstr>8_Default Design-Third child</vt:lpstr>
      <vt:lpstr>9_Default Design-Fourth child</vt:lpstr>
      <vt:lpstr>10_Default Design-Fifth child</vt:lpstr>
      <vt:lpstr>Data Workshop:   Analyzing and Interpreting Data</vt:lpstr>
      <vt:lpstr>PowerPoint Presentation</vt:lpstr>
      <vt:lpstr>Using data for program improvement = EIA</vt:lpstr>
      <vt:lpstr>Evidence</vt:lpstr>
      <vt:lpstr>Inference</vt:lpstr>
      <vt:lpstr>Inference</vt:lpstr>
      <vt:lpstr>Action</vt:lpstr>
      <vt:lpstr>Good Data??</vt:lpstr>
      <vt:lpstr>Good Data??</vt:lpstr>
      <vt:lpstr>Good Data??</vt:lpstr>
      <vt:lpstr>Crucial questions and hypotheses</vt:lpstr>
      <vt:lpstr>Characteristics of Crucial Questions</vt:lpstr>
      <vt:lpstr>Asking Important Questions</vt:lpstr>
      <vt:lpstr>Well Defined Questions</vt:lpstr>
      <vt:lpstr>PowerPoint Presentation</vt:lpstr>
      <vt:lpstr>Clear expectations (if-then)</vt:lpstr>
      <vt:lpstr>Matched to the elements in your data system</vt:lpstr>
      <vt:lpstr>Some inferences are more actionable than others </vt:lpstr>
      <vt:lpstr>Exciting new tool!</vt:lpstr>
      <vt:lpstr>PowerPoint Presentation</vt:lpstr>
      <vt:lpstr>Find more resources at:  www. the-eco-center-org</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about Data Analysis Child Outcomes Workshop  National Conference 2013 part 2</dc:title>
  <dc:subject>Data Analysis</dc:subject>
  <dc:creator>Cornelia Taylor, Lynee Kahn, Taletha Derrington</dc:creator>
  <cp:keywords>Data, evidence, data system</cp:keywords>
  <cp:lastModifiedBy>Katie Kaattari</cp:lastModifiedBy>
  <cp:revision>543</cp:revision>
  <cp:lastPrinted>2014-06-16T22:31:27Z</cp:lastPrinted>
  <dcterms:created xsi:type="dcterms:W3CDTF">2008-03-27T18:39:34Z</dcterms:created>
  <dcterms:modified xsi:type="dcterms:W3CDTF">2014-09-16T22:37:42Z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