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4.xml" ContentType="application/vnd.openxmlformats-officedocument.drawingml.chart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notesSlides/notesSlide14.xml" ContentType="application/vnd.openxmlformats-officedocument.presentationml.notesSlide+xml"/>
  <Override PartName="/ppt/charts/chart6.xml" ContentType="application/vnd.openxmlformats-officedocument.drawingml.chart+xml"/>
  <Override PartName="/ppt/notesSlides/notesSlide15.xml" ContentType="application/vnd.openxmlformats-officedocument.presentationml.notesSlide+xml"/>
  <Override PartName="/ppt/charts/chart7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3"/>
  </p:notesMasterIdLst>
  <p:handoutMasterIdLst>
    <p:handoutMasterId r:id="rId24"/>
  </p:handoutMasterIdLst>
  <p:sldIdLst>
    <p:sldId id="297" r:id="rId3"/>
    <p:sldId id="281" r:id="rId4"/>
    <p:sldId id="282" r:id="rId5"/>
    <p:sldId id="283" r:id="rId6"/>
    <p:sldId id="284" r:id="rId7"/>
    <p:sldId id="259" r:id="rId8"/>
    <p:sldId id="277" r:id="rId9"/>
    <p:sldId id="272" r:id="rId10"/>
    <p:sldId id="287" r:id="rId11"/>
    <p:sldId id="289" r:id="rId12"/>
    <p:sldId id="273" r:id="rId13"/>
    <p:sldId id="290" r:id="rId14"/>
    <p:sldId id="292" r:id="rId15"/>
    <p:sldId id="298" r:id="rId16"/>
    <p:sldId id="299" r:id="rId17"/>
    <p:sldId id="285" r:id="rId18"/>
    <p:sldId id="286" r:id="rId19"/>
    <p:sldId id="294" r:id="rId20"/>
    <p:sldId id="295" r:id="rId21"/>
    <p:sldId id="275" r:id="rId22"/>
  </p:sldIdLst>
  <p:sldSz cx="99949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 clrMode="gray"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C5968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9" autoAdjust="0"/>
    <p:restoredTop sz="78475" autoAdjust="0"/>
  </p:normalViewPr>
  <p:slideViewPr>
    <p:cSldViewPr snapToGrid="0">
      <p:cViewPr varScale="1">
        <p:scale>
          <a:sx n="70" d="100"/>
          <a:sy n="70" d="100"/>
        </p:scale>
        <p:origin x="-816" y="-108"/>
      </p:cViewPr>
      <p:guideLst>
        <p:guide orient="horz" pos="2160"/>
        <p:guide pos="31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249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3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Book3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Part C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Sheet2!$A$3:$A$7</c:f>
              <c:strCache>
                <c:ptCount val="5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</c:strCache>
            </c:strRef>
          </c:cat>
          <c:val>
            <c:numRef>
              <c:f>Sheet2!$B$3:$B$7</c:f>
              <c:numCache>
                <c:formatCode>General</c:formatCode>
                <c:ptCount val="5"/>
                <c:pt idx="0">
                  <c:v>1481</c:v>
                </c:pt>
                <c:pt idx="1">
                  <c:v>1472</c:v>
                </c:pt>
                <c:pt idx="2">
                  <c:v>1546</c:v>
                </c:pt>
                <c:pt idx="3">
                  <c:v>1696</c:v>
                </c:pt>
                <c:pt idx="4">
                  <c:v>1706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All</c:v>
                </c:pt>
              </c:strCache>
            </c:strRef>
          </c:tx>
          <c:spPr>
            <a:ln w="127000"/>
          </c:spPr>
          <c:marker>
            <c:symbol val="none"/>
          </c:marker>
          <c:cat>
            <c:strRef>
              <c:f>Sheet2!$A$3:$A$7</c:f>
              <c:strCache>
                <c:ptCount val="5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</c:strCache>
            </c:strRef>
          </c:cat>
          <c:val>
            <c:numRef>
              <c:f>Sheet2!$C$3:$C$7</c:f>
              <c:numCache>
                <c:formatCode>General</c:formatCode>
                <c:ptCount val="5"/>
                <c:pt idx="0">
                  <c:v>1832</c:v>
                </c:pt>
                <c:pt idx="1">
                  <c:v>1792</c:v>
                </c:pt>
                <c:pt idx="2">
                  <c:v>1876</c:v>
                </c:pt>
                <c:pt idx="3">
                  <c:v>1962</c:v>
                </c:pt>
                <c:pt idx="4">
                  <c:v>1923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292800"/>
        <c:axId val="137298688"/>
      </c:lineChart>
      <c:catAx>
        <c:axId val="137292800"/>
        <c:scaling>
          <c:orientation val="minMax"/>
        </c:scaling>
        <c:delete val="0"/>
        <c:axPos val="b"/>
        <c:majorTickMark val="none"/>
        <c:minorTickMark val="none"/>
        <c:tickLblPos val="nextTo"/>
        <c:crossAx val="137298688"/>
        <c:crosses val="autoZero"/>
        <c:auto val="1"/>
        <c:lblAlgn val="ctr"/>
        <c:lblOffset val="100"/>
        <c:noMultiLvlLbl val="0"/>
      </c:catAx>
      <c:valAx>
        <c:axId val="13729868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3729280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"/>
          <c:w val="0.93888888888888899"/>
          <c:h val="0.97709559331399398"/>
        </c:manualLayout>
      </c:layout>
      <c:barChart>
        <c:barDir val="bar"/>
        <c:grouping val="clustered"/>
        <c:varyColors val="0"/>
        <c:ser>
          <c:idx val="0"/>
          <c:order val="0"/>
          <c:invertIfNegative val="0"/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4"/>
              <c:spPr/>
              <c:txPr>
                <a:bodyPr/>
                <a:lstStyle/>
                <a:p>
                  <a:pPr>
                    <a:defRPr sz="2400" b="1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Sheet2!$A$12:$A$17</c:f>
              <c:strCache>
                <c:ptCount val="6"/>
                <c:pt idx="0">
                  <c:v>Missing Data</c:v>
                </c:pt>
                <c:pt idx="1">
                  <c:v>Eligibility unknown</c:v>
                </c:pt>
                <c:pt idx="2">
                  <c:v>Other Not enrolled</c:v>
                </c:pt>
                <c:pt idx="3">
                  <c:v>Declined or lost</c:v>
                </c:pt>
                <c:pt idx="4">
                  <c:v>Enrolled</c:v>
                </c:pt>
                <c:pt idx="5">
                  <c:v>Evaluated not Enrolled</c:v>
                </c:pt>
              </c:strCache>
            </c:strRef>
          </c:cat>
          <c:val>
            <c:numRef>
              <c:f>Sheet2!$B$12:$B$17</c:f>
              <c:numCache>
                <c:formatCode>0%</c:formatCode>
                <c:ptCount val="6"/>
                <c:pt idx="0">
                  <c:v>1.27737226277372E-2</c:v>
                </c:pt>
                <c:pt idx="1">
                  <c:v>4.9270072992700698E-2</c:v>
                </c:pt>
                <c:pt idx="2">
                  <c:v>9.8540145985401506E-2</c:v>
                </c:pt>
                <c:pt idx="3">
                  <c:v>0.24817518248175199</c:v>
                </c:pt>
                <c:pt idx="4">
                  <c:v>0.273722627737226</c:v>
                </c:pt>
                <c:pt idx="5">
                  <c:v>0.31751824817518198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36806400"/>
        <c:axId val="136807936"/>
      </c:barChart>
      <c:catAx>
        <c:axId val="136806400"/>
        <c:scaling>
          <c:orientation val="minMax"/>
        </c:scaling>
        <c:delete val="1"/>
        <c:axPos val="l"/>
        <c:majorTickMark val="none"/>
        <c:minorTickMark val="none"/>
        <c:tickLblPos val="none"/>
        <c:crossAx val="136807936"/>
        <c:crosses val="autoZero"/>
        <c:auto val="1"/>
        <c:lblAlgn val="ctr"/>
        <c:lblOffset val="100"/>
        <c:noMultiLvlLbl val="0"/>
      </c:catAx>
      <c:valAx>
        <c:axId val="13680793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one"/>
        <c:crossAx val="136806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2800" dirty="0"/>
              <a:t>5 year CAPTA Enrollment Trend</a:t>
            </a:r>
          </a:p>
          <a:p>
            <a:pPr>
              <a:defRPr/>
            </a:pP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136% </a:t>
            </a:r>
            <a:r>
              <a:rPr lang="en-US" sz="2800" dirty="0"/>
              <a:t>increase</a:t>
            </a:r>
          </a:p>
        </c:rich>
      </c:tx>
      <c:layout>
        <c:manualLayout>
          <c:xMode val="edge"/>
          <c:yMode val="edge"/>
          <c:x val="0.31002267031299602"/>
          <c:y val="4.1666673176270701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1017633296207997E-2"/>
          <c:y val="0.17730567699438801"/>
          <c:w val="0.93898236670379198"/>
          <c:h val="0.82269432300561296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Sheet1!$G$6</c:f>
              <c:strCache>
                <c:ptCount val="1"/>
                <c:pt idx="0">
                  <c:v>CAPTA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Sheet1!$E$7:$E$11</c:f>
              <c:strCache>
                <c:ptCount val="5"/>
                <c:pt idx="0">
                  <c:v>FY09</c:v>
                </c:pt>
                <c:pt idx="1">
                  <c:v>FY10</c:v>
                </c:pt>
                <c:pt idx="2">
                  <c:v>FY11</c:v>
                </c:pt>
                <c:pt idx="3">
                  <c:v>FY12</c:v>
                </c:pt>
                <c:pt idx="4">
                  <c:v>FY13</c:v>
                </c:pt>
              </c:strCache>
            </c:strRef>
          </c:cat>
          <c:val>
            <c:numRef>
              <c:f>Sheet1!$G$7:$G$11</c:f>
              <c:numCache>
                <c:formatCode>General</c:formatCode>
                <c:ptCount val="5"/>
                <c:pt idx="0">
                  <c:v>149</c:v>
                </c:pt>
                <c:pt idx="1">
                  <c:v>201</c:v>
                </c:pt>
                <c:pt idx="2">
                  <c:v>236</c:v>
                </c:pt>
                <c:pt idx="3">
                  <c:v>364</c:v>
                </c:pt>
                <c:pt idx="4">
                  <c:v>351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2751232"/>
        <c:axId val="142766464"/>
      </c:barChart>
      <c:catAx>
        <c:axId val="14275123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42766464"/>
        <c:crosses val="autoZero"/>
        <c:auto val="1"/>
        <c:lblAlgn val="ctr"/>
        <c:lblOffset val="100"/>
        <c:noMultiLvlLbl val="0"/>
      </c:catAx>
      <c:valAx>
        <c:axId val="14276646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42751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3758538851942E-2"/>
          <c:y val="0"/>
          <c:w val="0.97524829222961196"/>
          <c:h val="0.74833008421770997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"/>
                  <c:y val="8.65943635430910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43155645024834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0254595682734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2507762592675E-3"/>
                  <c:y val="0.10254595682734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2504739466171595E-17"/>
                  <c:y val="0.1002671577867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8.88731625836988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Sheet2!$G$26:$G$31</c:f>
              <c:strCache>
                <c:ptCount val="6"/>
                <c:pt idx="0">
                  <c:v>Delays &gt; 50%</c:v>
                </c:pt>
                <c:pt idx="1">
                  <c:v>Delays 25% - 49%</c:v>
                </c:pt>
                <c:pt idx="2">
                  <c:v>Delays 15% - 24%</c:v>
                </c:pt>
                <c:pt idx="3">
                  <c:v>Delays &lt; 15%</c:v>
                </c:pt>
                <c:pt idx="4">
                  <c:v>Clinical Opinion</c:v>
                </c:pt>
                <c:pt idx="5">
                  <c:v>Part C Dx</c:v>
                </c:pt>
              </c:strCache>
            </c:strRef>
          </c:cat>
          <c:val>
            <c:numRef>
              <c:f>Sheet2!$H$26:$H$31</c:f>
              <c:numCache>
                <c:formatCode>0%</c:formatCode>
                <c:ptCount val="6"/>
                <c:pt idx="0">
                  <c:v>0.11</c:v>
                </c:pt>
                <c:pt idx="1">
                  <c:v>0.11</c:v>
                </c:pt>
                <c:pt idx="2">
                  <c:v>0.04</c:v>
                </c:pt>
                <c:pt idx="3">
                  <c:v>0.04</c:v>
                </c:pt>
                <c:pt idx="4">
                  <c:v>0.03</c:v>
                </c:pt>
                <c:pt idx="5">
                  <c:v>0.01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2945664"/>
        <c:axId val="142962048"/>
      </c:barChart>
      <c:catAx>
        <c:axId val="1429456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/>
            </a:pPr>
            <a:endParaRPr lang="en-US"/>
          </a:p>
        </c:txPr>
        <c:crossAx val="142962048"/>
        <c:crosses val="autoZero"/>
        <c:auto val="1"/>
        <c:lblAlgn val="ctr"/>
        <c:lblOffset val="100"/>
        <c:noMultiLvlLbl val="0"/>
      </c:catAx>
      <c:valAx>
        <c:axId val="14296204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1429456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0548118508366"/>
          <c:y val="2.4117235818867998E-2"/>
          <c:w val="0.72046178816402395"/>
          <c:h val="0.48691475636218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Sheet3!$B$1</c:f>
              <c:strCache>
                <c:ptCount val="1"/>
                <c:pt idx="0">
                  <c:v>EmotionaL</c:v>
                </c:pt>
              </c:strCache>
            </c:strRef>
          </c:tx>
          <c:invertIfNegative val="0"/>
          <c:cat>
            <c:strRef>
              <c:f>Sheet3!$A$2:$A$6</c:f>
              <c:strCache>
                <c:ptCount val="5"/>
                <c:pt idx="0">
                  <c:v>e    Maintainted  as Same Age Peers</c:v>
                </c:pt>
                <c:pt idx="1">
                  <c:v>d    Improved  to Same Age Peers</c:v>
                </c:pt>
                <c:pt idx="2">
                  <c:v>c    Improved to Near Same Age Peers</c:v>
                </c:pt>
                <c:pt idx="3">
                  <c:v>b    Improved but Not Sufficiently Near Same Age Peers</c:v>
                </c:pt>
                <c:pt idx="4">
                  <c:v>a    Did Not Improve</c:v>
                </c:pt>
              </c:strCache>
            </c:strRef>
          </c:cat>
          <c:val>
            <c:numRef>
              <c:f>Sheet3!$B$2:$B$6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Knowledge</c:v>
                </c:pt>
              </c:strCache>
            </c:strRef>
          </c:tx>
          <c:invertIfNegative val="0"/>
          <c:cat>
            <c:strRef>
              <c:f>Sheet3!$A$2:$A$6</c:f>
              <c:strCache>
                <c:ptCount val="5"/>
                <c:pt idx="0">
                  <c:v>e    Maintainted  as Same Age Peers</c:v>
                </c:pt>
                <c:pt idx="1">
                  <c:v>d    Improved  to Same Age Peers</c:v>
                </c:pt>
                <c:pt idx="2">
                  <c:v>c    Improved to Near Same Age Peers</c:v>
                </c:pt>
                <c:pt idx="3">
                  <c:v>b    Improved but Not Sufficiently Near Same Age Peers</c:v>
                </c:pt>
                <c:pt idx="4">
                  <c:v>a    Did Not Improve</c:v>
                </c:pt>
              </c:strCache>
            </c:strRef>
          </c:cat>
          <c:val>
            <c:numRef>
              <c:f>Sheet3!$C$2:$C$6</c:f>
              <c:numCache>
                <c:formatCode>General</c:formatCode>
                <c:ptCount val="5"/>
                <c:pt idx="0">
                  <c:v>1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Action</c:v>
                </c:pt>
              </c:strCache>
            </c:strRef>
          </c:tx>
          <c:invertIfNegative val="0"/>
          <c:cat>
            <c:strRef>
              <c:f>Sheet3!$A$2:$A$6</c:f>
              <c:strCache>
                <c:ptCount val="5"/>
                <c:pt idx="0">
                  <c:v>e    Maintainted  as Same Age Peers</c:v>
                </c:pt>
                <c:pt idx="1">
                  <c:v>d    Improved  to Same Age Peers</c:v>
                </c:pt>
                <c:pt idx="2">
                  <c:v>c    Improved to Near Same Age Peers</c:v>
                </c:pt>
                <c:pt idx="3">
                  <c:v>b    Improved but Not Sufficiently Near Same Age Peers</c:v>
                </c:pt>
                <c:pt idx="4">
                  <c:v>a    Did Not Improve</c:v>
                </c:pt>
              </c:strCache>
            </c:strRef>
          </c:cat>
          <c:val>
            <c:numRef>
              <c:f>Sheet3!$D$2:$D$6</c:f>
              <c:numCache>
                <c:formatCode>General</c:formatCode>
                <c:ptCount val="5"/>
                <c:pt idx="0">
                  <c:v>2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091968"/>
        <c:axId val="143101952"/>
      </c:barChart>
      <c:catAx>
        <c:axId val="143091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2880000"/>
          <a:lstStyle/>
          <a:p>
            <a:pPr>
              <a:defRPr sz="1800"/>
            </a:pPr>
            <a:endParaRPr lang="en-US"/>
          </a:p>
        </c:txPr>
        <c:crossAx val="143101952"/>
        <c:crosses val="autoZero"/>
        <c:auto val="1"/>
        <c:lblAlgn val="ctr"/>
        <c:lblOffset val="100"/>
        <c:noMultiLvlLbl val="0"/>
      </c:catAx>
      <c:valAx>
        <c:axId val="143101952"/>
        <c:scaling>
          <c:orientation val="minMax"/>
          <c:max val="5"/>
          <c:min val="0"/>
        </c:scaling>
        <c:delete val="0"/>
        <c:axPos val="l"/>
        <c:majorGridlines>
          <c:spPr>
            <a:ln>
              <a:gradFill>
                <a:gsLst>
                  <a:gs pos="0">
                    <a:srgbClr val="5B9BD5">
                      <a:tint val="66000"/>
                      <a:satMod val="160000"/>
                      <a:alpha val="69000"/>
                    </a:srgbClr>
                  </a:gs>
                  <a:gs pos="50000">
                    <a:srgbClr val="5B9BD5">
                      <a:tint val="44500"/>
                      <a:satMod val="160000"/>
                    </a:srgbClr>
                  </a:gs>
                  <a:gs pos="100000">
                    <a:srgbClr val="5B9BD5">
                      <a:tint val="23500"/>
                      <a:satMod val="160000"/>
                    </a:srgbClr>
                  </a:gs>
                </a:gsLst>
                <a:lin ang="5400000" scaled="0"/>
              </a:gradFill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en-US"/>
          </a:p>
        </c:txPr>
        <c:crossAx val="143091968"/>
        <c:crosses val="autoZero"/>
        <c:crossBetween val="between"/>
        <c:majorUnit val="1"/>
        <c:minorUnit val="0.1"/>
      </c:valAx>
    </c:plotArea>
    <c:legend>
      <c:legendPos val="r"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Sheet1!$B$34</c:f>
              <c:strCache>
                <c:ptCount val="1"/>
                <c:pt idx="0">
                  <c:v>Emotional</c:v>
                </c:pt>
              </c:strCache>
            </c:strRef>
          </c:tx>
          <c:invertIfNegative val="0"/>
          <c:cat>
            <c:strRef>
              <c:f>Sheet1!$A$35:$A$39</c:f>
              <c:strCache>
                <c:ptCount val="5"/>
                <c:pt idx="0">
                  <c:v>e </c:v>
                </c:pt>
                <c:pt idx="1">
                  <c:v>d</c:v>
                </c:pt>
                <c:pt idx="2">
                  <c:v>c</c:v>
                </c:pt>
                <c:pt idx="3">
                  <c:v>b</c:v>
                </c:pt>
                <c:pt idx="4">
                  <c:v>a</c:v>
                </c:pt>
              </c:strCache>
            </c:strRef>
          </c:cat>
          <c:val>
            <c:numRef>
              <c:f>Sheet1!$B$35:$B$39</c:f>
              <c:numCache>
                <c:formatCode>General</c:formatCode>
                <c:ptCount val="5"/>
                <c:pt idx="0">
                  <c:v>24</c:v>
                </c:pt>
                <c:pt idx="1">
                  <c:v>37</c:v>
                </c:pt>
                <c:pt idx="2">
                  <c:v>15</c:v>
                </c:pt>
                <c:pt idx="3">
                  <c:v>21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Sheet1!$C$34</c:f>
              <c:strCache>
                <c:ptCount val="1"/>
                <c:pt idx="0">
                  <c:v>Knowledge</c:v>
                </c:pt>
              </c:strCache>
            </c:strRef>
          </c:tx>
          <c:invertIfNegative val="0"/>
          <c:cat>
            <c:strRef>
              <c:f>Sheet1!$A$35:$A$39</c:f>
              <c:strCache>
                <c:ptCount val="5"/>
                <c:pt idx="0">
                  <c:v>e </c:v>
                </c:pt>
                <c:pt idx="1">
                  <c:v>d</c:v>
                </c:pt>
                <c:pt idx="2">
                  <c:v>c</c:v>
                </c:pt>
                <c:pt idx="3">
                  <c:v>b</c:v>
                </c:pt>
                <c:pt idx="4">
                  <c:v>a</c:v>
                </c:pt>
              </c:strCache>
            </c:strRef>
          </c:cat>
          <c:val>
            <c:numRef>
              <c:f>Sheet1!$C$35:$C$39</c:f>
              <c:numCache>
                <c:formatCode>General</c:formatCode>
                <c:ptCount val="5"/>
                <c:pt idx="0">
                  <c:v>20</c:v>
                </c:pt>
                <c:pt idx="1">
                  <c:v>40</c:v>
                </c:pt>
                <c:pt idx="2">
                  <c:v>19</c:v>
                </c:pt>
                <c:pt idx="3">
                  <c:v>18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Sheet1!$D$34</c:f>
              <c:strCache>
                <c:ptCount val="1"/>
                <c:pt idx="0">
                  <c:v>Action</c:v>
                </c:pt>
              </c:strCache>
            </c:strRef>
          </c:tx>
          <c:invertIfNegative val="0"/>
          <c:cat>
            <c:strRef>
              <c:f>Sheet1!$A$35:$A$39</c:f>
              <c:strCache>
                <c:ptCount val="5"/>
                <c:pt idx="0">
                  <c:v>e </c:v>
                </c:pt>
                <c:pt idx="1">
                  <c:v>d</c:v>
                </c:pt>
                <c:pt idx="2">
                  <c:v>c</c:v>
                </c:pt>
                <c:pt idx="3">
                  <c:v>b</c:v>
                </c:pt>
                <c:pt idx="4">
                  <c:v>a</c:v>
                </c:pt>
              </c:strCache>
            </c:strRef>
          </c:cat>
          <c:val>
            <c:numRef>
              <c:f>Sheet1!$D$35:$D$39</c:f>
              <c:numCache>
                <c:formatCode>General</c:formatCode>
                <c:ptCount val="5"/>
                <c:pt idx="0">
                  <c:v>27</c:v>
                </c:pt>
                <c:pt idx="1">
                  <c:v>40</c:v>
                </c:pt>
                <c:pt idx="2">
                  <c:v>12</c:v>
                </c:pt>
                <c:pt idx="3">
                  <c:v>18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211520"/>
        <c:axId val="143217408"/>
      </c:barChart>
      <c:catAx>
        <c:axId val="143211520"/>
        <c:scaling>
          <c:orientation val="minMax"/>
        </c:scaling>
        <c:delete val="0"/>
        <c:axPos val="b"/>
        <c:majorTickMark val="none"/>
        <c:minorTickMark val="none"/>
        <c:tickLblPos val="nextTo"/>
        <c:crossAx val="143217408"/>
        <c:crosses val="autoZero"/>
        <c:auto val="1"/>
        <c:lblAlgn val="ctr"/>
        <c:lblOffset val="100"/>
        <c:noMultiLvlLbl val="0"/>
      </c:catAx>
      <c:valAx>
        <c:axId val="143217408"/>
        <c:scaling>
          <c:orientation val="minMax"/>
        </c:scaling>
        <c:delete val="0"/>
        <c:axPos val="l"/>
        <c:majorGridlines>
          <c:spPr>
            <a:ln w="3175" cmpd="sng">
              <a:solidFill>
                <a:schemeClr val="accent1">
                  <a:lumMod val="40000"/>
                  <a:lumOff val="60000"/>
                </a:schemeClr>
              </a:solidFill>
            </a:ln>
          </c:spPr>
        </c:majorGridlines>
        <c:numFmt formatCode="General" sourceLinked="1"/>
        <c:majorTickMark val="none"/>
        <c:minorTickMark val="none"/>
        <c:tickLblPos val="nextTo"/>
        <c:crossAx val="1432115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Sheet1!$A$48</c:f>
              <c:strCache>
                <c:ptCount val="1"/>
                <c:pt idx="0">
                  <c:v>Children who entered below age expectaion - % who substantially increased rate of growth by exit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3199022864463501E-3"/>
                  <c:y val="0.108830557106763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02028647287591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15995114322319E-3"/>
                  <c:y val="0.1042959505606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Sheet1!$B$47:$D$47</c:f>
              <c:strCache>
                <c:ptCount val="3"/>
                <c:pt idx="0">
                  <c:v>Emotional</c:v>
                </c:pt>
                <c:pt idx="1">
                  <c:v>Knowledge</c:v>
                </c:pt>
                <c:pt idx="2">
                  <c:v>Action</c:v>
                </c:pt>
              </c:strCache>
            </c:strRef>
          </c:cat>
          <c:val>
            <c:numRef>
              <c:f>Sheet1!$B$48:$D$48</c:f>
              <c:numCache>
                <c:formatCode>0%</c:formatCode>
                <c:ptCount val="3"/>
                <c:pt idx="0">
                  <c:v>0.71</c:v>
                </c:pt>
                <c:pt idx="1">
                  <c:v>0.77</c:v>
                </c:pt>
                <c:pt idx="2">
                  <c:v>0.74</c:v>
                </c:pt>
              </c:numCache>
            </c:numRef>
          </c:val>
        </c:ser>
        <c:ser>
          <c:idx val="1"/>
          <c:order val="1"/>
          <c:tx>
            <c:strRef>
              <c:f>Sheet1!$A$49</c:f>
              <c:strCache>
                <c:ptCount val="1"/>
                <c:pt idx="0">
                  <c:v>% of children functioning within age expectation by exit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02028647287591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15995114322319E-3"/>
                  <c:y val="9.7494040741475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7012420238343101E-16"/>
                  <c:y val="0.102028647287591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Sheet1!$B$47:$D$47</c:f>
              <c:strCache>
                <c:ptCount val="3"/>
                <c:pt idx="0">
                  <c:v>Emotional</c:v>
                </c:pt>
                <c:pt idx="1">
                  <c:v>Knowledge</c:v>
                </c:pt>
                <c:pt idx="2">
                  <c:v>Action</c:v>
                </c:pt>
              </c:strCache>
            </c:strRef>
          </c:cat>
          <c:val>
            <c:numRef>
              <c:f>Sheet1!$B$49:$D$49</c:f>
              <c:numCache>
                <c:formatCode>0%</c:formatCode>
                <c:ptCount val="3"/>
                <c:pt idx="0">
                  <c:v>0.63</c:v>
                </c:pt>
                <c:pt idx="1">
                  <c:v>0.62</c:v>
                </c:pt>
                <c:pt idx="2">
                  <c:v>0.69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43261696"/>
        <c:axId val="143263232"/>
      </c:barChart>
      <c:catAx>
        <c:axId val="1432616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43263232"/>
        <c:crosses val="autoZero"/>
        <c:auto val="1"/>
        <c:lblAlgn val="ctr"/>
        <c:lblOffset val="100"/>
        <c:noMultiLvlLbl val="0"/>
      </c:catAx>
      <c:valAx>
        <c:axId val="14326323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143261696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A390F6-557C-4E68-9278-178A932D63F3}" type="doc">
      <dgm:prSet loTypeId="urn:microsoft.com/office/officeart/2005/8/layout/hProcess9" loCatId="process" qsTypeId="urn:microsoft.com/office/officeart/2005/8/quickstyle/3d1" qsCatId="3D" csTypeId="urn:microsoft.com/office/officeart/2005/8/colors/colorful2" csCatId="colorful" phldr="1"/>
      <dgm:spPr/>
    </dgm:pt>
    <dgm:pt modelId="{63791AC5-5C96-4329-9EDF-3EC6F62C50BD}">
      <dgm:prSet phldrT="[Text]" custT="1"/>
      <dgm:spPr/>
      <dgm:t>
        <a:bodyPr/>
        <a:lstStyle/>
        <a:p>
          <a:r>
            <a:rPr lang="en-US" sz="3600" b="1" dirty="0" smtClean="0"/>
            <a:t>2006 – 2008</a:t>
          </a:r>
        </a:p>
        <a:p>
          <a:r>
            <a:rPr lang="en-US" sz="3600" b="1" dirty="0" smtClean="0"/>
            <a:t>ILP CAPTA Impact Pilot</a:t>
          </a:r>
          <a:endParaRPr lang="en-US" sz="3600" b="1" dirty="0"/>
        </a:p>
      </dgm:t>
    </dgm:pt>
    <dgm:pt modelId="{8F87839D-F0DA-4128-928E-F8A243203FF5}" type="parTrans" cxnId="{B88708F7-75D1-40CE-8AB1-24D8A43D2A7D}">
      <dgm:prSet/>
      <dgm:spPr/>
      <dgm:t>
        <a:bodyPr/>
        <a:lstStyle/>
        <a:p>
          <a:endParaRPr lang="en-US"/>
        </a:p>
      </dgm:t>
    </dgm:pt>
    <dgm:pt modelId="{81B18AF3-63E9-4729-AB61-255A685B88C1}" type="sibTrans" cxnId="{B88708F7-75D1-40CE-8AB1-24D8A43D2A7D}">
      <dgm:prSet/>
      <dgm:spPr/>
      <dgm:t>
        <a:bodyPr/>
        <a:lstStyle/>
        <a:p>
          <a:endParaRPr lang="en-US"/>
        </a:p>
      </dgm:t>
    </dgm:pt>
    <dgm:pt modelId="{F671697A-DC97-4A9B-A6AE-57651FEBCBA3}">
      <dgm:prSet phldrT="[Text]" custT="1"/>
      <dgm:spPr/>
      <dgm:t>
        <a:bodyPr/>
        <a:lstStyle/>
        <a:p>
          <a:r>
            <a:rPr lang="en-US" sz="3600" b="1" dirty="0" smtClean="0"/>
            <a:t>2012</a:t>
          </a:r>
        </a:p>
        <a:p>
          <a:r>
            <a:rPr lang="en-US" sz="3600" b="1" dirty="0" smtClean="0"/>
            <a:t>Automated  CPS Referrals</a:t>
          </a:r>
          <a:endParaRPr lang="en-US" sz="3600" b="1" dirty="0"/>
        </a:p>
      </dgm:t>
    </dgm:pt>
    <dgm:pt modelId="{4A6DD8D2-7B12-40E8-BD6B-0BC046221BC6}" type="parTrans" cxnId="{A75982B2-683B-4F81-B90B-0CBA296EACA6}">
      <dgm:prSet/>
      <dgm:spPr/>
      <dgm:t>
        <a:bodyPr/>
        <a:lstStyle/>
        <a:p>
          <a:endParaRPr lang="en-US"/>
        </a:p>
      </dgm:t>
    </dgm:pt>
    <dgm:pt modelId="{31BE1ECB-7281-45F9-975D-26CFBB82C5CC}" type="sibTrans" cxnId="{A75982B2-683B-4F81-B90B-0CBA296EACA6}">
      <dgm:prSet/>
      <dgm:spPr/>
      <dgm:t>
        <a:bodyPr/>
        <a:lstStyle/>
        <a:p>
          <a:endParaRPr lang="en-US"/>
        </a:p>
      </dgm:t>
    </dgm:pt>
    <dgm:pt modelId="{1D1BBA99-0AB9-4B65-8F0C-FFF2654636E9}">
      <dgm:prSet custT="1"/>
      <dgm:spPr/>
      <dgm:t>
        <a:bodyPr/>
        <a:lstStyle/>
        <a:p>
          <a:r>
            <a:rPr lang="en-US" sz="3600" b="1" dirty="0" smtClean="0"/>
            <a:t>2013</a:t>
          </a:r>
          <a:br>
            <a:rPr lang="en-US" sz="3600" b="1" dirty="0" smtClean="0"/>
          </a:br>
          <a:r>
            <a:rPr lang="en-US" sz="3600" b="1" dirty="0" smtClean="0"/>
            <a:t>Workforce Training</a:t>
          </a:r>
          <a:endParaRPr lang="en-US" sz="3600" b="1" dirty="0"/>
        </a:p>
      </dgm:t>
    </dgm:pt>
    <dgm:pt modelId="{BB4309CC-D2CF-44F7-A04A-1ADD3B6D027E}" type="parTrans" cxnId="{03C63886-4191-4E81-A139-B27FEE37A0A1}">
      <dgm:prSet/>
      <dgm:spPr/>
      <dgm:t>
        <a:bodyPr/>
        <a:lstStyle/>
        <a:p>
          <a:endParaRPr lang="en-US"/>
        </a:p>
      </dgm:t>
    </dgm:pt>
    <dgm:pt modelId="{E28DFB81-4407-49AA-9BE8-9776838A7407}" type="sibTrans" cxnId="{03C63886-4191-4E81-A139-B27FEE37A0A1}">
      <dgm:prSet/>
      <dgm:spPr/>
      <dgm:t>
        <a:bodyPr/>
        <a:lstStyle/>
        <a:p>
          <a:endParaRPr lang="en-US"/>
        </a:p>
      </dgm:t>
    </dgm:pt>
    <dgm:pt modelId="{3A87B7B7-A90A-45F1-A6E1-BF7DEB6FA1BF}" type="pres">
      <dgm:prSet presAssocID="{76A390F6-557C-4E68-9278-178A932D63F3}" presName="CompostProcess" presStyleCnt="0">
        <dgm:presLayoutVars>
          <dgm:dir/>
          <dgm:resizeHandles val="exact"/>
        </dgm:presLayoutVars>
      </dgm:prSet>
      <dgm:spPr/>
    </dgm:pt>
    <dgm:pt modelId="{58D68732-CB36-414F-984D-0845D875CB12}" type="pres">
      <dgm:prSet presAssocID="{76A390F6-557C-4E68-9278-178A932D63F3}" presName="arrow" presStyleLbl="bgShp" presStyleIdx="0" presStyleCnt="1" custScaleX="117647"/>
      <dgm:spPr/>
    </dgm:pt>
    <dgm:pt modelId="{52345118-3BC3-4AAC-B7A8-2DBB7A52375C}" type="pres">
      <dgm:prSet presAssocID="{76A390F6-557C-4E68-9278-178A932D63F3}" presName="linearProcess" presStyleCnt="0"/>
      <dgm:spPr/>
    </dgm:pt>
    <dgm:pt modelId="{85FBCD49-764D-4002-9449-C5A418297D80}" type="pres">
      <dgm:prSet presAssocID="{63791AC5-5C96-4329-9EDF-3EC6F62C50B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795D64-E002-4A5F-AF7A-966B4BBFD597}" type="pres">
      <dgm:prSet presAssocID="{81B18AF3-63E9-4729-AB61-255A685B88C1}" presName="sibTrans" presStyleCnt="0"/>
      <dgm:spPr/>
    </dgm:pt>
    <dgm:pt modelId="{2C88DEE7-3E37-407C-98C8-FE67933FA915}" type="pres">
      <dgm:prSet presAssocID="{F671697A-DC97-4A9B-A6AE-57651FEBCBA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B60814-C18F-4CEE-929B-FA77F373653F}" type="pres">
      <dgm:prSet presAssocID="{31BE1ECB-7281-45F9-975D-26CFBB82C5CC}" presName="sibTrans" presStyleCnt="0"/>
      <dgm:spPr/>
    </dgm:pt>
    <dgm:pt modelId="{1AE4F2FF-DC99-404C-88A8-F03463BB9881}" type="pres">
      <dgm:prSet presAssocID="{1D1BBA99-0AB9-4B65-8F0C-FFF2654636E9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7AA0B71-5CBA-4B0E-BB4B-336D70EB6F7F}" type="presOf" srcId="{F671697A-DC97-4A9B-A6AE-57651FEBCBA3}" destId="{2C88DEE7-3E37-407C-98C8-FE67933FA915}" srcOrd="0" destOrd="0" presId="urn:microsoft.com/office/officeart/2005/8/layout/hProcess9"/>
    <dgm:cxn modelId="{B88708F7-75D1-40CE-8AB1-24D8A43D2A7D}" srcId="{76A390F6-557C-4E68-9278-178A932D63F3}" destId="{63791AC5-5C96-4329-9EDF-3EC6F62C50BD}" srcOrd="0" destOrd="0" parTransId="{8F87839D-F0DA-4128-928E-F8A243203FF5}" sibTransId="{81B18AF3-63E9-4729-AB61-255A685B88C1}"/>
    <dgm:cxn modelId="{6B567484-AB30-43E9-88AA-68FC72CA7143}" type="presOf" srcId="{63791AC5-5C96-4329-9EDF-3EC6F62C50BD}" destId="{85FBCD49-764D-4002-9449-C5A418297D80}" srcOrd="0" destOrd="0" presId="urn:microsoft.com/office/officeart/2005/8/layout/hProcess9"/>
    <dgm:cxn modelId="{A75982B2-683B-4F81-B90B-0CBA296EACA6}" srcId="{76A390F6-557C-4E68-9278-178A932D63F3}" destId="{F671697A-DC97-4A9B-A6AE-57651FEBCBA3}" srcOrd="1" destOrd="0" parTransId="{4A6DD8D2-7B12-40E8-BD6B-0BC046221BC6}" sibTransId="{31BE1ECB-7281-45F9-975D-26CFBB82C5CC}"/>
    <dgm:cxn modelId="{D7C570A9-6088-419C-9ED3-8A83126757B7}" type="presOf" srcId="{76A390F6-557C-4E68-9278-178A932D63F3}" destId="{3A87B7B7-A90A-45F1-A6E1-BF7DEB6FA1BF}" srcOrd="0" destOrd="0" presId="urn:microsoft.com/office/officeart/2005/8/layout/hProcess9"/>
    <dgm:cxn modelId="{03C63886-4191-4E81-A139-B27FEE37A0A1}" srcId="{76A390F6-557C-4E68-9278-178A932D63F3}" destId="{1D1BBA99-0AB9-4B65-8F0C-FFF2654636E9}" srcOrd="2" destOrd="0" parTransId="{BB4309CC-D2CF-44F7-A04A-1ADD3B6D027E}" sibTransId="{E28DFB81-4407-49AA-9BE8-9776838A7407}"/>
    <dgm:cxn modelId="{7D703817-65F3-4EBD-B773-EF89DB9E2D29}" type="presOf" srcId="{1D1BBA99-0AB9-4B65-8F0C-FFF2654636E9}" destId="{1AE4F2FF-DC99-404C-88A8-F03463BB9881}" srcOrd="0" destOrd="0" presId="urn:microsoft.com/office/officeart/2005/8/layout/hProcess9"/>
    <dgm:cxn modelId="{928746BF-7169-42D6-8A94-21F7B745475E}" type="presParOf" srcId="{3A87B7B7-A90A-45F1-A6E1-BF7DEB6FA1BF}" destId="{58D68732-CB36-414F-984D-0845D875CB12}" srcOrd="0" destOrd="0" presId="urn:microsoft.com/office/officeart/2005/8/layout/hProcess9"/>
    <dgm:cxn modelId="{737F234C-A99C-4319-AB0D-D843B4CBC64A}" type="presParOf" srcId="{3A87B7B7-A90A-45F1-A6E1-BF7DEB6FA1BF}" destId="{52345118-3BC3-4AAC-B7A8-2DBB7A52375C}" srcOrd="1" destOrd="0" presId="urn:microsoft.com/office/officeart/2005/8/layout/hProcess9"/>
    <dgm:cxn modelId="{647F376B-F7EE-45CD-83C3-F02E9BF9E826}" type="presParOf" srcId="{52345118-3BC3-4AAC-B7A8-2DBB7A52375C}" destId="{85FBCD49-764D-4002-9449-C5A418297D80}" srcOrd="0" destOrd="0" presId="urn:microsoft.com/office/officeart/2005/8/layout/hProcess9"/>
    <dgm:cxn modelId="{939781BC-9CC4-4720-B39A-739D7B0AF749}" type="presParOf" srcId="{52345118-3BC3-4AAC-B7A8-2DBB7A52375C}" destId="{CC795D64-E002-4A5F-AF7A-966B4BBFD597}" srcOrd="1" destOrd="0" presId="urn:microsoft.com/office/officeart/2005/8/layout/hProcess9"/>
    <dgm:cxn modelId="{FE7E72BA-A5DA-40FE-B9D5-FEC6A3C1E1A8}" type="presParOf" srcId="{52345118-3BC3-4AAC-B7A8-2DBB7A52375C}" destId="{2C88DEE7-3E37-407C-98C8-FE67933FA915}" srcOrd="2" destOrd="0" presId="urn:microsoft.com/office/officeart/2005/8/layout/hProcess9"/>
    <dgm:cxn modelId="{9350260F-F752-46AB-8618-AC8D6823F0B5}" type="presParOf" srcId="{52345118-3BC3-4AAC-B7A8-2DBB7A52375C}" destId="{68B60814-C18F-4CEE-929B-FA77F373653F}" srcOrd="3" destOrd="0" presId="urn:microsoft.com/office/officeart/2005/8/layout/hProcess9"/>
    <dgm:cxn modelId="{6EC58950-FCE2-4B73-B053-572A65AEF288}" type="presParOf" srcId="{52345118-3BC3-4AAC-B7A8-2DBB7A52375C}" destId="{1AE4F2FF-DC99-404C-88A8-F03463BB988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D68732-CB36-414F-984D-0845D875CB12}">
      <dsp:nvSpPr>
        <dsp:cNvPr id="0" name=""/>
        <dsp:cNvSpPr/>
      </dsp:nvSpPr>
      <dsp:spPr>
        <a:xfrm>
          <a:off x="2" y="0"/>
          <a:ext cx="9994895" cy="4647708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5FBCD49-764D-4002-9449-C5A418297D80}">
      <dsp:nvSpPr>
        <dsp:cNvPr id="0" name=""/>
        <dsp:cNvSpPr/>
      </dsp:nvSpPr>
      <dsp:spPr>
        <a:xfrm>
          <a:off x="5886" y="1394312"/>
          <a:ext cx="3134447" cy="1859083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2006 – 2008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ILP CAPTA Impact Pilot</a:t>
          </a:r>
          <a:endParaRPr lang="en-US" sz="3600" b="1" kern="1200" dirty="0"/>
        </a:p>
      </dsp:txBody>
      <dsp:txXfrm>
        <a:off x="96639" y="1485065"/>
        <a:ext cx="2952941" cy="1677577"/>
      </dsp:txXfrm>
    </dsp:sp>
    <dsp:sp modelId="{2C88DEE7-3E37-407C-98C8-FE67933FA915}">
      <dsp:nvSpPr>
        <dsp:cNvPr id="0" name=""/>
        <dsp:cNvSpPr/>
      </dsp:nvSpPr>
      <dsp:spPr>
        <a:xfrm>
          <a:off x="3430226" y="1394312"/>
          <a:ext cx="3134447" cy="1859083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2012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Automated  CPS Referrals</a:t>
          </a:r>
          <a:endParaRPr lang="en-US" sz="3600" b="1" kern="1200" dirty="0"/>
        </a:p>
      </dsp:txBody>
      <dsp:txXfrm>
        <a:off x="3520979" y="1485065"/>
        <a:ext cx="2952941" cy="1677577"/>
      </dsp:txXfrm>
    </dsp:sp>
    <dsp:sp modelId="{1AE4F2FF-DC99-404C-88A8-F03463BB9881}">
      <dsp:nvSpPr>
        <dsp:cNvPr id="0" name=""/>
        <dsp:cNvSpPr/>
      </dsp:nvSpPr>
      <dsp:spPr>
        <a:xfrm>
          <a:off x="6854565" y="1394312"/>
          <a:ext cx="3134447" cy="1859083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 dirty="0" smtClean="0"/>
            <a:t>2013</a:t>
          </a:r>
          <a:br>
            <a:rPr lang="en-US" sz="3600" b="1" kern="1200" dirty="0" smtClean="0"/>
          </a:br>
          <a:r>
            <a:rPr lang="en-US" sz="3600" b="1" kern="1200" dirty="0" smtClean="0"/>
            <a:t>Workforce Training</a:t>
          </a:r>
          <a:endParaRPr lang="en-US" sz="3600" b="1" kern="1200" dirty="0"/>
        </a:p>
      </dsp:txBody>
      <dsp:txXfrm>
        <a:off x="6945318" y="1485065"/>
        <a:ext cx="2952941" cy="16775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0.01667</cdr:x>
      <cdr:y>0.05723</cdr:y>
    </cdr:from>
    <cdr:to>
      <cdr:x>0.43958</cdr:x>
      <cdr:y>0.15098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5830" y="392508"/>
          <a:ext cx="3192244" cy="6429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>
              <a:solidFill>
                <a:schemeClr val="bg1"/>
              </a:solidFill>
            </a:rPr>
            <a:t>Evaluated not Enrolled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0.42292</cdr:x>
      <cdr:y>0.06944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0" y="0"/>
          <a:ext cx="1933575" cy="190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US" sz="1100" b="1">
              <a:solidFill>
                <a:sysClr val="window" lastClr="FFFFFF"/>
              </a:solidFill>
            </a:rPr>
            <a:t>Evaluated not Enrolled</a:t>
          </a:r>
        </a:p>
      </cdr:txBody>
    </cdr:sp>
  </cdr:relSizeAnchor>
  <cdr:relSizeAnchor xmlns:cdr="http://schemas.openxmlformats.org/drawingml/2006/chartDrawing">
    <cdr:from>
      <cdr:x>0.26875</cdr:x>
      <cdr:y>0.21875</cdr:y>
    </cdr:from>
    <cdr:to>
      <cdr:x>0.6375</cdr:x>
      <cdr:y>0.30208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28725" y="600075"/>
          <a:ext cx="1685925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400" b="1" dirty="0">
              <a:solidFill>
                <a:sysClr val="windowText" lastClr="000000"/>
              </a:solidFill>
            </a:rPr>
            <a:t>Enrolled</a:t>
          </a:r>
        </a:p>
      </cdr:txBody>
    </cdr:sp>
  </cdr:relSizeAnchor>
  <cdr:relSizeAnchor xmlns:cdr="http://schemas.openxmlformats.org/drawingml/2006/chartDrawing">
    <cdr:from>
      <cdr:x>0.01875</cdr:x>
      <cdr:y>0.375</cdr:y>
    </cdr:from>
    <cdr:to>
      <cdr:x>0.63986</cdr:x>
      <cdr:y>0.47222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16025" y="2571750"/>
          <a:ext cx="3843443" cy="6667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>
              <a:solidFill>
                <a:schemeClr val="bg1"/>
              </a:solidFill>
            </a:rPr>
            <a:t>Declined or </a:t>
          </a:r>
          <a:r>
            <a:rPr lang="en-US" sz="2000" b="1" dirty="0" smtClean="0">
              <a:solidFill>
                <a:schemeClr val="bg1"/>
              </a:solidFill>
            </a:rPr>
            <a:t>Lost to Follow-up</a:t>
          </a:r>
          <a:endParaRPr lang="en-US" sz="20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0.33958</cdr:x>
      <cdr:y>0.52431</cdr:y>
    </cdr:from>
    <cdr:to>
      <cdr:x>0.49167</cdr:x>
      <cdr:y>0.60764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552575" y="1438275"/>
          <a:ext cx="695325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200" b="1">
              <a:solidFill>
                <a:schemeClr val="bg1"/>
              </a:solidFill>
            </a:rPr>
            <a:t>Other</a:t>
          </a:r>
        </a:p>
      </cdr:txBody>
    </cdr:sp>
  </cdr:relSizeAnchor>
  <cdr:relSizeAnchor xmlns:cdr="http://schemas.openxmlformats.org/drawingml/2006/chartDrawing">
    <cdr:from>
      <cdr:x>0.02083</cdr:x>
      <cdr:y>0.53477</cdr:y>
    </cdr:from>
    <cdr:to>
      <cdr:x>0.25833</cdr:x>
      <cdr:y>0.6181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57231" y="3667436"/>
          <a:ext cx="1792717" cy="5714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>
              <a:solidFill>
                <a:schemeClr val="bg1"/>
              </a:solidFill>
            </a:rPr>
            <a:t>Other</a:t>
          </a:r>
        </a:p>
      </cdr:txBody>
    </cdr:sp>
  </cdr:relSizeAnchor>
  <cdr:relSizeAnchor xmlns:cdr="http://schemas.openxmlformats.org/drawingml/2006/chartDrawing">
    <cdr:from>
      <cdr:x>0.02233</cdr:x>
      <cdr:y>0.69538</cdr:y>
    </cdr:from>
    <cdr:to>
      <cdr:x>0.139</cdr:x>
      <cdr:y>0.78566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68548" y="4768921"/>
          <a:ext cx="880659" cy="6191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b="1" dirty="0">
              <a:solidFill>
                <a:schemeClr val="bg1"/>
              </a:solidFill>
            </a:rPr>
            <a:t>UKN</a:t>
          </a:r>
        </a:p>
      </cdr:txBody>
    </cdr:sp>
  </cdr:relSizeAnchor>
  <cdr:relSizeAnchor xmlns:cdr="http://schemas.openxmlformats.org/drawingml/2006/chartDrawing">
    <cdr:from>
      <cdr:x>0.01188</cdr:x>
      <cdr:y>0.91666</cdr:y>
    </cdr:from>
    <cdr:to>
      <cdr:x>0.32646</cdr:x>
      <cdr:y>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89647" y="6286455"/>
          <a:ext cx="2374539" cy="5715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/>
            <a:t>Missing</a:t>
          </a:r>
          <a:r>
            <a:rPr lang="en-US" sz="2000" baseline="0" dirty="0"/>
            <a:t> Data</a:t>
          </a:r>
          <a:endParaRPr lang="en-US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0.29897</cdr:x>
      <cdr:y>0.26891</cdr:y>
    </cdr:from>
    <cdr:to>
      <cdr:x>0.55965</cdr:x>
      <cdr:y>0.31373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39671" y="1721224"/>
          <a:ext cx="3173506" cy="286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06EE7-1519-1645-95BB-90F488B31932}" type="datetimeFigureOut">
              <a:rPr lang="en-US" smtClean="0"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BEF32-DA55-3142-992C-B42F6A1EA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ACD61-AF63-4A5E-B8EF-6E6D95BC4592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685800"/>
            <a:ext cx="49974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96DDAB-7FB9-475D-8579-8F2011265A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96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More programmer than analyst.</a:t>
            </a:r>
            <a:r>
              <a:rPr lang="en-US" baseline="0" dirty="0" smtClean="0"/>
              <a:t>  Also, other contacts at end of this session who can answer questions about the meaning of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956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136% increase</a:t>
            </a:r>
            <a:r>
              <a:rPr lang="en-US" baseline="0" dirty="0" smtClean="0"/>
              <a:t> in CAPTA enrollments over 5 year period, since implementing CAPTA strategies statewide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Alaska EI/ILP</a:t>
            </a:r>
            <a:r>
              <a:rPr lang="en-US" baseline="0" dirty="0" smtClean="0"/>
              <a:t> among first state agencies to do a pilot study of CAPTA referrals on Child Outcomes.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 children referred, 11%</a:t>
            </a:r>
            <a:r>
              <a:rPr lang="en-US" baseline="0" dirty="0" smtClean="0"/>
              <a:t> Part C with delays &gt; 50% …</a:t>
            </a:r>
          </a:p>
          <a:p>
            <a:endParaRPr lang="en-US" dirty="0" smtClean="0"/>
          </a:p>
          <a:p>
            <a:r>
              <a:rPr lang="en-US" dirty="0" smtClean="0"/>
              <a:t>Orange</a:t>
            </a:r>
            <a:r>
              <a:rPr lang="en-US" baseline="0" dirty="0" smtClean="0"/>
              <a:t> bars represent Part C eligible </a:t>
            </a:r>
          </a:p>
          <a:p>
            <a:r>
              <a:rPr lang="en-US" baseline="0" dirty="0" smtClean="0"/>
              <a:t>599 children CPS referred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For</a:t>
            </a:r>
            <a:r>
              <a:rPr lang="en-US" sz="4800" b="1" baseline="0" dirty="0" smtClean="0">
                <a:solidFill>
                  <a:schemeClr val="accent2">
                    <a:lumMod val="50000"/>
                  </a:schemeClr>
                </a:solidFill>
              </a:rPr>
              <a:t> the CAPTA pilot project: </a:t>
            </a:r>
            <a:r>
              <a:rPr lang="en-US" sz="4800" b="1" dirty="0" smtClean="0">
                <a:solidFill>
                  <a:schemeClr val="bg1"/>
                </a:solidFill>
              </a:rPr>
              <a:t>High level of confidence - children in COS category D made functional gains as result of receiving EI services.</a:t>
            </a:r>
            <a:endParaRPr lang="en-US" sz="4800" dirty="0" smtClean="0"/>
          </a:p>
          <a:p>
            <a:pPr marL="342900" indent="-342900" algn="l"/>
            <a:endParaRPr lang="en-US" sz="48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indent="-342900" algn="l"/>
            <a:r>
              <a:rPr lang="en-US" sz="4800" b="1" dirty="0" smtClean="0">
                <a:solidFill>
                  <a:schemeClr val="accent2">
                    <a:lumMod val="50000"/>
                  </a:schemeClr>
                </a:solidFill>
              </a:rPr>
              <a:t>Number of Children with Pilot Entry and Exit Rating</a:t>
            </a:r>
          </a:p>
          <a:p>
            <a:pPr marL="342900" indent="-342900" algn="l"/>
            <a:endParaRPr lang="en-US" sz="54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baseline="0" dirty="0" smtClean="0"/>
              <a:t>    Maintained functioning as same age peers</a:t>
            </a:r>
          </a:p>
          <a:p>
            <a:r>
              <a:rPr lang="en-US" baseline="0" dirty="0" smtClean="0"/>
              <a:t>d    Improved functioning to same age peers   (38-41%)</a:t>
            </a:r>
          </a:p>
          <a:p>
            <a:r>
              <a:rPr lang="en-US" baseline="0" dirty="0" smtClean="0"/>
              <a:t>c    improved functioning to near same age peers</a:t>
            </a:r>
          </a:p>
          <a:p>
            <a:r>
              <a:rPr lang="en-US" baseline="0" dirty="0" smtClean="0"/>
              <a:t>b    Improved functioning but not sufficiently to same age peers</a:t>
            </a:r>
          </a:p>
          <a:p>
            <a:r>
              <a:rPr lang="en-US" baseline="0" dirty="0" smtClean="0"/>
              <a:t>a    Did not improve functioning (0%)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2708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ARE MOST RECENT RESULTS FOR 3 OUTCOME AREAS OF</a:t>
            </a:r>
            <a:r>
              <a:rPr lang="en-US" baseline="0" dirty="0" smtClean="0"/>
              <a:t> Child Outcome Summaries</a:t>
            </a:r>
            <a:r>
              <a:rPr lang="en-US" dirty="0" smtClean="0"/>
              <a:t>: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Of children who entered below age</a:t>
            </a:r>
            <a:r>
              <a:rPr lang="en-US" baseline="0" dirty="0" smtClean="0"/>
              <a:t> expectations: 71% with functional gains to same-age peers at exit</a:t>
            </a:r>
          </a:p>
          <a:p>
            <a:r>
              <a:rPr lang="en-US" baseline="0" dirty="0" smtClean="0"/>
              <a:t>Of those entering at age expectations, maintained at level of same-age peers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402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Financial:</a:t>
            </a:r>
            <a:r>
              <a:rPr lang="en-US" baseline="0" dirty="0" smtClean="0"/>
              <a:t> AK did receive a budget increment for domestic violence prevention – our outcomes support </a:t>
            </a:r>
            <a:r>
              <a:rPr lang="en-US" baseline="0" dirty="0" err="1" smtClean="0"/>
              <a:t>continuinuation</a:t>
            </a:r>
            <a:endParaRPr lang="en-US" dirty="0" smtClean="0"/>
          </a:p>
          <a:p>
            <a:r>
              <a:rPr lang="en-US" dirty="0" smtClean="0"/>
              <a:t>Alaska EI working on Medicaid project FY14 to incorporate new billing sources for Dev. Therapists.</a:t>
            </a:r>
            <a:endParaRPr lang="en-US" baseline="0" dirty="0" smtClean="0"/>
          </a:p>
          <a:p>
            <a:r>
              <a:rPr lang="en-US" baseline="0" dirty="0" smtClean="0"/>
              <a:t>Increased outreach to providers on billing strategies, concentrated efforts on ASQ screenings</a:t>
            </a:r>
          </a:p>
          <a:p>
            <a:r>
              <a:rPr lang="en-US" baseline="0" dirty="0" smtClean="0"/>
              <a:t>Discussing a new Family Co-pay system FY14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200" indent="-457200">
              <a:buClr>
                <a:schemeClr val="accent2">
                  <a:lumMod val="75000"/>
                </a:schemeClr>
              </a:buClr>
            </a:pPr>
            <a:r>
              <a:rPr lang="en-US" sz="1200" b="0" dirty="0" smtClean="0"/>
              <a:t>Working on cross-system buy-in (EI</a:t>
            </a:r>
            <a:r>
              <a:rPr lang="en-US" sz="1200" b="0" baseline="0" dirty="0" smtClean="0"/>
              <a:t> / CPS)</a:t>
            </a:r>
          </a:p>
          <a:p>
            <a:pPr marL="457200" indent="-457200">
              <a:buClr>
                <a:schemeClr val="accent2">
                  <a:lumMod val="75000"/>
                </a:schemeClr>
              </a:buClr>
            </a:pPr>
            <a:r>
              <a:rPr lang="en-US" sz="1200" b="0" dirty="0" smtClean="0"/>
              <a:t>One of the issues is the difference</a:t>
            </a:r>
            <a:r>
              <a:rPr lang="en-US" sz="1200" b="0" baseline="0" dirty="0" smtClean="0"/>
              <a:t> in cultures and perspectives between the programs.</a:t>
            </a:r>
            <a:endParaRPr lang="en-US" sz="1200" b="0" dirty="0" smtClean="0"/>
          </a:p>
          <a:p>
            <a:pPr marL="457200" indent="-457200">
              <a:buClr>
                <a:schemeClr val="accent2">
                  <a:lumMod val="75000"/>
                </a:schemeClr>
              </a:buClr>
            </a:pPr>
            <a:r>
              <a:rPr lang="en-US" sz="1200" b="0" dirty="0" smtClean="0"/>
              <a:t>Same state division, different cultures/perspectives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EI program has been working to build capacity</a:t>
            </a:r>
            <a:r>
              <a:rPr lang="en-US" baseline="0" dirty="0" smtClean="0"/>
              <a:t> with training</a:t>
            </a:r>
            <a:r>
              <a:rPr lang="en-US" dirty="0" smtClean="0"/>
              <a:t> and other vehicles, including</a:t>
            </a:r>
            <a:r>
              <a:rPr lang="en-US" baseline="0" dirty="0" smtClean="0"/>
              <a:t>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During</a:t>
            </a:r>
            <a:r>
              <a:rPr lang="en-US" baseline="0" dirty="0" smtClean="0"/>
              <a:t> this presentation, w</a:t>
            </a:r>
            <a:r>
              <a:rPr lang="en-US" dirty="0" smtClean="0"/>
              <a:t>e’ll gi</a:t>
            </a:r>
            <a:r>
              <a:rPr lang="en-US" baseline="0" dirty="0" smtClean="0"/>
              <a:t>ve a brief</a:t>
            </a:r>
            <a:r>
              <a:rPr lang="en-US" dirty="0" smtClean="0"/>
              <a:t> overview</a:t>
            </a:r>
            <a:r>
              <a:rPr lang="en-US" baseline="0" dirty="0" smtClean="0"/>
              <a:t> of the Alaska EI program (ILP) …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720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Alaska EI contacts.</a:t>
            </a:r>
            <a:r>
              <a:rPr lang="en-US" baseline="0" dirty="0" smtClean="0"/>
              <a:t>  Lisa and Shirley would be better to help know what data means.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Unique co-location</a:t>
            </a:r>
            <a:r>
              <a:rPr lang="en-US" baseline="0" dirty="0" smtClean="0"/>
              <a:t> within OCS with Child Protective Services (CW program)</a:t>
            </a:r>
          </a:p>
          <a:p>
            <a:r>
              <a:rPr lang="en-US" baseline="0" dirty="0" smtClean="0"/>
              <a:t>Disadvantages – Community Stigma – state agency that takes children away</a:t>
            </a:r>
          </a:p>
          <a:p>
            <a:r>
              <a:rPr lang="en-US" baseline="0" dirty="0" smtClean="0"/>
              <a:t>	 CPS referrals to ILP are mandated / EI services are voluntary</a:t>
            </a:r>
          </a:p>
          <a:p>
            <a:r>
              <a:rPr lang="en-US" baseline="0" dirty="0" smtClean="0"/>
              <a:t>Advantages –  Funding for Mental Health workforce development, scholarships for mental health training,</a:t>
            </a:r>
          </a:p>
          <a:p>
            <a:r>
              <a:rPr lang="en-US" baseline="0" dirty="0" smtClean="0"/>
              <a:t>	AK </a:t>
            </a:r>
            <a:r>
              <a:rPr lang="en-US" baseline="0" dirty="0" err="1" smtClean="0"/>
              <a:t>Gov</a:t>
            </a:r>
            <a:r>
              <a:rPr lang="en-US" baseline="0" dirty="0" smtClean="0"/>
              <a:t>: priority for family violence reduction – so some state funding with related CAPTA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for eligibility</a:t>
            </a:r>
            <a:r>
              <a:rPr lang="en-US" baseline="0" dirty="0" smtClean="0"/>
              <a:t> requirements: AK’s are stricter than many states: 50% delay … DX or Clinical Opinion</a:t>
            </a:r>
            <a:endParaRPr lang="en-US" dirty="0" smtClean="0"/>
          </a:p>
          <a:p>
            <a:r>
              <a:rPr lang="en-US" dirty="0" smtClean="0"/>
              <a:t>EI</a:t>
            </a:r>
            <a:r>
              <a:rPr lang="en-US" baseline="0" dirty="0" smtClean="0"/>
              <a:t> agencies are e</a:t>
            </a:r>
            <a:r>
              <a:rPr lang="en-US" dirty="0" smtClean="0"/>
              <a:t>ncouraged to enroll CAPTA children</a:t>
            </a:r>
            <a:r>
              <a:rPr lang="en-US" baseline="0" dirty="0" smtClean="0"/>
              <a:t> based on clinical opinion, and to screen with ASQ-SE, Greenspan Social Emotional Growth Scale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Small increases in enrollment</a:t>
            </a:r>
          </a:p>
          <a:p>
            <a:r>
              <a:rPr lang="en-US" dirty="0" smtClean="0"/>
              <a:t>5% increase in total</a:t>
            </a:r>
            <a:r>
              <a:rPr lang="en-US" baseline="0" dirty="0" smtClean="0"/>
              <a:t> enrollment  (1,832 – 1,923)</a:t>
            </a:r>
          </a:p>
          <a:p>
            <a:r>
              <a:rPr lang="en-US" baseline="0" dirty="0" smtClean="0"/>
              <a:t>15% increase in Part C enrollment  (1,481 – 1,706)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EI collaboration with our child</a:t>
            </a:r>
            <a:r>
              <a:rPr lang="en-US" baseline="0" dirty="0" smtClean="0"/>
              <a:t> welfare agency, CPS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554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0275" y="685800"/>
            <a:ext cx="49974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fontAlgn="auto" latinLnBrk="0" hangingPunct="1"/>
            <a:r>
              <a:rPr lang="en-US" sz="1050" b="1" dirty="0" smtClean="0">
                <a:solidFill>
                  <a:srgbClr val="002060"/>
                </a:solidFill>
              </a:rPr>
              <a:t>CAPTA</a:t>
            </a:r>
            <a:r>
              <a:rPr lang="en-US" sz="1050" b="1" baseline="0" dirty="0" smtClean="0">
                <a:solidFill>
                  <a:srgbClr val="002060"/>
                </a:solidFill>
              </a:rPr>
              <a:t> Impact Pilot </a:t>
            </a:r>
            <a:r>
              <a:rPr lang="en-US" sz="1050" baseline="0" dirty="0" smtClean="0"/>
              <a:t>– 3 largest EI grantees participated in evaluating and enrolling as many CAPTA as possible to </a:t>
            </a:r>
            <a:r>
              <a:rPr lang="en-US" sz="105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Assess the impact on the system.  Tried to refer and enroll</a:t>
            </a:r>
            <a:r>
              <a:rPr lang="en-US" sz="105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 many CAPTA children as </a:t>
            </a:r>
            <a:r>
              <a:rPr lang="en-US" sz="105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possibl</a:t>
            </a:r>
            <a:endParaRPr lang="en-US" sz="105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auto" latinLnBrk="0" hangingPunct="1"/>
            <a:r>
              <a:rPr lang="en-US" sz="105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CAPTA Automated</a:t>
            </a:r>
            <a:r>
              <a:rPr lang="en-US" sz="105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Referrals – </a:t>
            </a:r>
            <a:r>
              <a:rPr lang="en-US" sz="105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Developed automated CAPTA referral system from CPS.  It took a lot of tweaking: siblings, automatically Part C, substantiations taking longer than 45 days from report of harm.</a:t>
            </a:r>
          </a:p>
          <a:p>
            <a:pPr rtl="0" eaLnBrk="1" fontAlgn="auto" latinLnBrk="0" hangingPunct="1"/>
            <a:r>
              <a:rPr lang="en-US" sz="105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Workforce Training – </a:t>
            </a:r>
            <a:r>
              <a:rPr lang="en-US" sz="105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Scholarships offered to build a “Train the Trainer” on Early Childhood Mental Health issues; Early Childhood Mental Health focus of annual Alaska Association for Education of Young Children; UAA Welfare Academy facilitated statewide collaborative meetings between local EIS; and CPS staff also offered specific Part C training to all new Social Workers and students. </a:t>
            </a:r>
          </a:p>
          <a:p>
            <a:pPr rtl="0" eaLnBrk="1" fontAlgn="t" latinLnBrk="0" hangingPunct="1"/>
            <a:endParaRPr lang="en-US" sz="105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rtl="0" eaLnBrk="1" fontAlgn="t" latinLnBrk="0" hangingPunct="1"/>
            <a:endParaRPr lang="en-US" sz="105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 number of tweaks to address issues encountered along the way.</a:t>
            </a:r>
          </a:p>
          <a:p>
            <a:r>
              <a:rPr lang="en-US" baseline="0" dirty="0" smtClean="0"/>
              <a:t>	Auto Part C, Siblings, Unable to contact, late substantiation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2546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It was determined that many CAPTA children don’t immediately qualify, but show up later with MH issues before age 3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96DDAB-7FB9-475D-8579-8F2011265A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202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49363" y="1122363"/>
            <a:ext cx="749617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9363" y="3602038"/>
            <a:ext cx="749617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58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5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52600" y="365125"/>
            <a:ext cx="215515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7149" y="365125"/>
            <a:ext cx="634051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221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Picture Fade on Pat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1512125"/>
            <a:ext cx="9461635" cy="2895600"/>
          </a:xfrm>
          <a:prstGeom prst="rect">
            <a:avLst/>
          </a:prstGeom>
          <a:gradFill flip="none" rotWithShape="1">
            <a:gsLst>
              <a:gs pos="36000">
                <a:srgbClr val="E46C0A"/>
              </a:gs>
              <a:gs pos="0">
                <a:srgbClr val="F79646">
                  <a:lumMod val="50000"/>
                </a:srgbClr>
              </a:gs>
              <a:gs pos="100000">
                <a:srgbClr val="E46C0A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8215" y="1089386"/>
            <a:ext cx="5809536" cy="584775"/>
          </a:xfrm>
        </p:spPr>
        <p:txBody>
          <a:bodyPr anchor="t">
            <a:noAutofit/>
          </a:bodyPr>
          <a:lstStyle>
            <a:lvl1pPr>
              <a:defRPr sz="3800" b="1">
                <a:solidFill>
                  <a:srgbClr val="E46C0A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3498215" y="2194560"/>
            <a:ext cx="5809536" cy="210849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rgbClr val="FFFFFF"/>
                </a:solidFill>
              </a:defRPr>
            </a:lvl1pPr>
            <a:lvl2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2pPr>
            <a:lvl3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3pPr>
            <a:lvl4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4pPr>
            <a:lvl5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5pPr>
            <a:lvl6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6pPr>
            <a:lvl7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7pPr>
            <a:lvl8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1200"/>
              </a:spcBef>
              <a:buNone/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49618" y="0"/>
            <a:ext cx="1959714" cy="4645152"/>
          </a:xfrm>
          <a:effectLst>
            <a:glow rad="101600">
              <a:srgbClr val="FFFFFF">
                <a:alpha val="40000"/>
              </a:srgbClr>
            </a:glow>
            <a:reflection blurRad="6350" stA="50000" endA="300" endPos="55000" dir="5400000" sy="-100000" algn="bl" rotWithShape="0"/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10300780" y="10886"/>
            <a:ext cx="1519353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</a:t>
            </a:r>
            <a:r>
              <a:rPr lang="en-US" sz="1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short phrases.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change the sample image, select the picture and delete it. Now click the Pictures icon in the placeholder to insert your own image.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  <a:p>
            <a:pPr>
              <a:spcBef>
                <a:spcPts val="600"/>
              </a:spcBef>
            </a:pPr>
            <a:endParaRPr lang="en-US" sz="1600" dirty="0" smtClean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76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78353E-6 L -0.86666 3.78353E-6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2" grpId="0" build="p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5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945" y="1709743"/>
            <a:ext cx="8620601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945" y="4589468"/>
            <a:ext cx="86206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4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151" y="1825625"/>
            <a:ext cx="424783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920" y="1825625"/>
            <a:ext cx="4247833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4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51" y="365129"/>
            <a:ext cx="862060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454" y="1681163"/>
            <a:ext cx="422831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54" y="2505075"/>
            <a:ext cx="422831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9918" y="1681163"/>
            <a:ext cx="424913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9918" y="2505075"/>
            <a:ext cx="4249134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325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5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85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54" y="457200"/>
            <a:ext cx="322361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9134" y="987430"/>
            <a:ext cx="505991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54" y="2057400"/>
            <a:ext cx="322361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21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54" y="457200"/>
            <a:ext cx="322361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49134" y="987430"/>
            <a:ext cx="5059918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54" y="2057400"/>
            <a:ext cx="322361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8761B-3B43-48DB-9884-8711C7FE3137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6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7150" y="365129"/>
            <a:ext cx="862060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150" y="1825625"/>
            <a:ext cx="8620601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7151" y="6356355"/>
            <a:ext cx="2248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8761B-3B43-48DB-9884-8711C7FE3137}" type="datetimeFigureOut">
              <a:rPr lang="en-US" smtClean="0"/>
              <a:pPr/>
              <a:t>12/6/2013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10811" y="6356355"/>
            <a:ext cx="33732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58900" y="6356355"/>
            <a:ext cx="22488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BABB-164C-4B21-A7DC-1011164A54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5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kaimh.org/slider-1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Become a Member">
            <a:hlinkClick r:id="rId3" tooltip="Become a Member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6285"/>
            <a:ext cx="6880418" cy="2846143"/>
          </a:xfrm>
          <a:prstGeom prst="rect">
            <a:avLst/>
          </a:prstGeom>
          <a:noFill/>
        </p:spPr>
      </p:pic>
      <p:sp>
        <p:nvSpPr>
          <p:cNvPr id="4" name="Text Placeholder 2"/>
          <p:cNvSpPr txBox="1">
            <a:spLocks/>
          </p:cNvSpPr>
          <p:nvPr/>
        </p:nvSpPr>
        <p:spPr>
          <a:xfrm>
            <a:off x="0" y="2839340"/>
            <a:ext cx="9994900" cy="401866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/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Linking Outcomes and CAPTA</a:t>
            </a:r>
          </a:p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Ken Smith,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Analyst Programmer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497963" y="2293610"/>
            <a:ext cx="6087411" cy="980144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Alaska Part C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20476" y="5"/>
          <a:ext cx="9774424" cy="640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4000" b="1" dirty="0" smtClean="0"/>
              <a:t>Linking CAPTA &amp; Outcomes</a:t>
            </a:r>
          </a:p>
          <a:p>
            <a:endParaRPr lang="en-US" sz="3200" b="1" dirty="0" smtClean="0"/>
          </a:p>
        </p:txBody>
      </p:sp>
      <p:pic>
        <p:nvPicPr>
          <p:cNvPr id="29698" name="Picture 2" descr="http://media.adn.com/smedia/2013/08/15/14/40/11mR3T.AuSt.7.jpe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 cstate="print"/>
          <a:srcRect l="30699" r="30699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5087" y="362611"/>
            <a:ext cx="756079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How CPS Referred Children Qualified</a:t>
            </a:r>
            <a:r>
              <a:rPr lang="en-US" sz="3200" i="1" dirty="0" smtClean="0"/>
              <a:t> (n=599)</a:t>
            </a:r>
            <a:endParaRPr lang="en-US" sz="3200" i="1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361886" y="985349"/>
          <a:ext cx="9253899" cy="55731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97262" y="1119352"/>
          <a:ext cx="909880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44800" y="346851"/>
            <a:ext cx="64622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COS Distribution at Exit</a:t>
            </a:r>
            <a:endParaRPr lang="en-US" sz="3200" i="1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9662717"/>
              </p:ext>
            </p:extLst>
          </p:nvPr>
        </p:nvGraphicFramePr>
        <p:xfrm>
          <a:off x="668520" y="949159"/>
          <a:ext cx="8778415" cy="5761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44800" y="346847"/>
            <a:ext cx="646221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FY13 CAPTA COS Distribution at Exit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63351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029001"/>
              </p:ext>
            </p:extLst>
          </p:nvPr>
        </p:nvGraphicFramePr>
        <p:xfrm>
          <a:off x="635641" y="949158"/>
          <a:ext cx="8975683" cy="5601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8561" y="454526"/>
            <a:ext cx="744071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FY 13 CAPTA Summary Statements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823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just"/>
            <a:r>
              <a:rPr lang="en-US" sz="4000" b="1" dirty="0" smtClean="0"/>
              <a:t>Issues &amp; Next Steps</a:t>
            </a:r>
          </a:p>
          <a:p>
            <a:endParaRPr lang="en-US" sz="3200" b="1" dirty="0" smtClean="0"/>
          </a:p>
        </p:txBody>
      </p:sp>
      <p:pic>
        <p:nvPicPr>
          <p:cNvPr id="6" name="Picture Placeholder 5" descr="Baby"/>
          <p:cNvPicPr>
            <a:picLocks noGrp="1"/>
          </p:cNvPicPr>
          <p:nvPr>
            <p:ph type="pic" sz="quarter" idx="13"/>
          </p:nvPr>
        </p:nvPicPr>
        <p:blipFill>
          <a:blip r:embed="rId3" cstate="print"/>
          <a:srcRect l="33055" r="33055"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377" y="365129"/>
            <a:ext cx="8620601" cy="1325563"/>
          </a:xfrm>
        </p:spPr>
        <p:txBody>
          <a:bodyPr/>
          <a:lstStyle/>
          <a:p>
            <a:r>
              <a:rPr lang="en-US" b="1" dirty="0" smtClean="0"/>
              <a:t>Financial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5045" y="1515876"/>
            <a:ext cx="3242947" cy="4351338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CAPTA</a:t>
            </a:r>
          </a:p>
          <a:p>
            <a:pPr>
              <a:buNone/>
            </a:pPr>
            <a:r>
              <a:rPr lang="en-US" dirty="0" smtClean="0"/>
              <a:t>- Unfunded </a:t>
            </a:r>
            <a:r>
              <a:rPr lang="en-US" dirty="0"/>
              <a:t>m</a:t>
            </a:r>
            <a:r>
              <a:rPr lang="en-US" dirty="0" smtClean="0"/>
              <a:t>andate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12053" y="16495"/>
            <a:ext cx="6582847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Alaska State budget increment for domestic violence prevention  - Outcomes data supports funding continuation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Medicaid, EPSDT,  ASQ On-line, Family Co-Pay 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Updating Prevalence Study to Include CAPTA Report Data  - which may increase evidence of need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59148" y="3155121"/>
            <a:ext cx="27141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Seeking additional </a:t>
            </a:r>
            <a:r>
              <a:rPr lang="en-US" sz="2800" dirty="0"/>
              <a:t>r</a:t>
            </a:r>
            <a:r>
              <a:rPr lang="en-US" sz="2800" dirty="0" smtClean="0"/>
              <a:t>esources</a:t>
            </a: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151" y="1384177"/>
            <a:ext cx="4247833" cy="435133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8372" y="0"/>
            <a:ext cx="6466528" cy="687020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Active dialog to improve timely CAPTA family contact data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000000"/>
                </a:solidFill>
              </a:rPr>
              <a:t>Automated CAPTA referrals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Quarterly Data Reports to OCS Administration tracking referral trends and quality (valid/invalid referrals)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CPS training on timely substantiation/data entry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Part C increased MH workforce development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University Part C training incorporated into Social   Work  program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791" y="226703"/>
            <a:ext cx="9577010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Cross-system buy-in </a:t>
            </a:r>
            <a:br>
              <a:rPr lang="en-US" b="1" dirty="0" smtClean="0"/>
            </a:br>
            <a:r>
              <a:rPr lang="en-US" b="1" dirty="0" smtClean="0"/>
              <a:t>– paradigm shift for both systems (ILP/CPS)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622" y="1431475"/>
            <a:ext cx="2905845" cy="4351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Trainings 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8372" y="0"/>
            <a:ext cx="6466528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Early childhood mental health conference trainings (including CEUs),  Scholarships to Infant-Parent Mental Health Post-Graduate Certificate Program, Reflective Supervision Teleconferences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New Part C Credential includes Early Childhood Mental Health Module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Newly created Alaska Association for Infant Mental Health which has established </a:t>
            </a:r>
            <a:r>
              <a:rPr lang="en-US" dirty="0"/>
              <a:t>c</a:t>
            </a:r>
            <a:r>
              <a:rPr lang="en-US" dirty="0" smtClean="0"/>
              <a:t>ompetency standards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150" y="664684"/>
            <a:ext cx="8620601" cy="1325563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EI System Capacity Building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-1"/>
            <a:ext cx="9994900" cy="212365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sz="4400" b="1" dirty="0" smtClean="0"/>
          </a:p>
          <a:p>
            <a:r>
              <a:rPr lang="en-US" sz="4400" dirty="0" smtClean="0"/>
              <a:t>	</a:t>
            </a:r>
            <a:r>
              <a:rPr lang="en-US" sz="4400" b="1" dirty="0" smtClean="0"/>
              <a:t>	Presentation:</a:t>
            </a:r>
          </a:p>
          <a:p>
            <a:endParaRPr lang="en-US" sz="4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339336" y="2443669"/>
            <a:ext cx="5841847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/>
              <a:t>Alaska Part C Overview </a:t>
            </a:r>
          </a:p>
          <a:p>
            <a:pPr algn="just"/>
            <a:endParaRPr lang="en-US" sz="3200" b="1" dirty="0" smtClean="0"/>
          </a:p>
          <a:p>
            <a:pPr algn="just"/>
            <a:r>
              <a:rPr lang="en-US" sz="3600" b="1" dirty="0" smtClean="0"/>
              <a:t>Part C / CAPTA Collaboration</a:t>
            </a:r>
          </a:p>
          <a:p>
            <a:pPr algn="just"/>
            <a:endParaRPr lang="en-US" sz="3200" b="1" dirty="0" smtClean="0"/>
          </a:p>
          <a:p>
            <a:pPr algn="just"/>
            <a:r>
              <a:rPr lang="en-US" sz="3600" b="1" dirty="0" smtClean="0"/>
              <a:t>Linking CAPTA &amp; Outcomes</a:t>
            </a:r>
          </a:p>
          <a:p>
            <a:pPr algn="just"/>
            <a:endParaRPr lang="en-US" sz="2800" b="1" dirty="0" smtClean="0"/>
          </a:p>
          <a:p>
            <a:pPr algn="just"/>
            <a:r>
              <a:rPr lang="en-US" sz="3600" b="1" dirty="0" smtClean="0"/>
              <a:t>Issues &amp; Next Steps</a:t>
            </a:r>
          </a:p>
          <a:p>
            <a:pPr algn="just"/>
            <a:endParaRPr lang="en-US" sz="3200" b="1" dirty="0" smtClean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1074" y="1024135"/>
            <a:ext cx="5809536" cy="584775"/>
          </a:xfrm>
        </p:spPr>
        <p:txBody>
          <a:bodyPr/>
          <a:lstStyle/>
          <a:p>
            <a:r>
              <a:rPr lang="en-US" dirty="0" smtClean="0"/>
              <a:t>Contacts Alaska Part C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884124" y="1580827"/>
            <a:ext cx="6423629" cy="2727702"/>
          </a:xfrm>
        </p:spPr>
        <p:txBody>
          <a:bodyPr/>
          <a:lstStyle/>
          <a:p>
            <a:r>
              <a:rPr lang="en-US" b="1" dirty="0" smtClean="0"/>
              <a:t>Alaska Dept. of Health and Social Services</a:t>
            </a:r>
          </a:p>
          <a:p>
            <a:r>
              <a:rPr lang="en-US" sz="2400" dirty="0" smtClean="0"/>
              <a:t>     	</a:t>
            </a:r>
            <a:r>
              <a:rPr lang="en-US" sz="2400" b="1" dirty="0" smtClean="0"/>
              <a:t>Ken Smith</a:t>
            </a:r>
            <a:r>
              <a:rPr lang="en-US" sz="2400" dirty="0" smtClean="0"/>
              <a:t>, Analyst Programmer </a:t>
            </a:r>
            <a:br>
              <a:rPr lang="en-US" sz="2400" dirty="0" smtClean="0"/>
            </a:br>
            <a:r>
              <a:rPr lang="en-US" sz="2400" dirty="0" smtClean="0"/>
              <a:t>        		</a:t>
            </a:r>
            <a:r>
              <a:rPr lang="en-US" sz="2400" dirty="0" err="1" smtClean="0"/>
              <a:t>kenneth.smith@alaska.gov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  	</a:t>
            </a:r>
            <a:r>
              <a:rPr lang="en-US" sz="2400" b="1" dirty="0" smtClean="0"/>
              <a:t>Shirley Pittz</a:t>
            </a:r>
            <a:r>
              <a:rPr lang="en-US" sz="2400" dirty="0" smtClean="0"/>
              <a:t>, ECCS/ILP Manager</a:t>
            </a:r>
            <a:br>
              <a:rPr lang="en-US" sz="2400" dirty="0" smtClean="0"/>
            </a:br>
            <a:r>
              <a:rPr lang="en-US" sz="2400" dirty="0" smtClean="0"/>
              <a:t>        		shirley.pittz@alaska .gov</a:t>
            </a:r>
            <a:br>
              <a:rPr lang="en-US" sz="2400" dirty="0" smtClean="0"/>
            </a:br>
            <a:r>
              <a:rPr lang="en-US" sz="2400" dirty="0" smtClean="0"/>
              <a:t>     	</a:t>
            </a:r>
            <a:r>
              <a:rPr lang="en-US" sz="2400" b="1" dirty="0" smtClean="0"/>
              <a:t>Lisa Balivet, </a:t>
            </a:r>
            <a:r>
              <a:rPr lang="en-US" sz="2400" dirty="0" smtClean="0"/>
              <a:t>Public Health Specialist II</a:t>
            </a:r>
            <a:br>
              <a:rPr lang="en-US" sz="2400" dirty="0" smtClean="0"/>
            </a:br>
            <a:r>
              <a:rPr lang="en-US" sz="2400" dirty="0" smtClean="0"/>
              <a:t>        		lisa.balivet@alaska.gov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31746" name="Picture 2" descr="http://media.adn.com/smedia/2013/06/19/16/00/yAUbK.AuSt.7.jpeg"/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 cstate="print"/>
          <a:srcRect l="17703" r="17703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9902" y="693679"/>
            <a:ext cx="8853242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000" dirty="0" smtClean="0">
                <a:solidFill>
                  <a:schemeClr val="tx1"/>
                </a:solidFill>
              </a:rPr>
              <a:t>Alaska Department of Health and Social Services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365164" y="2107305"/>
            <a:ext cx="5195625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600" dirty="0" smtClean="0">
                <a:solidFill>
                  <a:schemeClr val="tx1"/>
                </a:solidFill>
              </a:rPr>
              <a:t>Office of Children’s Services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8207" y="3941386"/>
            <a:ext cx="2675359" cy="239635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Part C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(ILP)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66330" y="3909860"/>
            <a:ext cx="2675359" cy="239635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Adoptions </a:t>
            </a:r>
          </a:p>
          <a:p>
            <a:pPr lvl="0"/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Child Protective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Svcs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Foster Care </a:t>
            </a:r>
          </a:p>
          <a:p>
            <a:pPr lvl="0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Indian Child  Welfare Act 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739" y="3909854"/>
            <a:ext cx="2675359" cy="23963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Children’s Trust</a:t>
            </a:r>
          </a:p>
          <a:p>
            <a:pPr lvl="0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Early Childhood Comprehensive Systems </a:t>
            </a:r>
          </a:p>
          <a:p>
            <a:pPr lvl="0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Children’s Justice Act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4969448" y="1608079"/>
            <a:ext cx="6454" cy="499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7" idx="0"/>
          </p:cNvCxnSpPr>
          <p:nvPr/>
        </p:nvCxnSpPr>
        <p:spPr>
          <a:xfrm>
            <a:off x="4990986" y="3021759"/>
            <a:ext cx="13024" cy="8880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96498" y="3421119"/>
            <a:ext cx="6242504" cy="31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798652" y="3431624"/>
            <a:ext cx="6454" cy="4992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8039002" y="3468419"/>
            <a:ext cx="0" cy="4256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323" y="78265"/>
            <a:ext cx="9142394" cy="649287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Alaska ILP Eligibility Criteria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Part C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	50% Delay in 1 or more domains</a:t>
            </a:r>
            <a:br>
              <a:rPr lang="en-US" sz="3600" b="1" dirty="0" smtClean="0"/>
            </a:br>
            <a:r>
              <a:rPr lang="en-US" sz="3600" b="1" dirty="0" smtClean="0"/>
              <a:t>	Diagnosed condition resulting in 50% Delay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	Clinical Opinion (expected delay)</a:t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Non-Part C </a:t>
            </a:r>
            <a:r>
              <a:rPr lang="en-US" sz="3600" dirty="0" smtClean="0"/>
              <a:t>(per State funding availability)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	</a:t>
            </a:r>
            <a:r>
              <a:rPr lang="en-US" sz="3600" b="1" dirty="0"/>
              <a:t>&lt;</a:t>
            </a:r>
            <a:r>
              <a:rPr lang="en-US" sz="3600" b="1" dirty="0" smtClean="0"/>
              <a:t>49% Delay in 1 or more domains, or at-risk for developing delays</a:t>
            </a:r>
            <a:br>
              <a:rPr lang="en-US" sz="3600" b="1" dirty="0" smtClean="0"/>
            </a:br>
            <a:endParaRPr lang="en-US" sz="3600" b="1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150" y="317501"/>
            <a:ext cx="8620601" cy="1325563"/>
          </a:xfrm>
        </p:spPr>
        <p:txBody>
          <a:bodyPr/>
          <a:lstStyle/>
          <a:p>
            <a:pPr algn="ctr"/>
            <a:r>
              <a:rPr lang="en-US" b="1" dirty="0" smtClean="0"/>
              <a:t>5-Year Enrollment Trend </a:t>
            </a:r>
            <a:br>
              <a:rPr lang="en-US" b="1" dirty="0" smtClean="0"/>
            </a:br>
            <a:r>
              <a:rPr lang="en-US" sz="3200" dirty="0" smtClean="0">
                <a:solidFill>
                  <a:srgbClr val="0070C0"/>
                </a:solidFill>
              </a:rPr>
              <a:t>Part C </a:t>
            </a:r>
            <a:r>
              <a:rPr lang="en-US" sz="3200" dirty="0" smtClean="0"/>
              <a:t>&amp;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Total 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49821" y="1447800"/>
          <a:ext cx="9370219" cy="4983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751599" y="2194560"/>
            <a:ext cx="6556152" cy="2108498"/>
          </a:xfrm>
        </p:spPr>
        <p:txBody>
          <a:bodyPr/>
          <a:lstStyle/>
          <a:p>
            <a:pPr algn="just"/>
            <a:r>
              <a:rPr lang="en-US" sz="4000" b="1" dirty="0" smtClean="0"/>
              <a:t>Part C / CAPTA Collaboration</a:t>
            </a:r>
          </a:p>
          <a:p>
            <a:pPr algn="just"/>
            <a:endParaRPr lang="en-US" sz="4000" b="1" dirty="0" smtClean="0"/>
          </a:p>
        </p:txBody>
      </p:sp>
      <p:pic>
        <p:nvPicPr>
          <p:cNvPr id="5" name="Picture 4" descr="http://media.adn.com/smedia/2013/07/10/16/11/o9Yfa.AuSt.7.jpeg"/>
          <p:cNvPicPr>
            <a:picLocks noChangeAspect="1" noChangeArrowheads="1"/>
          </p:cNvPicPr>
          <p:nvPr/>
        </p:nvPicPr>
        <p:blipFill>
          <a:blip r:embed="rId3" cstate="print"/>
          <a:srcRect l="11489" r="11489"/>
          <a:stretch>
            <a:fillRect/>
          </a:stretch>
        </p:blipFill>
        <p:spPr bwMode="auto">
          <a:xfrm>
            <a:off x="772913" y="0"/>
            <a:ext cx="1959714" cy="4797552"/>
          </a:xfrm>
          <a:prstGeom prst="rect">
            <a:avLst/>
          </a:prstGeom>
          <a:noFill/>
          <a:effectLst>
            <a:glow rad="101600">
              <a:srgbClr val="FFFFFF">
                <a:alpha val="40000"/>
              </a:srgbClr>
            </a:glow>
            <a:reflection blurRad="6350" stA="50000" endA="300" endPos="55000" dir="5400000" sy="-100000" algn="bl" rotWithShape="0"/>
          </a:effectLst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099" y="761370"/>
            <a:ext cx="10355131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</a:rPr>
              <a:t>Alaska Part C and Child Protection Collaboration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en-US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5624032"/>
              </p:ext>
            </p:extLst>
          </p:nvPr>
        </p:nvGraphicFramePr>
        <p:xfrm>
          <a:off x="0" y="1529255"/>
          <a:ext cx="9994900" cy="4647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7353" y="5913123"/>
            <a:ext cx="93702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Part C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</a:t>
            </a:r>
            <a:r>
              <a:rPr lang="en-US" b="1" dirty="0" smtClean="0">
                <a:solidFill>
                  <a:srgbClr val="0070C0"/>
                </a:solidFill>
              </a:rPr>
              <a:t> Dept Health and Social Services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 </a:t>
            </a:r>
            <a:r>
              <a:rPr lang="en-US" b="1" dirty="0" smtClean="0">
                <a:solidFill>
                  <a:srgbClr val="0070C0"/>
                </a:solidFill>
              </a:rPr>
              <a:t>Office of Children’s Services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</a:t>
            </a:r>
            <a:r>
              <a:rPr lang="en-US" b="1" dirty="0" smtClean="0">
                <a:solidFill>
                  <a:srgbClr val="0070C0"/>
                </a:solidFill>
              </a:rPr>
              <a:t> University of Alaska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</a:t>
            </a:r>
            <a:r>
              <a:rPr lang="en-US" b="1" dirty="0" smtClean="0">
                <a:solidFill>
                  <a:srgbClr val="0070C0"/>
                </a:solidFill>
              </a:rPr>
              <a:t> Child Welfare Academy </a:t>
            </a:r>
            <a:r>
              <a:rPr lang="en-US" b="1" dirty="0" smtClean="0">
                <a:solidFill>
                  <a:srgbClr val="0070C0"/>
                </a:solidFill>
                <a:sym typeface="Symbol"/>
              </a:rPr>
              <a:t> Alaska Association for Education of Young Children  Alaska Family Violence Prevention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9" y="0"/>
            <a:ext cx="2605273" cy="685800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  		       </a:t>
            </a:r>
            <a:r>
              <a:rPr lang="en-US" sz="3600" b="1" dirty="0" smtClean="0"/>
              <a:t>Goals: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16312" y="1918452"/>
            <a:ext cx="7378588" cy="4715435"/>
          </a:xfrm>
        </p:spPr>
        <p:txBody>
          <a:bodyPr>
            <a:normAutofit/>
          </a:bodyPr>
          <a:lstStyle/>
          <a:p>
            <a:pPr marL="342900" indent="-342900">
              <a:buNone/>
            </a:pPr>
            <a:r>
              <a:rPr lang="en-US" sz="3600" dirty="0" smtClean="0"/>
              <a:t>Increase collaboration between CPS and ILP</a:t>
            </a:r>
            <a:br>
              <a:rPr lang="en-US" sz="3600" dirty="0" smtClean="0"/>
            </a:br>
            <a:endParaRPr lang="en-US" sz="900" dirty="0" smtClean="0"/>
          </a:p>
          <a:p>
            <a:pPr marL="342900" indent="-342900">
              <a:buNone/>
            </a:pPr>
            <a:r>
              <a:rPr lang="en-US" sz="3600" dirty="0" smtClean="0"/>
              <a:t>Increase CAPTA referrals</a:t>
            </a:r>
            <a:br>
              <a:rPr lang="en-US" sz="3600" dirty="0" smtClean="0"/>
            </a:br>
            <a:endParaRPr lang="en-US" sz="900" dirty="0" smtClean="0"/>
          </a:p>
          <a:p>
            <a:pPr marL="342900" indent="-342900">
              <a:buNone/>
            </a:pPr>
            <a:r>
              <a:rPr lang="en-US" sz="3600" dirty="0" smtClean="0"/>
              <a:t>Increase  developmental screenings for children referred through CAPTA </a:t>
            </a:r>
            <a:br>
              <a:rPr lang="en-US" sz="3600" dirty="0" smtClean="0"/>
            </a:br>
            <a:endParaRPr lang="en-US" sz="900" dirty="0" smtClean="0"/>
          </a:p>
          <a:p>
            <a:pPr marL="342900" indent="-342900">
              <a:buNone/>
            </a:pPr>
            <a:r>
              <a:rPr lang="en-US" sz="3600" dirty="0" smtClean="0"/>
              <a:t>Evaluate impact of CAPTA referrals on ILP System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" y="365129"/>
            <a:ext cx="8620601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CAPTA Outcomes Pilot:  FY06-FY08</a:t>
            </a:r>
            <a:endParaRPr lang="en-US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76" y="439270"/>
            <a:ext cx="3223615" cy="1600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Disposition of CAPTA Referrals</a:t>
            </a:r>
            <a:endParaRPr lang="en-US" sz="36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8579" y="2057400"/>
            <a:ext cx="3368303" cy="3811588"/>
          </a:xfrm>
        </p:spPr>
        <p:txBody>
          <a:bodyPr>
            <a:normAutofit/>
          </a:bodyPr>
          <a:lstStyle/>
          <a:p>
            <a:endParaRPr lang="en-US" sz="32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548</a:t>
            </a:r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CPS Referrals</a:t>
            </a:r>
          </a:p>
          <a:p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</a:rPr>
              <a:t>3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(largest) Agencies</a:t>
            </a:r>
          </a:p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5" name="Picture Placeholder 4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946575192"/>
              </p:ext>
            </p:extLst>
          </p:nvPr>
        </p:nvGraphicFramePr>
        <p:xfrm>
          <a:off x="3806881" y="0"/>
          <a:ext cx="618801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xt_and_Picture_Fade_on_Path.potx" id="{945DB302-3CF0-4D4B-8700-79B95C40A22F}" vid="{D7D3B775-AB83-4048-B9FF-CD4D78EBA0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A36964A-DCA1-46AB-8B79-117CAE6018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6426</TotalTime>
  <Words>961</Words>
  <Application>Microsoft Office PowerPoint</Application>
  <PresentationFormat>Custom</PresentationFormat>
  <Paragraphs>186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PowerPoint Presentation</vt:lpstr>
      <vt:lpstr>PowerPoint Presentation</vt:lpstr>
      <vt:lpstr>PowerPoint Presentation</vt:lpstr>
      <vt:lpstr>Alaska ILP Eligibility Criteria  Part C  50% Delay in 1 or more domains  Diagnosed condition resulting in 50% Delay   Clinical Opinion (expected delay)  Non-Part C (per State funding availability)  &lt;49% Delay in 1 or more domains, or at-risk for developing delays </vt:lpstr>
      <vt:lpstr>5-Year Enrollment Trend  Part C &amp; Total </vt:lpstr>
      <vt:lpstr>PowerPoint Presentation</vt:lpstr>
      <vt:lpstr>Alaska Part C and Child Protection Collaboration </vt:lpstr>
      <vt:lpstr>CAPTA Outcomes Pilot:  FY06-FY08</vt:lpstr>
      <vt:lpstr>Disposition of CAPTA Referrals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Financial</vt:lpstr>
      <vt:lpstr>Cross-system buy-in  – paradigm shift for both systems (ILP/CPS)   </vt:lpstr>
      <vt:lpstr>EI System Capacity Building     </vt:lpstr>
      <vt:lpstr>Contacts Alaska Part 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Gonzalez</dc:creator>
  <cp:lastModifiedBy>Katie Kaattari</cp:lastModifiedBy>
  <cp:revision>267</cp:revision>
  <cp:lastPrinted>2013-09-13T23:49:27Z</cp:lastPrinted>
  <dcterms:modified xsi:type="dcterms:W3CDTF">2013-12-06T22:34:48Z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TC040144299991</vt:lpwstr>
  </property>
</Properties>
</file>