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8" r:id="rId3"/>
    <p:sldMasterId id="2147483672" r:id="rId4"/>
    <p:sldMasterId id="2147483690" r:id="rId5"/>
    <p:sldMasterId id="2147483699" r:id="rId6"/>
    <p:sldMasterId id="2147483721" r:id="rId7"/>
    <p:sldMasterId id="2147483733" r:id="rId8"/>
  </p:sldMasterIdLst>
  <p:notesMasterIdLst>
    <p:notesMasterId r:id="rId57"/>
  </p:notesMasterIdLst>
  <p:handoutMasterIdLst>
    <p:handoutMasterId r:id="rId58"/>
  </p:handoutMasterIdLst>
  <p:sldIdLst>
    <p:sldId id="258" r:id="rId9"/>
    <p:sldId id="303" r:id="rId10"/>
    <p:sldId id="307" r:id="rId11"/>
    <p:sldId id="305" r:id="rId12"/>
    <p:sldId id="326" r:id="rId13"/>
    <p:sldId id="297" r:id="rId14"/>
    <p:sldId id="266" r:id="rId15"/>
    <p:sldId id="312" r:id="rId16"/>
    <p:sldId id="268" r:id="rId17"/>
    <p:sldId id="269" r:id="rId18"/>
    <p:sldId id="315" r:id="rId19"/>
    <p:sldId id="328" r:id="rId20"/>
    <p:sldId id="330" r:id="rId21"/>
    <p:sldId id="302" r:id="rId22"/>
    <p:sldId id="308" r:id="rId23"/>
    <p:sldId id="363" r:id="rId24"/>
    <p:sldId id="333" r:id="rId25"/>
    <p:sldId id="364" r:id="rId26"/>
    <p:sldId id="334" r:id="rId27"/>
    <p:sldId id="368" r:id="rId28"/>
    <p:sldId id="374" r:id="rId29"/>
    <p:sldId id="375" r:id="rId30"/>
    <p:sldId id="336" r:id="rId31"/>
    <p:sldId id="337" r:id="rId32"/>
    <p:sldId id="339" r:id="rId33"/>
    <p:sldId id="340" r:id="rId34"/>
    <p:sldId id="341" r:id="rId35"/>
    <p:sldId id="342" r:id="rId36"/>
    <p:sldId id="343" r:id="rId37"/>
    <p:sldId id="344" r:id="rId38"/>
    <p:sldId id="345" r:id="rId39"/>
    <p:sldId id="346" r:id="rId40"/>
    <p:sldId id="347" r:id="rId41"/>
    <p:sldId id="349" r:id="rId42"/>
    <p:sldId id="289" r:id="rId43"/>
    <p:sldId id="371" r:id="rId44"/>
    <p:sldId id="372" r:id="rId45"/>
    <p:sldId id="351" r:id="rId46"/>
    <p:sldId id="350" r:id="rId47"/>
    <p:sldId id="370" r:id="rId48"/>
    <p:sldId id="367" r:id="rId49"/>
    <p:sldId id="352" r:id="rId50"/>
    <p:sldId id="359" r:id="rId51"/>
    <p:sldId id="360" r:id="rId52"/>
    <p:sldId id="361" r:id="rId53"/>
    <p:sldId id="275" r:id="rId54"/>
    <p:sldId id="362" r:id="rId55"/>
    <p:sldId id="273" r:id="rId56"/>
  </p:sldIdLst>
  <p:sldSz cx="9144000" cy="6858000" type="screen4x3"/>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50A700"/>
    <a:srgbClr val="DE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886" autoAdjust="0"/>
    <p:restoredTop sz="74625" autoAdjust="0"/>
  </p:normalViewPr>
  <p:slideViewPr>
    <p:cSldViewPr>
      <p:cViewPr>
        <p:scale>
          <a:sx n="63" d="100"/>
          <a:sy n="63" d="100"/>
        </p:scale>
        <p:origin x="-960" y="-330"/>
      </p:cViewPr>
      <p:guideLst>
        <p:guide orient="horz" pos="2160"/>
        <p:guide pos="2880"/>
      </p:guideLst>
    </p:cSldViewPr>
  </p:slideViewPr>
  <p:outlineViewPr>
    <p:cViewPr>
      <p:scale>
        <a:sx n="33" d="100"/>
        <a:sy n="33" d="100"/>
      </p:scale>
      <p:origin x="0" y="22434"/>
    </p:cViewPr>
  </p:outlineViewPr>
  <p:notesTextViewPr>
    <p:cViewPr>
      <p:scale>
        <a:sx n="200" d="100"/>
        <a:sy n="200" d="100"/>
      </p:scale>
      <p:origin x="0" y="0"/>
    </p:cViewPr>
  </p:notesTextViewPr>
  <p:sorterViewPr>
    <p:cViewPr>
      <p:scale>
        <a:sx n="100" d="100"/>
        <a:sy n="100" d="100"/>
      </p:scale>
      <p:origin x="0" y="0"/>
    </p:cViewPr>
  </p:sorterViewPr>
  <p:notesViewPr>
    <p:cSldViewPr>
      <p:cViewPr>
        <p:scale>
          <a:sx n="100" d="100"/>
          <a:sy n="100" d="100"/>
        </p:scale>
        <p:origin x="-3468" y="2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pPr/>
              <a:t>7/3/2014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pPr/>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pPr/>
              <a:t>7/3/2014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pPr/>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a:t>
            </a:fld>
            <a:endParaRPr lang="en-US" dirty="0"/>
          </a:p>
        </p:txBody>
      </p:sp>
    </p:spTree>
    <p:extLst>
      <p:ext uri="{BB962C8B-B14F-4D97-AF65-F5344CB8AC3E}">
        <p14:creationId xmlns:p14="http://schemas.microsoft.com/office/powerpoint/2010/main" val="4109941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27547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979C9D4E-A468-4DF8-BB2B-56B68A41C88D}"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fontAlgn="base">
              <a:spcBef>
                <a:spcPct val="30000"/>
              </a:spcBef>
              <a:spcAft>
                <a:spcPct val="0"/>
              </a:spcAft>
              <a:defRPr/>
            </a:pPr>
            <a:endParaRPr lang="en-US" dirty="0" smtClean="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87421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C7C9962-FF43-4F22-86A9-9430B89DB924}"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15</a:t>
            </a:fld>
            <a:endParaRPr lang="en-US" dirty="0"/>
          </a:p>
        </p:txBody>
      </p:sp>
    </p:spTree>
    <p:extLst>
      <p:ext uri="{BB962C8B-B14F-4D97-AF65-F5344CB8AC3E}">
        <p14:creationId xmlns:p14="http://schemas.microsoft.com/office/powerpoint/2010/main" val="297500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7500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a:t>
            </a:fld>
            <a:endParaRPr lang="en-US" dirty="0"/>
          </a:p>
        </p:txBody>
      </p:sp>
    </p:spTree>
    <p:extLst>
      <p:ext uri="{BB962C8B-B14F-4D97-AF65-F5344CB8AC3E}">
        <p14:creationId xmlns:p14="http://schemas.microsoft.com/office/powerpoint/2010/main" val="2070745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23</a:t>
            </a:fld>
            <a:endParaRPr lang="en-US" dirty="0"/>
          </a:p>
        </p:txBody>
      </p:sp>
    </p:spTree>
    <p:extLst>
      <p:ext uri="{BB962C8B-B14F-4D97-AF65-F5344CB8AC3E}">
        <p14:creationId xmlns:p14="http://schemas.microsoft.com/office/powerpoint/2010/main" val="3012114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fontAlgn="base">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874218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8815155-68D8-4566-9991-C4B01FA88E38}" type="slidenum">
              <a:rPr lang="en-US" smtClean="0">
                <a:solidFill>
                  <a:prstClr val="black"/>
                </a:solidFill>
              </a:rPr>
              <a:pPr>
                <a:defRPr/>
              </a:pPr>
              <a:t>26</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521183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625202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461377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002304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31</a:t>
            </a:fld>
            <a:endParaRPr lang="en-US" dirty="0"/>
          </a:p>
        </p:txBody>
      </p:sp>
    </p:spTree>
    <p:extLst>
      <p:ext uri="{BB962C8B-B14F-4D97-AF65-F5344CB8AC3E}">
        <p14:creationId xmlns:p14="http://schemas.microsoft.com/office/powerpoint/2010/main" val="4208017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32</a:t>
            </a:fld>
            <a:endParaRPr lang="en-US" dirty="0"/>
          </a:p>
        </p:txBody>
      </p:sp>
    </p:spTree>
    <p:extLst>
      <p:ext uri="{BB962C8B-B14F-4D97-AF65-F5344CB8AC3E}">
        <p14:creationId xmlns:p14="http://schemas.microsoft.com/office/powerpoint/2010/main" val="496900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33</a:t>
            </a:fld>
            <a:endParaRPr lang="en-US" dirty="0"/>
          </a:p>
        </p:txBody>
      </p:sp>
    </p:spTree>
    <p:extLst>
      <p:ext uri="{BB962C8B-B14F-4D97-AF65-F5344CB8AC3E}">
        <p14:creationId xmlns:p14="http://schemas.microsoft.com/office/powerpoint/2010/main" val="20451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dirty="0"/>
          </a:p>
        </p:txBody>
      </p:sp>
    </p:spTree>
    <p:extLst>
      <p:ext uri="{BB962C8B-B14F-4D97-AF65-F5344CB8AC3E}">
        <p14:creationId xmlns:p14="http://schemas.microsoft.com/office/powerpoint/2010/main" val="1680271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420950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685800" y="4343400"/>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b="1" dirty="0" smtClean="0">
              <a:solidFill>
                <a:srgbClr val="FF0000"/>
              </a:solidFill>
            </a:endParaRPr>
          </a:p>
        </p:txBody>
      </p:sp>
      <p:sp>
        <p:nvSpPr>
          <p:cNvPr id="4" name="Slide Number Placeholder 3"/>
          <p:cNvSpPr>
            <a:spLocks noGrp="1"/>
          </p:cNvSpPr>
          <p:nvPr>
            <p:ph type="sldNum" sz="quarter" idx="5"/>
          </p:nvPr>
        </p:nvSpPr>
        <p:spPr/>
        <p:txBody>
          <a:bodyPr/>
          <a:lstStyle/>
          <a:p>
            <a:pPr>
              <a:defRPr/>
            </a:pPr>
            <a:fld id="{141F1658-0A66-445A-9158-C336FC63EECA}" type="slidenum">
              <a:rPr lang="en-US" smtClean="0">
                <a:solidFill>
                  <a:prstClr val="black"/>
                </a:solidFill>
              </a:rPr>
              <a:pPr>
                <a:defRPr/>
              </a:pPr>
              <a:t>35</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38</a:t>
            </a:fld>
            <a:endParaRPr lang="en-US" dirty="0"/>
          </a:p>
        </p:txBody>
      </p:sp>
    </p:spTree>
    <p:extLst>
      <p:ext uri="{BB962C8B-B14F-4D97-AF65-F5344CB8AC3E}">
        <p14:creationId xmlns:p14="http://schemas.microsoft.com/office/powerpoint/2010/main" val="1554067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39</a:t>
            </a:fld>
            <a:endParaRPr lang="en-US" dirty="0"/>
          </a:p>
        </p:txBody>
      </p:sp>
    </p:spTree>
    <p:extLst>
      <p:ext uri="{BB962C8B-B14F-4D97-AF65-F5344CB8AC3E}">
        <p14:creationId xmlns:p14="http://schemas.microsoft.com/office/powerpoint/2010/main" val="3891423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40</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41</a:t>
            </a:fld>
            <a:endParaRPr lang="en-US" dirty="0"/>
          </a:p>
        </p:txBody>
      </p:sp>
    </p:spTree>
    <p:extLst>
      <p:ext uri="{BB962C8B-B14F-4D97-AF65-F5344CB8AC3E}">
        <p14:creationId xmlns:p14="http://schemas.microsoft.com/office/powerpoint/2010/main" val="2986833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42</a:t>
            </a:fld>
            <a:endParaRPr lang="en-US" dirty="0"/>
          </a:p>
        </p:txBody>
      </p:sp>
    </p:spTree>
    <p:extLst>
      <p:ext uri="{BB962C8B-B14F-4D97-AF65-F5344CB8AC3E}">
        <p14:creationId xmlns:p14="http://schemas.microsoft.com/office/powerpoint/2010/main" val="568512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43</a:t>
            </a:fld>
            <a:endParaRPr lang="en-US" dirty="0"/>
          </a:p>
        </p:txBody>
      </p:sp>
    </p:spTree>
    <p:extLst>
      <p:ext uri="{BB962C8B-B14F-4D97-AF65-F5344CB8AC3E}">
        <p14:creationId xmlns:p14="http://schemas.microsoft.com/office/powerpoint/2010/main" val="49690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a:t>
            </a:fld>
            <a:endParaRPr lang="en-US" dirty="0"/>
          </a:p>
        </p:txBody>
      </p:sp>
    </p:spTree>
    <p:extLst>
      <p:ext uri="{BB962C8B-B14F-4D97-AF65-F5344CB8AC3E}">
        <p14:creationId xmlns:p14="http://schemas.microsoft.com/office/powerpoint/2010/main" val="1901802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44</a:t>
            </a:fld>
            <a:endParaRPr lang="en-US" dirty="0"/>
          </a:p>
        </p:txBody>
      </p:sp>
    </p:spTree>
    <p:extLst>
      <p:ext uri="{BB962C8B-B14F-4D97-AF65-F5344CB8AC3E}">
        <p14:creationId xmlns:p14="http://schemas.microsoft.com/office/powerpoint/2010/main" val="4242842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9D0D215-2431-4C04-9186-1AC19E05AC87}" type="slidenum">
              <a:rPr lang="en-US" smtClean="0"/>
              <a:pPr/>
              <a:t>46</a:t>
            </a:fld>
            <a:endParaRPr lang="en-US" dirty="0"/>
          </a:p>
        </p:txBody>
      </p:sp>
    </p:spTree>
    <p:extLst>
      <p:ext uri="{BB962C8B-B14F-4D97-AF65-F5344CB8AC3E}">
        <p14:creationId xmlns:p14="http://schemas.microsoft.com/office/powerpoint/2010/main" val="2157596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47</a:t>
            </a:fld>
            <a:endParaRPr lang="en-US" dirty="0"/>
          </a:p>
        </p:txBody>
      </p:sp>
    </p:spTree>
    <p:extLst>
      <p:ext uri="{BB962C8B-B14F-4D97-AF65-F5344CB8AC3E}">
        <p14:creationId xmlns:p14="http://schemas.microsoft.com/office/powerpoint/2010/main" val="598852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62330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6</a:t>
            </a:fld>
            <a:endParaRPr lang="en-US" dirty="0"/>
          </a:p>
        </p:txBody>
      </p:sp>
    </p:spTree>
    <p:extLst>
      <p:ext uri="{BB962C8B-B14F-4D97-AF65-F5344CB8AC3E}">
        <p14:creationId xmlns:p14="http://schemas.microsoft.com/office/powerpoint/2010/main" val="101175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86918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1317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A8F5DC30-4DB1-49D1-8CEC-55BAFA56E221}"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9896C01-9089-42CF-B763-7618D5E6E56F}"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FDDD69-7485-4A5D-B017-271278DF8D30}" type="datetimeFigureOut">
              <a:rPr lang="en-US" smtClean="0">
                <a:solidFill>
                  <a:prstClr val="black">
                    <a:tint val="75000"/>
                  </a:prstClr>
                </a:solidFill>
              </a:rPr>
              <a:pPr/>
              <a:t>7/3/2014</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849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240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206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682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7C4E3A-F87D-4025-9D2B-DC5D71EBB4A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181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457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a:scene3d>
            <a:camera prst="orthographicFront"/>
            <a:lightRig rig="threePt" dir="t"/>
          </a:scene3d>
          <a:sp3d>
            <a:bevelT w="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8392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034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7000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56882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7385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81032" y="2514600"/>
            <a:ext cx="8089900" cy="457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
        <p:nvSpPr>
          <p:cNvPr id="2" name="Oval 1"/>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cxnSp>
        <p:nvCxnSpPr>
          <p:cNvPr id="8" name="Straight Connector 7"/>
          <p:cNvCxnSpPr/>
          <p:nvPr userDrawn="1"/>
        </p:nvCxnSpPr>
        <p:spPr>
          <a:xfrm>
            <a:off x="533400" y="685800"/>
            <a:ext cx="8229600" cy="0"/>
          </a:xfrm>
          <a:prstGeom prst="line">
            <a:avLst/>
          </a:prstGeom>
          <a:ln w="28575">
            <a:gradFill flip="none" rotWithShape="1">
              <a:gsLst>
                <a:gs pos="0">
                  <a:srgbClr val="6AB426"/>
                </a:gs>
                <a:gs pos="49000">
                  <a:schemeClr val="accent3">
                    <a:lumMod val="40000"/>
                    <a:lumOff val="60000"/>
                  </a:schemeClr>
                </a:gs>
                <a:gs pos="21000">
                  <a:schemeClr val="accent3">
                    <a:lumMod val="60000"/>
                    <a:lumOff val="40000"/>
                  </a:schemeClr>
                </a:gs>
                <a:gs pos="73000">
                  <a:schemeClr val="accent3">
                    <a:lumMod val="20000"/>
                    <a:lumOff val="80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754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4860540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Oval 3"/>
          <p:cNvSpPr>
            <a:spLocks noChangeArrowheads="1"/>
          </p:cNvSpPr>
          <p:nvPr userDrawn="1"/>
        </p:nvSpPr>
        <p:spPr bwMode="auto">
          <a:xfrm>
            <a:off x="1262063" y="319088"/>
            <a:ext cx="195262" cy="342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sp>
        <p:nvSpPr>
          <p:cNvPr id="6" name="Slide Number Placeholder 5"/>
          <p:cNvSpPr>
            <a:spLocks noGrp="1"/>
          </p:cNvSpPr>
          <p:nvPr>
            <p:ph type="sldNum" sz="quarter" idx="10"/>
          </p:nvPr>
        </p:nvSpPr>
        <p:spPr>
          <a:xfrm>
            <a:off x="457200" y="6356350"/>
            <a:ext cx="2133600" cy="365125"/>
          </a:xfrm>
          <a:prstGeom prst="rect">
            <a:avLst/>
          </a:prstGeom>
        </p:spPr>
        <p:txBody>
          <a:bodyPr/>
          <a:lstStyle>
            <a:lvl1pPr algn="l">
              <a:defRPr/>
            </a:lvl1pPr>
          </a:lstStyle>
          <a:p>
            <a:pPr>
              <a:defRPr/>
            </a:pPr>
            <a:fld id="{5D4EB0A9-C00D-4190-9EB5-A0AC98D0AA9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357401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066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99935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Tree>
    <p:extLst>
      <p:ext uri="{BB962C8B-B14F-4D97-AF65-F5344CB8AC3E}">
        <p14:creationId xmlns:p14="http://schemas.microsoft.com/office/powerpoint/2010/main" val="1941022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Tree>
    <p:extLst>
      <p:ext uri="{BB962C8B-B14F-4D97-AF65-F5344CB8AC3E}">
        <p14:creationId xmlns:p14="http://schemas.microsoft.com/office/powerpoint/2010/main" val="22979098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619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532493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46075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le Slide">
    <p:bg>
      <p:bgPr>
        <a:gradFill flip="none" rotWithShape="1">
          <a:gsLst>
            <a:gs pos="60000">
              <a:schemeClr val="bg1">
                <a:alpha val="55000"/>
              </a:schemeClr>
            </a:gs>
            <a:gs pos="81000">
              <a:schemeClr val="tx1">
                <a:lumMod val="50000"/>
                <a:lumOff val="50000"/>
                <a:alpha val="10000"/>
              </a:schemeClr>
            </a:gs>
            <a:gs pos="100000">
              <a:schemeClr val="tx1">
                <a:lumMod val="85000"/>
                <a:lumOff val="15000"/>
                <a:alpha val="3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2542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398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055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3"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
        <p:nvSpPr>
          <p:cNvPr id="4" name="Text Placeholder 10"/>
          <p:cNvSpPr>
            <a:spLocks noGrp="1"/>
          </p:cNvSpPr>
          <p:nvPr>
            <p:ph type="body" sz="quarter" idx="10"/>
          </p:nvPr>
        </p:nvSpPr>
        <p:spPr>
          <a:xfrm>
            <a:off x="481032" y="2438400"/>
            <a:ext cx="5005368" cy="33528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1"/>
          </p:nvPr>
        </p:nvSpPr>
        <p:spPr>
          <a:xfrm>
            <a:off x="5562600" y="2438400"/>
            <a:ext cx="3124200" cy="335280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274410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272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35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FDDD69-7485-4A5D-B017-271278DF8D30}" type="datetimeFigureOut">
              <a:rPr lang="en-US" smtClean="0">
                <a:solidFill>
                  <a:prstClr val="black">
                    <a:tint val="75000"/>
                  </a:prstClr>
                </a:solidFill>
              </a:rPr>
              <a:pPr/>
              <a:t>7/3/2014</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2568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5468CD2-27E4-4D73-9397-709398BDA3E2}" type="datetimeFigureOut">
              <a:rPr lang="en-US" smtClean="0">
                <a:solidFill>
                  <a:prstClr val="black">
                    <a:tint val="75000"/>
                  </a:prstClr>
                </a:solidFill>
              </a:rPr>
              <a:pPr/>
              <a:t>7/3/2014</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7C4E3A-F87D-4025-9D2B-DC5D71EBB4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950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Slide">
    <p:bg>
      <p:bgPr>
        <a:gradFill flip="none" rotWithShape="1">
          <a:gsLst>
            <a:gs pos="20000">
              <a:schemeClr val="bg1"/>
            </a:gs>
            <a:gs pos="60000">
              <a:schemeClr val="tx1">
                <a:lumMod val="50000"/>
                <a:lumOff val="50000"/>
                <a:alpha val="66000"/>
              </a:schemeClr>
            </a:gs>
            <a:gs pos="100000">
              <a:schemeClr val="tx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4016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7770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5676900" y="304800"/>
            <a:ext cx="4947996" cy="10028823"/>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 CENTER FOR IDEA</a:t>
            </a:r>
          </a:p>
          <a:p>
            <a:r>
              <a:rPr lang="en-US" b="1"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414013519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559455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24600" y="6324600"/>
            <a:ext cx="2133600" cy="365125"/>
          </a:xfrm>
          <a:prstGeom prst="rect">
            <a:avLst/>
          </a:prstGeom>
        </p:spPr>
        <p:txBody>
          <a:bodyPr/>
          <a:lstStyle/>
          <a:p>
            <a:fld id="{E762F214-9554-49B1-AEE7-E0E37654B45A}" type="datetimeFigureOut">
              <a:rPr lang="en-US" smtClean="0">
                <a:solidFill>
                  <a:prstClr val="black"/>
                </a:solidFill>
              </a:rPr>
              <a:pPr/>
              <a:t>7/3/2014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57200" y="632460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59845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7/3/2014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2877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7/3/2014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9966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7/3/2014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8866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7/3/2014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448524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7/3/2014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4491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7/3/2014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73435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7/3/2014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523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7/3/2014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742326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 Center for IDEA</a:t>
            </a:r>
          </a:p>
          <a:p>
            <a:r>
              <a:rPr lang="en-US" b="1"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272148579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337615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224238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2688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9642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5795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856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11017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3133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2757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593765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FDDD69-7485-4A5D-B017-271278DF8D30}" type="datetimeFigureOut">
              <a:rPr lang="en-US" smtClean="0">
                <a:solidFill>
                  <a:prstClr val="black">
                    <a:tint val="75000"/>
                  </a:prstClr>
                </a:solidFill>
              </a:rPr>
              <a:pPr/>
              <a:t>7/3/2014</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62996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4496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33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6.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8.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 id="2147483688"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tint val="80000"/>
                <a:satMod val="30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6992"/>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2361750" cy="923330"/>
          </a:xfrm>
          <a:prstGeom prst="rect">
            <a:avLst/>
          </a:prstGeom>
          <a:noFill/>
        </p:spPr>
        <p:txBody>
          <a:bodyPr wrap="square" rtlCol="0">
            <a:spAutoFit/>
          </a:bodyPr>
          <a:lstStyle/>
          <a:p>
            <a:r>
              <a:rPr lang="en-US" sz="3600" dirty="0" smtClean="0">
                <a:solidFill>
                  <a:prstClr val="white"/>
                </a:solidFill>
              </a:rPr>
              <a:t>  CEDS 101</a:t>
            </a:r>
            <a:endParaRPr lang="en-US" sz="2000" dirty="0" smtClean="0">
              <a:solidFill>
                <a:prstClr val="white"/>
              </a:solidFill>
            </a:endParaRPr>
          </a:p>
          <a:p>
            <a:pPr algn="r">
              <a:defRPr/>
            </a:pPr>
            <a:endParaRPr lang="en-US" dirty="0" smtClean="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33619226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1980750" cy="923330"/>
          </a:xfrm>
          <a:prstGeom prst="rect">
            <a:avLst/>
          </a:prstGeom>
          <a:noFill/>
        </p:spPr>
        <p:txBody>
          <a:bodyPr wrap="square" rtlCol="0">
            <a:spAutoFit/>
          </a:bodyPr>
          <a:lstStyle/>
          <a:p>
            <a:r>
              <a:rPr lang="en-US" sz="3600" dirty="0" smtClean="0">
                <a:solidFill>
                  <a:prstClr val="white"/>
                </a:solidFill>
              </a:rPr>
              <a:t>CEDS 101</a:t>
            </a:r>
            <a:endParaRPr lang="en-US" sz="2000" dirty="0" smtClean="0">
              <a:solidFill>
                <a:prstClr val="white"/>
              </a:solidFill>
            </a:endParaRPr>
          </a:p>
          <a:p>
            <a:pPr algn="r">
              <a:defRPr/>
            </a:pPr>
            <a:endParaRPr lang="en-US" dirty="0" smtClean="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Tree>
    <p:extLst>
      <p:ext uri="{BB962C8B-B14F-4D97-AF65-F5344CB8AC3E}">
        <p14:creationId xmlns:p14="http://schemas.microsoft.com/office/powerpoint/2010/main" val="3007802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2361750" cy="923330"/>
          </a:xfrm>
          <a:prstGeom prst="rect">
            <a:avLst/>
          </a:prstGeom>
          <a:noFill/>
        </p:spPr>
        <p:txBody>
          <a:bodyPr wrap="square" rtlCol="0">
            <a:spAutoFit/>
          </a:bodyPr>
          <a:lstStyle/>
          <a:p>
            <a:r>
              <a:rPr lang="en-US" sz="3600" dirty="0">
                <a:solidFill>
                  <a:prstClr val="white"/>
                </a:solidFill>
              </a:rPr>
              <a:t>  CEDS 101</a:t>
            </a:r>
            <a:endParaRPr lang="en-US" sz="2000" dirty="0">
              <a:solidFill>
                <a:prstClr val="white"/>
              </a:solidFill>
            </a:endParaRPr>
          </a:p>
          <a:p>
            <a:pPr algn="r">
              <a:defRPr/>
            </a:pPr>
            <a:endParaRPr lang="en-US" dirty="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a:solidFill>
                  <a:prstClr val="white"/>
                </a:solidFill>
              </a:rPr>
              <a:pPr algn="ctr"/>
              <a:t>‹#›</a:t>
            </a:fld>
            <a:endParaRPr lang="en-US" dirty="0">
              <a:solidFill>
                <a:prstClr val="black"/>
              </a:solidFill>
            </a:endParaRPr>
          </a:p>
        </p:txBody>
      </p:sp>
      <p:sp>
        <p:nvSpPr>
          <p:cNvPr id="19" name="Oval 18"/>
          <p:cNvSpPr/>
          <p:nvPr/>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48815209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79F44-0450-419E-9EA0-E8EFFCCD606A}" type="datetimeFigureOut">
              <a:rPr lang="en-US" smtClean="0">
                <a:solidFill>
                  <a:prstClr val="black">
                    <a:tint val="75000"/>
                  </a:prstClr>
                </a:solidFill>
              </a:rPr>
              <a:pPr/>
              <a:t>7/3/2014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81CED-0DEC-4565-BDD3-2B06965DF4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629159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8153644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296072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2800" dirty="0"/>
              <a:t>CEDS: </a:t>
            </a:r>
            <a:r>
              <a:rPr lang="en-US" sz="2800" dirty="0" smtClean="0"/>
              <a:t> </a:t>
            </a:r>
            <a:r>
              <a:rPr lang="en-US" sz="2800" dirty="0"/>
              <a:t>Common Data Elements </a:t>
            </a:r>
            <a:r>
              <a:rPr lang="en-US" sz="2800" dirty="0" smtClean="0"/>
              <a:t>and  </a:t>
            </a:r>
            <a:r>
              <a:rPr lang="en-US" sz="2800" dirty="0"/>
              <a:t>Definitions </a:t>
            </a:r>
            <a:r>
              <a:rPr lang="en-US" sz="2800" dirty="0" smtClean="0"/>
              <a:t>for Part </a:t>
            </a:r>
            <a:r>
              <a:rPr lang="en-US" sz="2800" dirty="0"/>
              <a:t>C and 619 </a:t>
            </a:r>
            <a:r>
              <a:rPr lang="en-US" sz="2800" dirty="0" smtClean="0"/>
              <a:t>Programs</a:t>
            </a:r>
            <a:endParaRPr lang="en-US" sz="2800" dirty="0"/>
          </a:p>
        </p:txBody>
      </p:sp>
      <p:sp>
        <p:nvSpPr>
          <p:cNvPr id="4" name="TextBox 3"/>
          <p:cNvSpPr txBox="1"/>
          <p:nvPr/>
        </p:nvSpPr>
        <p:spPr>
          <a:xfrm>
            <a:off x="914400" y="3886200"/>
            <a:ext cx="5867400" cy="1323439"/>
          </a:xfrm>
          <a:prstGeom prst="rect">
            <a:avLst/>
          </a:prstGeom>
          <a:noFill/>
        </p:spPr>
        <p:txBody>
          <a:bodyPr wrap="square" rtlCol="0">
            <a:spAutoFit/>
          </a:bodyPr>
          <a:lstStyle/>
          <a:p>
            <a:r>
              <a:rPr lang="en-US" sz="2000" b="1" dirty="0" smtClean="0">
                <a:solidFill>
                  <a:schemeClr val="tx2">
                    <a:lumMod val="60000"/>
                    <a:lumOff val="40000"/>
                  </a:schemeClr>
                </a:solidFill>
              </a:rPr>
              <a:t>Meredith Miceli, OSEP</a:t>
            </a:r>
          </a:p>
          <a:p>
            <a:r>
              <a:rPr lang="en-US" sz="2000" b="1" dirty="0" smtClean="0">
                <a:solidFill>
                  <a:schemeClr val="tx2">
                    <a:lumMod val="60000"/>
                    <a:lumOff val="40000"/>
                  </a:schemeClr>
                </a:solidFill>
              </a:rPr>
              <a:t>Missy Cochenour, Applied Engineering Management</a:t>
            </a:r>
          </a:p>
          <a:p>
            <a:r>
              <a:rPr lang="en-US" sz="2000" b="1" dirty="0" smtClean="0">
                <a:solidFill>
                  <a:schemeClr val="tx2">
                    <a:lumMod val="60000"/>
                    <a:lumOff val="40000"/>
                  </a:schemeClr>
                </a:solidFill>
              </a:rPr>
              <a:t>Suzanne Raber, SRI International</a:t>
            </a:r>
          </a:p>
          <a:p>
            <a:r>
              <a:rPr lang="en-US" sz="2000" b="1" dirty="0" smtClean="0">
                <a:solidFill>
                  <a:schemeClr val="tx2">
                    <a:lumMod val="60000"/>
                    <a:lumOff val="40000"/>
                  </a:schemeClr>
                </a:solidFill>
              </a:rPr>
              <a:t>Lisa Backer, Minnesota Dept. of Education</a:t>
            </a:r>
            <a:endParaRPr lang="en-US" sz="2000" b="1" dirty="0">
              <a:solidFill>
                <a:schemeClr val="tx2">
                  <a:lumMod val="60000"/>
                  <a:lumOff val="40000"/>
                </a:schemeClr>
              </a:solidFill>
            </a:endParaRPr>
          </a:p>
        </p:txBody>
      </p:sp>
      <p:sp>
        <p:nvSpPr>
          <p:cNvPr id="6" name="Subtitle 2"/>
          <p:cNvSpPr>
            <a:spLocks noGrp="1"/>
          </p:cNvSpPr>
          <p:nvPr>
            <p:ph type="subTitle" idx="1"/>
          </p:nvPr>
        </p:nvSpPr>
        <p:spPr>
          <a:xfrm>
            <a:off x="1066800" y="5410200"/>
            <a:ext cx="4267200" cy="990600"/>
          </a:xfrm>
          <a:solidFill>
            <a:schemeClr val="bg1"/>
          </a:solidFill>
        </p:spPr>
        <p:txBody>
          <a:bodyPr>
            <a:noAutofit/>
          </a:bodyPr>
          <a:lstStyle/>
          <a:p>
            <a:pPr algn="ctr"/>
            <a:r>
              <a:rPr lang="en-US" sz="1800" b="1" dirty="0" smtClean="0">
                <a:solidFill>
                  <a:srgbClr val="154578"/>
                </a:solidFill>
                <a:latin typeface="Calibri" pitchFamily="34" charset="0"/>
              </a:rPr>
              <a:t>IDEA Leadership Conference</a:t>
            </a:r>
          </a:p>
          <a:p>
            <a:pPr algn="ctr"/>
            <a:r>
              <a:rPr lang="en-US" sz="1800" b="1" dirty="0" smtClean="0">
                <a:solidFill>
                  <a:srgbClr val="154578"/>
                </a:solidFill>
                <a:latin typeface="Calibri" pitchFamily="34" charset="0"/>
              </a:rPr>
              <a:t>July 29-31, 2013</a:t>
            </a:r>
          </a:p>
          <a:p>
            <a:pPr algn="ctr"/>
            <a:r>
              <a:rPr lang="en-US" sz="1800" b="1" dirty="0" smtClean="0">
                <a:solidFill>
                  <a:srgbClr val="154578"/>
                </a:solidFill>
                <a:latin typeface="Calibri" pitchFamily="34" charset="0"/>
              </a:rPr>
              <a:t>Washington, DC</a:t>
            </a:r>
            <a:endParaRPr lang="en-US" sz="1800" b="1" dirty="0">
              <a:solidFill>
                <a:srgbClr val="154578"/>
              </a:solidFill>
              <a:latin typeface="Calibri" pitchFamily="34" charset="0"/>
            </a:endParaRP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Images on this slide show the variation that can occur between two programs’ data dictionaries. Even basic information, such as name, race and gender, can be recorded so differently that an Early Head Start program and an Early Intervention program can’t be certain that they’ve enrolled the same child."/>
          <p:cNvGrpSpPr/>
          <p:nvPr/>
        </p:nvGrpSpPr>
        <p:grpSpPr>
          <a:xfrm>
            <a:off x="478212" y="322136"/>
            <a:ext cx="8351452" cy="5506550"/>
            <a:chOff x="478212" y="322136"/>
            <a:chExt cx="8351452" cy="5506550"/>
          </a:xfrm>
        </p:grpSpPr>
        <p:sp>
          <p:nvSpPr>
            <p:cNvPr id="5" name="TextBox 4"/>
            <p:cNvSpPr txBox="1"/>
            <p:nvPr/>
          </p:nvSpPr>
          <p:spPr>
            <a:xfrm>
              <a:off x="478212" y="322136"/>
              <a:ext cx="3560387" cy="2421063"/>
            </a:xfrm>
            <a:prstGeom prst="wedgeRoundRectCallout">
              <a:avLst>
                <a:gd name="adj1" fmla="val -7937"/>
                <a:gd name="adj2" fmla="val 73036"/>
                <a:gd name="adj3" fmla="val 16667"/>
              </a:avLst>
            </a:prstGeom>
            <a:solidFill>
              <a:schemeClr val="bg1">
                <a:alpha val="70000"/>
              </a:schemeClr>
            </a:solidFill>
            <a:ln w="38100">
              <a:solidFill>
                <a:srgbClr val="50A700"/>
              </a:solidFill>
            </a:ln>
            <a:effectLst>
              <a:outerShdw blurRad="50800" dist="38100" dir="5400000" algn="t" rotWithShape="0">
                <a:prstClr val="black">
                  <a:alpha val="40000"/>
                </a:prstClr>
              </a:outerShdw>
            </a:effectLst>
          </p:spPr>
          <p:txBody>
            <a:bodyPr lIns="0" tIns="0" rIns="0" bIns="0" anchor="ctr"/>
            <a:lstStyle/>
            <a:p>
              <a:pPr algn="ctr">
                <a:defRPr/>
              </a:pPr>
              <a:r>
                <a:rPr lang="en-US" sz="2000" b="1" dirty="0">
                  <a:solidFill>
                    <a:prstClr val="black"/>
                  </a:solidFill>
                  <a:latin typeface="Courier New" pitchFamily="49" charset="0"/>
                  <a:cs typeface="Courier New" pitchFamily="49" charset="0"/>
                </a:rPr>
                <a:t>Here’s a </a:t>
              </a:r>
            </a:p>
            <a:p>
              <a:pPr algn="ctr">
                <a:defRPr/>
              </a:pPr>
              <a:r>
                <a:rPr lang="en-US" sz="2000" b="1" dirty="0">
                  <a:solidFill>
                    <a:prstClr val="black"/>
                  </a:solidFill>
                  <a:latin typeface="Courier New" pitchFamily="49" charset="0"/>
                  <a:cs typeface="Courier New" pitchFamily="49" charset="0"/>
                </a:rPr>
                <a:t>child:</a:t>
              </a:r>
              <a:endParaRPr lang="en-US" b="1" dirty="0">
                <a:solidFill>
                  <a:prstClr val="black"/>
                </a:solidFill>
                <a:latin typeface="Courier New" pitchFamily="49" charset="0"/>
                <a:cs typeface="Courier New" pitchFamily="49" charset="0"/>
              </a:endParaRPr>
            </a:p>
            <a:p>
              <a:pPr algn="ctr">
                <a:defRPr/>
              </a:pPr>
              <a:r>
                <a:rPr lang="en-US" sz="900" b="1" dirty="0">
                  <a:solidFill>
                    <a:prstClr val="black"/>
                  </a:solidFill>
                  <a:latin typeface="Comic Sans MS" pitchFamily="66" charset="0"/>
                </a:rPr>
                <a:t>  </a:t>
              </a:r>
            </a:p>
            <a:p>
              <a:pPr algn="ctr">
                <a:defRPr/>
              </a:pPr>
              <a:r>
                <a:rPr lang="en-US" sz="2400" b="1" dirty="0">
                  <a:solidFill>
                    <a:prstClr val="black"/>
                  </a:solidFill>
                  <a:latin typeface="Courier New" pitchFamily="49" charset="0"/>
                  <a:cs typeface="Courier New" pitchFamily="49" charset="0"/>
                </a:rPr>
                <a:t>Matthe</a:t>
              </a:r>
            </a:p>
            <a:p>
              <a:pPr algn="ctr">
                <a:defRPr/>
              </a:pPr>
              <a:r>
                <a:rPr lang="en-US" sz="2400" b="1" dirty="0">
                  <a:solidFill>
                    <a:prstClr val="black"/>
                  </a:solidFill>
                  <a:latin typeface="Courier New" pitchFamily="49" charset="0"/>
                  <a:cs typeface="Courier New" pitchFamily="49" charset="0"/>
                </a:rPr>
                <a:t>SmithIII</a:t>
              </a:r>
            </a:p>
            <a:p>
              <a:pPr algn="ctr">
                <a:defRPr/>
              </a:pPr>
              <a:r>
                <a:rPr lang="en-US" sz="2400" b="1" dirty="0">
                  <a:solidFill>
                    <a:prstClr val="black"/>
                  </a:solidFill>
                  <a:latin typeface="Courier New" pitchFamily="49" charset="0"/>
                  <a:cs typeface="Courier New" pitchFamily="49" charset="0"/>
                </a:rPr>
                <a:t>Race = Guamanian</a:t>
              </a:r>
            </a:p>
            <a:p>
              <a:pPr algn="ctr">
                <a:defRPr/>
              </a:pPr>
              <a:r>
                <a:rPr lang="en-US" sz="2400" b="1" dirty="0">
                  <a:solidFill>
                    <a:prstClr val="black"/>
                  </a:solidFill>
                  <a:latin typeface="Courier New" pitchFamily="49" charset="0"/>
                  <a:cs typeface="Courier New" pitchFamily="49" charset="0"/>
                </a:rPr>
                <a:t>Gender = M</a:t>
              </a:r>
            </a:p>
          </p:txBody>
        </p:sp>
        <p:sp>
          <p:nvSpPr>
            <p:cNvPr id="7" name="TextBox 6"/>
            <p:cNvSpPr txBox="1"/>
            <p:nvPr/>
          </p:nvSpPr>
          <p:spPr>
            <a:xfrm>
              <a:off x="5072466" y="349758"/>
              <a:ext cx="3385734" cy="2505443"/>
            </a:xfrm>
            <a:prstGeom prst="wedgeRoundRectCallout">
              <a:avLst>
                <a:gd name="adj1" fmla="val 8540"/>
                <a:gd name="adj2" fmla="val 65889"/>
                <a:gd name="adj3" fmla="val 16667"/>
              </a:avLst>
            </a:prstGeom>
            <a:solidFill>
              <a:schemeClr val="bg1">
                <a:alpha val="70000"/>
              </a:schemeClr>
            </a:solidFill>
            <a:ln w="38100">
              <a:solidFill>
                <a:srgbClr val="50A700"/>
              </a:solidFill>
            </a:ln>
            <a:effectLst>
              <a:outerShdw blurRad="50800" dist="38100" dir="5400000" algn="t" rotWithShape="0">
                <a:prstClr val="black">
                  <a:alpha val="40000"/>
                </a:prstClr>
              </a:outerShdw>
            </a:effectLst>
          </p:spPr>
          <p:txBody>
            <a:bodyPr lIns="0" tIns="0" rIns="0" bIns="0" anchor="ctr"/>
            <a:lstStyle/>
            <a:p>
              <a:pPr algn="ctr">
                <a:defRPr/>
              </a:pPr>
              <a:r>
                <a:rPr lang="en-US" sz="2000" b="1" dirty="0" smtClean="0">
                  <a:solidFill>
                    <a:prstClr val="black"/>
                  </a:solidFill>
                  <a:latin typeface="Courier New" pitchFamily="49" charset="0"/>
                  <a:cs typeface="Courier New" pitchFamily="49" charset="0"/>
                </a:rPr>
                <a:t>Did </a:t>
              </a:r>
              <a:r>
                <a:rPr lang="en-US" sz="2000" b="1" dirty="0">
                  <a:solidFill>
                    <a:prstClr val="black"/>
                  </a:solidFill>
                  <a:latin typeface="Courier New" pitchFamily="49" charset="0"/>
                  <a:cs typeface="Courier New" pitchFamily="49" charset="0"/>
                </a:rPr>
                <a:t>you mean:</a:t>
              </a:r>
              <a:endParaRPr lang="en-US" sz="3200" b="1" dirty="0">
                <a:solidFill>
                  <a:prstClr val="black"/>
                </a:solidFill>
                <a:latin typeface="Courier New" pitchFamily="49" charset="0"/>
                <a:cs typeface="Courier New" pitchFamily="49" charset="0"/>
              </a:endParaRPr>
            </a:p>
            <a:p>
              <a:pPr algn="ctr">
                <a:defRPr/>
              </a:pPr>
              <a:endParaRPr lang="en-US" sz="1000" b="1" dirty="0">
                <a:solidFill>
                  <a:prstClr val="black"/>
                </a:solidFill>
                <a:latin typeface="Comic Sans MS" pitchFamily="66" charset="0"/>
              </a:endParaRPr>
            </a:p>
            <a:p>
              <a:pPr algn="ctr">
                <a:defRPr/>
              </a:pPr>
              <a:r>
                <a:rPr lang="en-US" sz="2400" b="1" dirty="0">
                  <a:solidFill>
                    <a:prstClr val="black"/>
                  </a:solidFill>
                  <a:latin typeface="Courier New" pitchFamily="49" charset="0"/>
                  <a:cs typeface="Courier New" pitchFamily="49" charset="0"/>
                </a:rPr>
                <a:t>Matthew ?</a:t>
              </a:r>
            </a:p>
            <a:p>
              <a:pPr algn="ctr">
                <a:defRPr/>
              </a:pPr>
              <a:r>
                <a:rPr lang="en-US" sz="2400" b="1" dirty="0">
                  <a:solidFill>
                    <a:prstClr val="black"/>
                  </a:solidFill>
                  <a:latin typeface="Courier New" pitchFamily="49" charset="0"/>
                  <a:cs typeface="Courier New" pitchFamily="49" charset="0"/>
                </a:rPr>
                <a:t>Smith ?</a:t>
              </a:r>
            </a:p>
            <a:p>
              <a:pPr algn="ctr">
                <a:defRPr/>
              </a:pPr>
              <a:r>
                <a:rPr lang="en-US" sz="2400" b="1" dirty="0">
                  <a:solidFill>
                    <a:prstClr val="black"/>
                  </a:solidFill>
                  <a:latin typeface="Courier New" pitchFamily="49" charset="0"/>
                  <a:cs typeface="Courier New" pitchFamily="49" charset="0"/>
                </a:rPr>
                <a:t>Suffix = III ?</a:t>
              </a:r>
            </a:p>
            <a:p>
              <a:pPr algn="ctr">
                <a:defRPr/>
              </a:pPr>
              <a:r>
                <a:rPr lang="en-US" sz="2400" b="1" dirty="0">
                  <a:solidFill>
                    <a:prstClr val="black"/>
                  </a:solidFill>
                  <a:latin typeface="Courier New" pitchFamily="49" charset="0"/>
                  <a:cs typeface="Courier New" pitchFamily="49" charset="0"/>
                </a:rPr>
                <a:t>Race = NHOPI ?</a:t>
              </a:r>
            </a:p>
            <a:p>
              <a:pPr algn="ctr">
                <a:defRPr/>
              </a:pPr>
              <a:r>
                <a:rPr lang="en-US" sz="2400" b="1" dirty="0">
                  <a:solidFill>
                    <a:prstClr val="black"/>
                  </a:solidFill>
                  <a:latin typeface="Courier New" pitchFamily="49" charset="0"/>
                  <a:cs typeface="Courier New" pitchFamily="49" charset="0"/>
                </a:rPr>
                <a:t>Sex = M ?</a:t>
              </a:r>
            </a:p>
          </p:txBody>
        </p:sp>
        <p:grpSp>
          <p:nvGrpSpPr>
            <p:cNvPr id="15" name="Group 14"/>
            <p:cNvGrpSpPr/>
            <p:nvPr/>
          </p:nvGrpSpPr>
          <p:grpSpPr>
            <a:xfrm>
              <a:off x="497827" y="3420184"/>
              <a:ext cx="3475161" cy="2244917"/>
              <a:chOff x="497827" y="3420184"/>
              <a:chExt cx="3475161" cy="2244917"/>
            </a:xfrm>
          </p:grpSpPr>
          <p:pic>
            <p:nvPicPr>
              <p:cNvPr id="2" name="Picture 1" descr="&quot; &quot;"/>
              <p:cNvPicPr>
                <a:picLocks noChangeAspect="1"/>
              </p:cNvPicPr>
              <p:nvPr/>
            </p:nvPicPr>
            <p:blipFill rotWithShape="1">
              <a:blip r:embed="rId3" cstate="print">
                <a:extLst>
                  <a:ext uri="{28A0092B-C50C-407E-A947-70E740481C1C}">
                    <a14:useLocalDpi xmlns:a14="http://schemas.microsoft.com/office/drawing/2010/main" val="0"/>
                  </a:ext>
                </a:extLst>
              </a:blip>
              <a:srcRect r="10439"/>
              <a:stretch/>
            </p:blipFill>
            <p:spPr>
              <a:xfrm rot="20762733">
                <a:off x="756577" y="3420533"/>
                <a:ext cx="3216411" cy="2244568"/>
              </a:xfrm>
              <a:prstGeom prst="rect">
                <a:avLst/>
              </a:prstGeom>
              <a:ln>
                <a:noFill/>
              </a:ln>
              <a:effectLst>
                <a:outerShdw blurRad="292100" dist="139700" dir="2700000" algn="tl" rotWithShape="0">
                  <a:srgbClr val="333333">
                    <a:alpha val="65000"/>
                  </a:srgbClr>
                </a:outerShdw>
              </a:effectLst>
            </p:spPr>
          </p:pic>
          <p:sp>
            <p:nvSpPr>
              <p:cNvPr id="11" name="TextBox 10" descr="&quot; &quot;"/>
              <p:cNvSpPr txBox="1"/>
              <p:nvPr/>
            </p:nvSpPr>
            <p:spPr>
              <a:xfrm rot="20793001">
                <a:off x="497827" y="3420184"/>
                <a:ext cx="3268058" cy="553998"/>
              </a:xfrm>
              <a:prstGeom prst="rect">
                <a:avLst/>
              </a:prstGeom>
              <a:solidFill>
                <a:schemeClr val="tx1">
                  <a:alpha val="45000"/>
                </a:schemeClr>
              </a:solidFill>
            </p:spPr>
            <p:txBody>
              <a:bodyPr wrap="square">
                <a:spAutoFit/>
              </a:bodyPr>
              <a:lstStyle/>
              <a:p>
                <a:pPr algn="ctr">
                  <a:defRPr/>
                </a:pPr>
                <a:r>
                  <a:rPr lang="en-US" sz="3000" dirty="0" smtClean="0">
                    <a:solidFill>
                      <a:prstClr val="white"/>
                    </a:solidFill>
                    <a:effectLst>
                      <a:outerShdw blurRad="63500" dist="50800" dir="2700000" algn="tl">
                        <a:srgbClr val="000000">
                          <a:alpha val="80000"/>
                        </a:srgbClr>
                      </a:outerShdw>
                    </a:effectLst>
                    <a:latin typeface="Trebuchet MS" pitchFamily="34" charset="0"/>
                  </a:rPr>
                  <a:t>Early Head Start</a:t>
                </a:r>
                <a:endParaRPr lang="en-US" sz="3000" dirty="0">
                  <a:solidFill>
                    <a:prstClr val="white"/>
                  </a:solidFill>
                  <a:effectLst>
                    <a:outerShdw blurRad="63500" dist="50800" dir="2700000" algn="tl">
                      <a:srgbClr val="000000">
                        <a:alpha val="80000"/>
                      </a:srgbClr>
                    </a:outerShdw>
                  </a:effectLst>
                  <a:latin typeface="Trebuchet MS" pitchFamily="34" charset="0"/>
                </a:endParaRPr>
              </a:p>
            </p:txBody>
          </p:sp>
        </p:grpSp>
        <p:grpSp>
          <p:nvGrpSpPr>
            <p:cNvPr id="16" name="Group 15"/>
            <p:cNvGrpSpPr/>
            <p:nvPr/>
          </p:nvGrpSpPr>
          <p:grpSpPr>
            <a:xfrm>
              <a:off x="5384991" y="3539089"/>
              <a:ext cx="3444673" cy="2289597"/>
              <a:chOff x="5384991" y="3539089"/>
              <a:chExt cx="3444673" cy="2289597"/>
            </a:xfrm>
          </p:grpSpPr>
          <p:pic>
            <p:nvPicPr>
              <p:cNvPr id="3" name="Picture 2" descr="&quot; &quot;"/>
              <p:cNvPicPr>
                <a:picLocks noChangeAspect="1"/>
              </p:cNvPicPr>
              <p:nvPr/>
            </p:nvPicPr>
            <p:blipFill rotWithShape="1">
              <a:blip r:embed="rId4" cstate="print">
                <a:extLst>
                  <a:ext uri="{28A0092B-C50C-407E-A947-70E740481C1C}">
                    <a14:useLocalDpi xmlns:a14="http://schemas.microsoft.com/office/drawing/2010/main" val="0"/>
                  </a:ext>
                </a:extLst>
              </a:blip>
              <a:srcRect l="736" r="9557"/>
              <a:stretch/>
            </p:blipFill>
            <p:spPr>
              <a:xfrm rot="1036632">
                <a:off x="5384991" y="3539089"/>
                <a:ext cx="3174247" cy="2289597"/>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rot="1021619">
                <a:off x="5652506" y="3574428"/>
                <a:ext cx="3177158" cy="461665"/>
              </a:xfrm>
              <a:prstGeom prst="rect">
                <a:avLst/>
              </a:prstGeom>
              <a:solidFill>
                <a:schemeClr val="tx1">
                  <a:alpha val="40000"/>
                </a:schemeClr>
              </a:solidFill>
            </p:spPr>
            <p:txBody>
              <a:bodyPr wrap="square" lIns="0" tIns="0" rIns="0" bIns="0">
                <a:spAutoFit/>
              </a:bodyPr>
              <a:lstStyle/>
              <a:p>
                <a:pPr algn="ctr">
                  <a:defRPr/>
                </a:pPr>
                <a:r>
                  <a:rPr lang="en-US" sz="3000" dirty="0">
                    <a:solidFill>
                      <a:prstClr val="white"/>
                    </a:solidFill>
                    <a:effectLst>
                      <a:outerShdw blurRad="50800" dist="50800" dir="2700000" algn="tl">
                        <a:srgbClr val="000000">
                          <a:alpha val="51000"/>
                        </a:srgbClr>
                      </a:outerShdw>
                    </a:effectLst>
                    <a:latin typeface="Trebuchet MS" pitchFamily="34" charset="0"/>
                  </a:rPr>
                  <a:t>Early Intervention</a:t>
                </a:r>
              </a:p>
            </p:txBody>
          </p:sp>
        </p:grpSp>
        <p:cxnSp>
          <p:nvCxnSpPr>
            <p:cNvPr id="13" name="Straight Arrow Connector 12"/>
            <p:cNvCxnSpPr/>
            <p:nvPr/>
          </p:nvCxnSpPr>
          <p:spPr>
            <a:xfrm>
              <a:off x="4000500" y="4191000"/>
              <a:ext cx="14478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20648520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1" y="-1143000"/>
            <a:ext cx="9035885" cy="9420590"/>
          </a:xfrm>
          <a:prstGeom prst="rect">
            <a:avLst/>
          </a:prstGeom>
        </p:spPr>
      </p:pic>
      <p:sp>
        <p:nvSpPr>
          <p:cNvPr id="2" name="TextBox 1"/>
          <p:cNvSpPr txBox="1"/>
          <p:nvPr/>
        </p:nvSpPr>
        <p:spPr>
          <a:xfrm>
            <a:off x="-76200" y="2286000"/>
            <a:ext cx="9144000" cy="2215991"/>
          </a:xfrm>
          <a:prstGeom prst="rect">
            <a:avLst/>
          </a:prstGeom>
          <a:noFill/>
        </p:spPr>
        <p:txBody>
          <a:bodyPr wrap="square" rtlCol="0">
            <a:spAutoFit/>
          </a:bodyPr>
          <a:lstStyle/>
          <a:p>
            <a:pPr algn="ctr"/>
            <a:r>
              <a:rPr lang="en-US" sz="13800" b="1" dirty="0">
                <a:solidFill>
                  <a:srgbClr val="5F2084"/>
                </a:solidFill>
                <a:latin typeface="Trebuchet MS" pitchFamily="34" charset="0"/>
                <a:cs typeface="Andalus" pitchFamily="18" charset="-78"/>
              </a:rPr>
              <a:t>CEDS Tools</a:t>
            </a:r>
            <a:endParaRPr lang="en-US" sz="4800" dirty="0">
              <a:solidFill>
                <a:prstClr val="black"/>
              </a:solidFill>
              <a:latin typeface="Trebuchet MS" pitchFamily="34" charset="0"/>
            </a:endParaRPr>
          </a:p>
        </p:txBody>
      </p:sp>
    </p:spTree>
    <p:extLst>
      <p:ext uri="{BB962C8B-B14F-4D97-AF65-F5344CB8AC3E}">
        <p14:creationId xmlns:p14="http://schemas.microsoft.com/office/powerpoint/2010/main" val="54975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81000" y="76200"/>
            <a:ext cx="8686800" cy="930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531C79"/>
                </a:solidFill>
              </a:rPr>
              <a:t>CEDS Tools</a:t>
            </a:r>
          </a:p>
        </p:txBody>
      </p:sp>
      <p:sp>
        <p:nvSpPr>
          <p:cNvPr id="30724" name="Content Placeholder 4"/>
          <p:cNvSpPr>
            <a:spLocks noGrp="1"/>
          </p:cNvSpPr>
          <p:nvPr>
            <p:ph type="body" sz="quarter" idx="10"/>
          </p:nvPr>
        </p:nvSpPr>
        <p:spPr>
          <a:xfrm>
            <a:off x="381000" y="1143000"/>
            <a:ext cx="4691743" cy="3048000"/>
          </a:xfrm>
          <a:prstGeom prst="rect">
            <a:avLst/>
          </a:prstGeom>
        </p:spPr>
        <p:txBody>
          <a:bodyPr/>
          <a:lstStyle/>
          <a:p>
            <a:pPr eaLnBrk="1" hangingPunct="1">
              <a:buClr>
                <a:srgbClr val="531C79"/>
              </a:buClr>
              <a:buSzPct val="100000"/>
              <a:defRPr/>
            </a:pPr>
            <a:r>
              <a:rPr lang="en-US" sz="3000" dirty="0" smtClean="0">
                <a:latin typeface="Trebuchet MS" pitchFamily="34" charset="0"/>
              </a:rPr>
              <a:t>A Robust &amp; Expanding  </a:t>
            </a:r>
            <a:r>
              <a:rPr lang="en-US" sz="3000" b="1" dirty="0" smtClean="0">
                <a:solidFill>
                  <a:srgbClr val="50A700"/>
                </a:solidFill>
                <a:effectLst>
                  <a:outerShdw blurRad="38100" dist="38100" dir="2700000" algn="tl">
                    <a:srgbClr val="000000">
                      <a:alpha val="43137"/>
                    </a:srgbClr>
                  </a:outerShdw>
                </a:effectLst>
                <a:latin typeface="Trebuchet MS" pitchFamily="34" charset="0"/>
              </a:rPr>
              <a:t>Common, Voluntary   Vocabulary </a:t>
            </a:r>
            <a:r>
              <a:rPr lang="en-US" sz="3000" dirty="0" smtClean="0">
                <a:latin typeface="Trebuchet MS" pitchFamily="34" charset="0"/>
              </a:rPr>
              <a:t>drawn from          existing sources</a:t>
            </a:r>
            <a:endParaRPr lang="en-US" sz="3000" b="1" dirty="0" smtClean="0">
              <a:effectLst>
                <a:outerShdw blurRad="38100" dist="38100" dir="2700000" algn="tl">
                  <a:srgbClr val="000000">
                    <a:alpha val="43137"/>
                  </a:srgbClr>
                </a:outerShdw>
              </a:effectLst>
              <a:latin typeface="Trebuchet MS" pitchFamily="34" charset="0"/>
            </a:endParaRPr>
          </a:p>
        </p:txBody>
      </p:sp>
      <p:sp>
        <p:nvSpPr>
          <p:cNvPr id="30726" name="Content Placeholder 4"/>
          <p:cNvSpPr txBox="1">
            <a:spLocks/>
          </p:cNvSpPr>
          <p:nvPr/>
        </p:nvSpPr>
        <p:spPr bwMode="auto">
          <a:xfrm>
            <a:off x="333829" y="3429000"/>
            <a:ext cx="4619171" cy="2514600"/>
          </a:xfrm>
          <a:prstGeom prst="rect">
            <a:avLst/>
          </a:prstGeom>
          <a:noFill/>
          <a:ln>
            <a:noFill/>
          </a:ln>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Clr>
                <a:srgbClr val="531C79"/>
              </a:buClr>
              <a:buSzPct val="100000"/>
              <a:buFont typeface="Arial" charset="0"/>
              <a:buChar char="•"/>
              <a:defRPr/>
            </a:pPr>
            <a:r>
              <a:rPr lang="en-US" sz="3000" dirty="0">
                <a:solidFill>
                  <a:prstClr val="black"/>
                </a:solidFill>
                <a:latin typeface="Trebuchet MS" pitchFamily="34" charset="0"/>
              </a:rPr>
              <a:t>Powerful Stakeholder </a:t>
            </a:r>
            <a:r>
              <a:rPr lang="en-US" sz="3000" dirty="0" smtClean="0">
                <a:solidFill>
                  <a:prstClr val="black"/>
                </a:solidFill>
                <a:latin typeface="Trebuchet MS" pitchFamily="34" charset="0"/>
              </a:rPr>
              <a:t>  </a:t>
            </a:r>
            <a:r>
              <a:rPr lang="en-US" sz="3000" b="1" dirty="0" smtClean="0">
                <a:solidFill>
                  <a:srgbClr val="50A700"/>
                </a:solidFill>
                <a:effectLst>
                  <a:outerShdw blurRad="38100" dist="38100" dir="2700000" algn="tl">
                    <a:srgbClr val="000000">
                      <a:alpha val="43137"/>
                    </a:srgbClr>
                  </a:outerShdw>
                </a:effectLst>
                <a:latin typeface="Trebuchet MS" pitchFamily="34" charset="0"/>
              </a:rPr>
              <a:t>Tools &amp; Models</a:t>
            </a:r>
            <a:endParaRPr lang="en-US" sz="3000" b="1" dirty="0">
              <a:solidFill>
                <a:srgbClr val="50A700"/>
              </a:solidFill>
              <a:effectLst>
                <a:outerShdw blurRad="38100" dist="38100" dir="2700000" algn="tl">
                  <a:srgbClr val="000000">
                    <a:alpha val="43137"/>
                  </a:srgbClr>
                </a:outerShdw>
              </a:effectLst>
              <a:latin typeface="Trebuchet MS" pitchFamily="34" charset="0"/>
            </a:endParaRPr>
          </a:p>
          <a:p>
            <a:pPr lvl="1">
              <a:spcBef>
                <a:spcPct val="20000"/>
              </a:spcBef>
              <a:buClr>
                <a:srgbClr val="531C79"/>
              </a:buClr>
              <a:buSzPct val="100000"/>
              <a:buFont typeface="Arial" charset="0"/>
              <a:buChar char="•"/>
              <a:defRPr/>
            </a:pPr>
            <a:r>
              <a:rPr lang="en-US" sz="2400" dirty="0" smtClean="0">
                <a:solidFill>
                  <a:prstClr val="black"/>
                </a:solidFill>
                <a:latin typeface="Trebuchet MS" pitchFamily="34" charset="0"/>
              </a:rPr>
              <a:t>Connect</a:t>
            </a:r>
            <a:endParaRPr lang="en-US" sz="2400" dirty="0">
              <a:solidFill>
                <a:prstClr val="black"/>
              </a:solidFill>
              <a:latin typeface="Trebuchet MS" pitchFamily="34" charset="0"/>
            </a:endParaRPr>
          </a:p>
          <a:p>
            <a:pPr lvl="1">
              <a:spcBef>
                <a:spcPct val="20000"/>
              </a:spcBef>
              <a:buClr>
                <a:srgbClr val="531C79"/>
              </a:buClr>
              <a:buSzPct val="100000"/>
              <a:buFont typeface="Arial" charset="0"/>
              <a:buChar char="•"/>
              <a:defRPr/>
            </a:pPr>
            <a:r>
              <a:rPr lang="en-US" sz="2400" dirty="0" smtClean="0">
                <a:solidFill>
                  <a:prstClr val="black"/>
                </a:solidFill>
                <a:latin typeface="Trebuchet MS" pitchFamily="34" charset="0"/>
              </a:rPr>
              <a:t>Logical Data Model</a:t>
            </a:r>
          </a:p>
          <a:p>
            <a:pPr lvl="1">
              <a:spcBef>
                <a:spcPct val="20000"/>
              </a:spcBef>
              <a:buClr>
                <a:srgbClr val="531C79"/>
              </a:buClr>
              <a:buSzPct val="100000"/>
              <a:buFont typeface="Arial" charset="0"/>
              <a:buChar char="•"/>
              <a:defRPr/>
            </a:pPr>
            <a:r>
              <a:rPr lang="en-US" sz="2400" dirty="0" smtClean="0">
                <a:solidFill>
                  <a:prstClr val="black"/>
                </a:solidFill>
                <a:latin typeface="Trebuchet MS" pitchFamily="34" charset="0"/>
              </a:rPr>
              <a:t>Align</a:t>
            </a:r>
            <a:endParaRPr lang="en-US" sz="2400" dirty="0">
              <a:solidFill>
                <a:prstClr val="black"/>
              </a:solidFill>
              <a:latin typeface="Trebuchet MS" pitchFamily="34" charset="0"/>
            </a:endParaRPr>
          </a:p>
        </p:txBody>
      </p:sp>
      <p:grpSp>
        <p:nvGrpSpPr>
          <p:cNvPr id="2" name="Group 1" descr="This slide includes screenshots of the CEDS Connect, Align and Logical Data Model tools."/>
          <p:cNvGrpSpPr/>
          <p:nvPr/>
        </p:nvGrpSpPr>
        <p:grpSpPr>
          <a:xfrm>
            <a:off x="4118655" y="-19506"/>
            <a:ext cx="4972957" cy="6142270"/>
            <a:chOff x="4156755" y="1"/>
            <a:chExt cx="4972957" cy="6142270"/>
          </a:xfrm>
        </p:grpSpPr>
        <p:pic>
          <p:nvPicPr>
            <p:cNvPr id="16" name="Picture 2" descr="Website Element page"/>
            <p:cNvPicPr>
              <a:picLocks noChangeAspect="1" noChangeArrowheads="1"/>
            </p:cNvPicPr>
            <p:nvPr/>
          </p:nvPicPr>
          <p:blipFill>
            <a:blip r:embed="rId3" cstate="print"/>
            <a:srcRect/>
            <a:stretch>
              <a:fillRect/>
            </a:stretch>
          </p:blipFill>
          <p:spPr bwMode="auto">
            <a:xfrm>
              <a:off x="6258036" y="1"/>
              <a:ext cx="2833576" cy="1981200"/>
            </a:xfrm>
            <a:prstGeom prst="rect">
              <a:avLst/>
            </a:prstGeom>
            <a:ln>
              <a:noFill/>
            </a:ln>
            <a:effectLst>
              <a:outerShdw blurRad="292100" dist="139700" dir="2700000" algn="tl" rotWithShape="0">
                <a:srgbClr val="333333">
                  <a:alpha val="65000"/>
                </a:srgbClr>
              </a:outerShdw>
            </a:effectLst>
          </p:spPr>
        </p:pic>
        <p:pic>
          <p:nvPicPr>
            <p:cNvPr id="15" name="Picture 1" descr="Website Alignment Tool report"/>
            <p:cNvPicPr>
              <a:picLocks noChangeAspect="1" noChangeArrowheads="1"/>
            </p:cNvPicPr>
            <p:nvPr/>
          </p:nvPicPr>
          <p:blipFill>
            <a:blip r:embed="rId4" cstate="print"/>
            <a:srcRect/>
            <a:stretch>
              <a:fillRect/>
            </a:stretch>
          </p:blipFill>
          <p:spPr bwMode="auto">
            <a:xfrm>
              <a:off x="5105400" y="1514212"/>
              <a:ext cx="2755785" cy="2070722"/>
            </a:xfrm>
            <a:prstGeom prst="rect">
              <a:avLst/>
            </a:prstGeom>
            <a:ln>
              <a:noFill/>
            </a:ln>
            <a:effectLst>
              <a:outerShdw blurRad="292100" dist="139700" dir="2700000" algn="tl" rotWithShape="0">
                <a:srgbClr val="333333">
                  <a:alpha val="65000"/>
                </a:srgbClr>
              </a:outerShdw>
            </a:effectLst>
          </p:spPr>
        </p:pic>
        <p:pic>
          <p:nvPicPr>
            <p:cNvPr id="17" name="Picture 3" descr="Website Data Model image"/>
            <p:cNvPicPr>
              <a:picLocks noChangeAspect="1" noChangeArrowheads="1"/>
            </p:cNvPicPr>
            <p:nvPr/>
          </p:nvPicPr>
          <p:blipFill>
            <a:blip r:embed="rId5" cstate="print"/>
            <a:srcRect/>
            <a:stretch>
              <a:fillRect/>
            </a:stretch>
          </p:blipFill>
          <p:spPr bwMode="auto">
            <a:xfrm>
              <a:off x="6553200" y="3051629"/>
              <a:ext cx="2576512" cy="1879600"/>
            </a:xfrm>
            <a:prstGeom prst="rect">
              <a:avLst/>
            </a:prstGeom>
            <a:ln>
              <a:noFill/>
            </a:ln>
            <a:effectLst>
              <a:outerShdw blurRad="292100" dist="139700" dir="2700000" algn="tl" rotWithShape="0">
                <a:srgbClr val="333333">
                  <a:alpha val="65000"/>
                </a:srgbClr>
              </a:outerShdw>
            </a:effectLst>
          </p:spPr>
        </p:pic>
        <p:pic>
          <p:nvPicPr>
            <p:cNvPr id="3" name="Picture 2" descr="&quot; &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6755" y="4052814"/>
              <a:ext cx="2472645" cy="208945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796814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a:blip>
          <a:srcRect/>
          <a:stretch>
            <a:fillRect/>
          </a:stretch>
        </p:blipFill>
        <p:spPr>
          <a:xfrm>
            <a:off x="1539240" y="262934"/>
            <a:ext cx="5989320" cy="6238858"/>
          </a:xfrm>
          <a:prstGeom prst="rect">
            <a:avLst/>
          </a:prstGeom>
          <a:effectLst/>
        </p:spPr>
      </p:pic>
      <p:sp>
        <p:nvSpPr>
          <p:cNvPr id="8" name="Rectangle 7" descr="&quot; &quot;"/>
          <p:cNvSpPr/>
          <p:nvPr/>
        </p:nvSpPr>
        <p:spPr>
          <a:xfrm>
            <a:off x="0" y="-27296"/>
            <a:ext cx="9144000" cy="301752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descr="&quot; &quot;"/>
          <p:cNvSpPr/>
          <p:nvPr/>
        </p:nvSpPr>
        <p:spPr>
          <a:xfrm>
            <a:off x="0" y="3981736"/>
            <a:ext cx="9144000" cy="287626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descr="Introduction of the next section &quot;Using CONNECT&quot;"/>
          <p:cNvSpPr txBox="1">
            <a:spLocks/>
          </p:cNvSpPr>
          <p:nvPr/>
        </p:nvSpPr>
        <p:spPr bwMode="auto">
          <a:xfrm>
            <a:off x="0" y="2985448"/>
            <a:ext cx="9144000" cy="996696"/>
          </a:xfrm>
          <a:prstGeom prst="rect">
            <a:avLst/>
          </a:prstGeom>
          <a:solidFill>
            <a:schemeClr val="bg1">
              <a:alpha val="8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
        <p:nvSpPr>
          <p:cNvPr id="10" name="Title 1"/>
          <p:cNvSpPr txBox="1">
            <a:spLocks/>
          </p:cNvSpPr>
          <p:nvPr/>
        </p:nvSpPr>
        <p:spPr bwMode="auto">
          <a:xfrm>
            <a:off x="0" y="2936544"/>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r>
              <a:rPr lang="en-US" sz="6600" b="1" cap="small" dirty="0">
                <a:solidFill>
                  <a:prstClr val="black">
                    <a:lumMod val="85000"/>
                    <a:lumOff val="15000"/>
                  </a:prstClr>
                </a:solidFill>
                <a:effectLst>
                  <a:glow rad="101600">
                    <a:prstClr val="white">
                      <a:alpha val="60000"/>
                    </a:prstClr>
                  </a:glow>
                </a:effectLst>
                <a:latin typeface="Trebuchet MS" pitchFamily="34" charset="0"/>
              </a:rPr>
              <a:t>Using CONNECT</a:t>
            </a: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Tree>
    <p:extLst>
      <p:ext uri="{BB962C8B-B14F-4D97-AF65-F5344CB8AC3E}">
        <p14:creationId xmlns:p14="http://schemas.microsoft.com/office/powerpoint/2010/main" val="105851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10" presetClass="exit" presetSubtype="0" fill="hold" grpId="1"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686800" cy="769441"/>
          </a:xfrm>
          <a:prstGeom prst="rect">
            <a:avLst/>
          </a:prstGeom>
          <a:noFill/>
        </p:spPr>
        <p:txBody>
          <a:bodyPr wrap="square" rtlCol="0">
            <a:spAutoFit/>
          </a:bodyPr>
          <a:lstStyle/>
          <a:p>
            <a:r>
              <a:rPr lang="en-US" sz="4400" b="1" dirty="0" smtClean="0">
                <a:solidFill>
                  <a:srgbClr val="5F2084"/>
                </a:solidFill>
                <a:cs typeface="Andalus" pitchFamily="18" charset="-78"/>
              </a:rPr>
              <a:t>Connect</a:t>
            </a:r>
            <a:endParaRPr lang="en-US" sz="4400" b="1" dirty="0">
              <a:solidFill>
                <a:srgbClr val="5F2084"/>
              </a:solidFill>
              <a:cs typeface="Andalus" pitchFamily="18" charset="-78"/>
            </a:endParaRPr>
          </a:p>
        </p:txBody>
      </p:sp>
      <p:pic>
        <p:nvPicPr>
          <p:cNvPr id="2" name="Picture 1"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409" y="-76200"/>
            <a:ext cx="2590391" cy="883544"/>
          </a:xfrm>
          <a:prstGeom prst="rect">
            <a:avLst/>
          </a:prstGeom>
        </p:spPr>
      </p:pic>
      <p:sp>
        <p:nvSpPr>
          <p:cNvPr id="11" name="Text Placeholder 10"/>
          <p:cNvSpPr>
            <a:spLocks noGrp="1"/>
          </p:cNvSpPr>
          <p:nvPr>
            <p:ph type="body" sz="quarter" idx="10"/>
          </p:nvPr>
        </p:nvSpPr>
        <p:spPr>
          <a:xfrm>
            <a:off x="679450" y="1447800"/>
            <a:ext cx="8089900" cy="2590800"/>
          </a:xfrm>
        </p:spPr>
        <p:txBody>
          <a:bodyPr/>
          <a:lstStyle/>
          <a:p>
            <a:pPr marL="0" indent="0">
              <a:buClr>
                <a:srgbClr val="531C79"/>
              </a:buClr>
              <a:buSzPct val="115000"/>
              <a:buNone/>
              <a:defRPr/>
            </a:pPr>
            <a:r>
              <a:rPr lang="en-US" sz="3600" dirty="0">
                <a:solidFill>
                  <a:prstClr val="black"/>
                </a:solidFill>
              </a:rPr>
              <a:t>Stakeholders from various types of educational organizations can use the tool to </a:t>
            </a:r>
          </a:p>
          <a:p>
            <a:pPr>
              <a:buClr>
                <a:srgbClr val="531C79"/>
              </a:buClr>
              <a:buSzPct val="115000"/>
              <a:buFont typeface="Arial" charset="0"/>
              <a:buChar char="•"/>
              <a:defRPr/>
            </a:pPr>
            <a:endParaRPr lang="en-US" sz="1200" dirty="0">
              <a:solidFill>
                <a:srgbClr val="595959"/>
              </a:solidFill>
            </a:endParaRPr>
          </a:p>
          <a:p>
            <a:pPr lvl="1">
              <a:buClr>
                <a:srgbClr val="531C79"/>
              </a:buClr>
              <a:buSzPct val="115000"/>
              <a:buFont typeface="Wingdings" pitchFamily="2" charset="2"/>
              <a:buChar char="§"/>
              <a:defRPr/>
            </a:pPr>
            <a:r>
              <a:rPr lang="en-US" sz="3200" b="1" dirty="0">
                <a:solidFill>
                  <a:srgbClr val="50A700"/>
                </a:solidFill>
                <a:effectLst>
                  <a:outerShdw blurRad="38100" dist="38100" dir="2700000" algn="tl">
                    <a:srgbClr val="000000">
                      <a:alpha val="43137"/>
                    </a:srgbClr>
                  </a:outerShdw>
                </a:effectLst>
              </a:rPr>
              <a:t> Answer</a:t>
            </a:r>
            <a:r>
              <a:rPr lang="en-US" sz="3200" dirty="0">
                <a:solidFill>
                  <a:srgbClr val="595959"/>
                </a:solidFill>
              </a:rPr>
              <a:t> </a:t>
            </a:r>
            <a:r>
              <a:rPr lang="en-US" sz="3200" dirty="0"/>
              <a:t>program and </a:t>
            </a:r>
            <a:r>
              <a:rPr lang="en-US" sz="3200" dirty="0">
                <a:solidFill>
                  <a:prstClr val="black"/>
                </a:solidFill>
              </a:rPr>
              <a:t>policy questions</a:t>
            </a:r>
          </a:p>
          <a:p>
            <a:pPr lvl="1">
              <a:buClr>
                <a:srgbClr val="531C79"/>
              </a:buClr>
              <a:buSzPct val="115000"/>
              <a:buFont typeface="Wingdings" pitchFamily="2" charset="2"/>
              <a:buChar char="§"/>
              <a:defRPr/>
            </a:pPr>
            <a:r>
              <a:rPr lang="en-US" sz="3200" b="1" dirty="0">
                <a:solidFill>
                  <a:srgbClr val="50A700"/>
                </a:solidFill>
                <a:effectLst>
                  <a:outerShdw blurRad="38100" dist="38100" dir="2700000" algn="tl">
                    <a:srgbClr val="000000">
                      <a:alpha val="43137"/>
                    </a:srgbClr>
                  </a:outerShdw>
                </a:effectLst>
              </a:rPr>
              <a:t> Calculate</a:t>
            </a:r>
            <a:r>
              <a:rPr lang="en-US" sz="3200" dirty="0">
                <a:solidFill>
                  <a:srgbClr val="595959"/>
                </a:solidFill>
              </a:rPr>
              <a:t> </a:t>
            </a:r>
            <a:r>
              <a:rPr lang="en-US" sz="3200" dirty="0">
                <a:solidFill>
                  <a:prstClr val="black"/>
                </a:solidFill>
              </a:rPr>
              <a:t>metrics and indicators </a:t>
            </a:r>
          </a:p>
          <a:p>
            <a:pPr lvl="1">
              <a:buClr>
                <a:srgbClr val="531C79"/>
              </a:buClr>
              <a:buSzPct val="115000"/>
              <a:buFont typeface="Wingdings" pitchFamily="2" charset="2"/>
              <a:buChar char="§"/>
              <a:defRPr/>
            </a:pPr>
            <a:r>
              <a:rPr lang="en-US" sz="3200" b="1" dirty="0">
                <a:solidFill>
                  <a:srgbClr val="50A700"/>
                </a:solidFill>
                <a:effectLst>
                  <a:outerShdw blurRad="38100" dist="38100" dir="2700000" algn="tl">
                    <a:srgbClr val="000000">
                      <a:alpha val="43137"/>
                    </a:srgbClr>
                  </a:outerShdw>
                </a:effectLst>
              </a:rPr>
              <a:t> Address</a:t>
            </a:r>
            <a:r>
              <a:rPr lang="en-US" sz="3200" dirty="0">
                <a:solidFill>
                  <a:srgbClr val="595959"/>
                </a:solidFill>
              </a:rPr>
              <a:t> </a:t>
            </a:r>
            <a:r>
              <a:rPr lang="en-US" sz="3200" dirty="0">
                <a:solidFill>
                  <a:prstClr val="black"/>
                </a:solidFill>
              </a:rPr>
              <a:t>reporting requirements</a:t>
            </a:r>
          </a:p>
          <a:p>
            <a:endParaRPr lang="en-US" dirty="0"/>
          </a:p>
        </p:txBody>
      </p:sp>
    </p:spTree>
    <p:extLst>
      <p:ext uri="{BB962C8B-B14F-4D97-AF65-F5344CB8AC3E}">
        <p14:creationId xmlns:p14="http://schemas.microsoft.com/office/powerpoint/2010/main" val="280211161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3" name="Title 2" descr="&quot; &quot;"/>
          <p:cNvSpPr>
            <a:spLocks noGrp="1"/>
          </p:cNvSpPr>
          <p:nvPr>
            <p:ph type="title"/>
          </p:nvPr>
        </p:nvSpPr>
        <p:spPr/>
        <p:txBody>
          <a:bodyPr>
            <a:normAutofit/>
          </a:bodyPr>
          <a:lstStyle/>
          <a:p>
            <a:r>
              <a:rPr lang="en-US" sz="3200" dirty="0" smtClean="0"/>
              <a:t>Using CEDS to Answer Program &amp; Policy Questions:  Part C/619 Example</a:t>
            </a:r>
            <a:endParaRPr lang="en-US" sz="3200" dirty="0"/>
          </a:p>
        </p:txBody>
      </p:sp>
      <p:sp>
        <p:nvSpPr>
          <p:cNvPr id="2" name="Content Placeholder 1"/>
          <p:cNvSpPr>
            <a:spLocks noGrp="1"/>
          </p:cNvSpPr>
          <p:nvPr>
            <p:ph idx="1"/>
          </p:nvPr>
        </p:nvSpPr>
        <p:spPr/>
        <p:txBody>
          <a:bodyPr/>
          <a:lstStyle/>
          <a:p>
            <a:r>
              <a:rPr lang="en-US" dirty="0" smtClean="0"/>
              <a:t>What percentage of children with an IFSP or IEP are currently enrolled in each early learning program setting?</a:t>
            </a:r>
          </a:p>
          <a:p>
            <a:endParaRPr lang="en-US" sz="2400" dirty="0" smtClean="0"/>
          </a:p>
          <a:p>
            <a:r>
              <a:rPr lang="en-US" dirty="0" smtClean="0"/>
              <a:t>To answer such a program question, you need </a:t>
            </a:r>
          </a:p>
          <a:p>
            <a:pPr lvl="1"/>
            <a:r>
              <a:rPr lang="en-US" dirty="0" smtClean="0"/>
              <a:t>Data, possibly from multiple data systems </a:t>
            </a:r>
          </a:p>
          <a:p>
            <a:pPr lvl="1"/>
            <a:r>
              <a:rPr lang="en-US" dirty="0" smtClean="0"/>
              <a:t>Data elements and their definitions</a:t>
            </a:r>
            <a:endParaRPr lang="en-US" dirty="0"/>
          </a:p>
          <a:p>
            <a:pPr lvl="1"/>
            <a:r>
              <a:rPr lang="en-US" dirty="0" smtClean="0"/>
              <a:t>A plan to analyze the data . . .  </a:t>
            </a:r>
          </a:p>
          <a:p>
            <a:pPr marL="457200" lvl="1" indent="0">
              <a:buNone/>
            </a:pPr>
            <a:r>
              <a:rPr lang="en-US" dirty="0" smtClean="0"/>
              <a:t> </a:t>
            </a:r>
          </a:p>
          <a:p>
            <a:pPr marL="342900" lvl="1"/>
            <a:r>
              <a:rPr lang="en-US" sz="2800" dirty="0" smtClean="0">
                <a:solidFill>
                  <a:srgbClr val="154578"/>
                </a:solidFill>
              </a:rPr>
              <a:t>You </a:t>
            </a:r>
            <a:r>
              <a:rPr lang="en-US" sz="2800" dirty="0">
                <a:solidFill>
                  <a:srgbClr val="154578"/>
                </a:solidFill>
              </a:rPr>
              <a:t>need the CEDS Connect tool.  </a:t>
            </a:r>
          </a:p>
          <a:p>
            <a:pPr marL="342900" lvl="1"/>
            <a:endParaRPr lang="en-US" dirty="0"/>
          </a:p>
          <a:p>
            <a:pPr lvl="1"/>
            <a:endParaRPr lang="en-US" dirty="0" smtClean="0"/>
          </a:p>
          <a:p>
            <a:pPr lvl="1"/>
            <a:endParaRPr lang="en-US" dirty="0"/>
          </a:p>
        </p:txBody>
      </p:sp>
    </p:spTree>
    <p:extLst>
      <p:ext uri="{BB962C8B-B14F-4D97-AF65-F5344CB8AC3E}">
        <p14:creationId xmlns:p14="http://schemas.microsoft.com/office/powerpoint/2010/main" val="2692946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Available Connections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25" y="685800"/>
            <a:ext cx="6705600" cy="5604019"/>
          </a:xfrm>
          <a:prstGeom prst="rect">
            <a:avLst/>
          </a:prstGeom>
        </p:spPr>
      </p:pic>
    </p:spTree>
    <p:extLst>
      <p:ext uri="{BB962C8B-B14F-4D97-AF65-F5344CB8AC3E}">
        <p14:creationId xmlns:p14="http://schemas.microsoft.com/office/powerpoint/2010/main" val="33062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myConnect</a:t>
            </a:r>
            <a:endParaRPr lang="en-US" dirty="0"/>
          </a:p>
        </p:txBody>
      </p:sp>
      <p:pic>
        <p:nvPicPr>
          <p:cNvPr id="7170" name="Picture 2" descr="This slide has a screenshot of the CEDS Connection that was found in response to a specific policy question. The results list which CEDS Elements can help answer the question and which elements are not currently in CEDS, as well as links to each element’s detai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16" t="14647" r="11701" b="9413"/>
          <a:stretch/>
        </p:blipFill>
        <p:spPr bwMode="auto">
          <a:xfrm>
            <a:off x="861586" y="717697"/>
            <a:ext cx="7458501" cy="5532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descr="A red oval highlighting the myConnect button"/>
          <p:cNvSpPr/>
          <p:nvPr/>
        </p:nvSpPr>
        <p:spPr>
          <a:xfrm>
            <a:off x="7258087" y="4572000"/>
            <a:ext cx="95534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08564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Element Details</a:t>
            </a:r>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85800"/>
            <a:ext cx="8254001" cy="5642566"/>
          </a:xfrm>
          <a:prstGeom prst="rect">
            <a:avLst/>
          </a:prstGeom>
        </p:spPr>
      </p:pic>
    </p:spTree>
    <p:extLst>
      <p:ext uri="{BB962C8B-B14F-4D97-AF65-F5344CB8AC3E}">
        <p14:creationId xmlns:p14="http://schemas.microsoft.com/office/powerpoint/2010/main" val="11156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myConnect</a:t>
            </a:r>
            <a:endParaRPr lang="en-US" dirty="0"/>
          </a:p>
        </p:txBody>
      </p:sp>
      <p:pic>
        <p:nvPicPr>
          <p:cNvPr id="8194" name="Picture 2" descr="This slide has a screenshot showing my connect tool; specifically how the CEDS elements map onto your elements data system, and any elements you may have that are not currently in CEDS&#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896" t="34865" r="12417" b="9254"/>
          <a:stretch/>
        </p:blipFill>
        <p:spPr bwMode="auto">
          <a:xfrm>
            <a:off x="218365" y="996287"/>
            <a:ext cx="8639032" cy="4790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smtClean="0"/>
              <a:t>Session Description</a:t>
            </a:r>
            <a:endParaRPr lang="en-US" dirty="0"/>
          </a:p>
        </p:txBody>
      </p:sp>
      <p:sp>
        <p:nvSpPr>
          <p:cNvPr id="2" name="Content Placeholder 1"/>
          <p:cNvSpPr>
            <a:spLocks noGrp="1"/>
          </p:cNvSpPr>
          <p:nvPr>
            <p:ph idx="1"/>
          </p:nvPr>
        </p:nvSpPr>
        <p:spPr/>
        <p:txBody>
          <a:bodyPr/>
          <a:lstStyle/>
          <a:p>
            <a:r>
              <a:rPr lang="en-US" dirty="0" smtClean="0"/>
              <a:t>Discuss </a:t>
            </a:r>
            <a:r>
              <a:rPr lang="en-US" dirty="0"/>
              <a:t>the </a:t>
            </a:r>
            <a:r>
              <a:rPr lang="en-US" b="1" i="1" dirty="0">
                <a:solidFill>
                  <a:srgbClr val="00B050"/>
                </a:solidFill>
              </a:rPr>
              <a:t>benefits</a:t>
            </a:r>
            <a:r>
              <a:rPr lang="en-US" dirty="0"/>
              <a:t> and </a:t>
            </a:r>
            <a:r>
              <a:rPr lang="en-US" b="1" i="1" dirty="0">
                <a:solidFill>
                  <a:srgbClr val="00B050"/>
                </a:solidFill>
              </a:rPr>
              <a:t>challenges</a:t>
            </a:r>
            <a:r>
              <a:rPr lang="en-US" dirty="0"/>
              <a:t> of </a:t>
            </a:r>
            <a:r>
              <a:rPr lang="en-US" b="1" i="1" dirty="0">
                <a:solidFill>
                  <a:srgbClr val="00B050"/>
                </a:solidFill>
              </a:rPr>
              <a:t>developing data systems </a:t>
            </a:r>
            <a:r>
              <a:rPr lang="en-US" dirty="0"/>
              <a:t>across </a:t>
            </a:r>
            <a:r>
              <a:rPr lang="en-US" dirty="0" smtClean="0"/>
              <a:t>Part C and Part B/619 programs </a:t>
            </a:r>
            <a:r>
              <a:rPr lang="en-US" dirty="0"/>
              <a:t>with </a:t>
            </a:r>
            <a:r>
              <a:rPr lang="en-US" b="1" i="1" dirty="0">
                <a:solidFill>
                  <a:srgbClr val="00B050"/>
                </a:solidFill>
              </a:rPr>
              <a:t>common data elements and definitions</a:t>
            </a:r>
            <a:r>
              <a:rPr lang="en-US" dirty="0"/>
              <a:t>.  </a:t>
            </a:r>
            <a:endParaRPr lang="en-US" dirty="0" smtClean="0"/>
          </a:p>
          <a:p>
            <a:pPr marL="0" indent="0">
              <a:buNone/>
            </a:pPr>
            <a:endParaRPr lang="en-US" dirty="0" smtClean="0"/>
          </a:p>
          <a:p>
            <a:r>
              <a:rPr lang="en-US" dirty="0" smtClean="0"/>
              <a:t>Share</a:t>
            </a:r>
            <a:r>
              <a:rPr lang="en-US" b="1" i="1" dirty="0" smtClean="0">
                <a:solidFill>
                  <a:srgbClr val="00B050"/>
                </a:solidFill>
              </a:rPr>
              <a:t> tools</a:t>
            </a:r>
            <a:r>
              <a:rPr lang="en-US" dirty="0" smtClean="0"/>
              <a:t> </a:t>
            </a:r>
            <a:r>
              <a:rPr lang="en-US" dirty="0"/>
              <a:t>developed by </a:t>
            </a:r>
            <a:r>
              <a:rPr lang="en-US" dirty="0" smtClean="0"/>
              <a:t>the </a:t>
            </a:r>
            <a:r>
              <a:rPr lang="en-US" b="1" i="1" dirty="0" smtClean="0">
                <a:solidFill>
                  <a:srgbClr val="00B050"/>
                </a:solidFill>
              </a:rPr>
              <a:t>CEDS </a:t>
            </a:r>
            <a:r>
              <a:rPr lang="en-US" b="1" i="1" dirty="0">
                <a:solidFill>
                  <a:srgbClr val="00B050"/>
                </a:solidFill>
              </a:rPr>
              <a:t>initiative </a:t>
            </a:r>
            <a:r>
              <a:rPr lang="en-US" dirty="0" smtClean="0"/>
              <a:t>to </a:t>
            </a:r>
            <a:r>
              <a:rPr lang="en-US" dirty="0"/>
              <a:t>illustrate the </a:t>
            </a:r>
            <a:r>
              <a:rPr lang="en-US" b="1" i="1" dirty="0" smtClean="0">
                <a:solidFill>
                  <a:srgbClr val="00B050"/>
                </a:solidFill>
              </a:rPr>
              <a:t>power</a:t>
            </a:r>
            <a:r>
              <a:rPr lang="en-US" dirty="0" smtClean="0"/>
              <a:t> </a:t>
            </a:r>
            <a:r>
              <a:rPr lang="en-US" dirty="0"/>
              <a:t>of </a:t>
            </a:r>
            <a:r>
              <a:rPr lang="en-US" b="1" i="1" u="sng" dirty="0">
                <a:solidFill>
                  <a:srgbClr val="00B050"/>
                </a:solidFill>
              </a:rPr>
              <a:t>shared</a:t>
            </a:r>
            <a:r>
              <a:rPr lang="en-US" b="1" i="1" dirty="0">
                <a:solidFill>
                  <a:srgbClr val="00B050"/>
                </a:solidFill>
              </a:rPr>
              <a:t> data dictionaries</a:t>
            </a:r>
            <a:r>
              <a:rPr lang="en-US" dirty="0"/>
              <a:t>, shared </a:t>
            </a:r>
            <a:r>
              <a:rPr lang="en-US" b="1" i="1" dirty="0">
                <a:solidFill>
                  <a:srgbClr val="00B050"/>
                </a:solidFill>
              </a:rPr>
              <a:t>evaluation and research questions</a:t>
            </a:r>
            <a:r>
              <a:rPr lang="en-US" dirty="0"/>
              <a:t>, and shared </a:t>
            </a:r>
            <a:r>
              <a:rPr lang="en-US" b="1" i="1" dirty="0">
                <a:solidFill>
                  <a:srgbClr val="00B050"/>
                </a:solidFill>
              </a:rPr>
              <a:t>analytic strategies </a:t>
            </a:r>
            <a:r>
              <a:rPr lang="en-US" dirty="0"/>
              <a:t>to answer important </a:t>
            </a:r>
            <a:r>
              <a:rPr lang="en-US" b="1" i="1" dirty="0">
                <a:solidFill>
                  <a:srgbClr val="00B050"/>
                </a:solidFill>
              </a:rPr>
              <a:t>program and policy  questions</a:t>
            </a:r>
            <a:r>
              <a:rPr lang="en-US" dirty="0"/>
              <a:t>.</a:t>
            </a:r>
          </a:p>
        </p:txBody>
      </p:sp>
    </p:spTree>
    <p:extLst>
      <p:ext uri="{BB962C8B-B14F-4D97-AF65-F5344CB8AC3E}">
        <p14:creationId xmlns:p14="http://schemas.microsoft.com/office/powerpoint/2010/main" val="2879155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20</a:t>
            </a:fld>
            <a:endParaRPr lang="en-US" dirty="0">
              <a:solidFill>
                <a:prstClr val="black">
                  <a:tint val="75000"/>
                </a:prstClr>
              </a:solidFill>
            </a:endParaRPr>
          </a:p>
        </p:txBody>
      </p:sp>
      <p:sp>
        <p:nvSpPr>
          <p:cNvPr id="3" name="Title 2" descr="&quot; &quot;"/>
          <p:cNvSpPr>
            <a:spLocks noGrp="1"/>
          </p:cNvSpPr>
          <p:nvPr>
            <p:ph type="title"/>
          </p:nvPr>
        </p:nvSpPr>
        <p:spPr/>
        <p:txBody>
          <a:bodyPr>
            <a:normAutofit/>
          </a:bodyPr>
          <a:lstStyle/>
          <a:p>
            <a:r>
              <a:rPr lang="en-US" dirty="0"/>
              <a:t>State </a:t>
            </a:r>
            <a:r>
              <a:rPr lang="en-US" dirty="0" smtClean="0"/>
              <a:t>Example:  Connect Tool</a:t>
            </a:r>
            <a:endParaRPr lang="en-US" dirty="0"/>
          </a:p>
        </p:txBody>
      </p:sp>
      <p:sp>
        <p:nvSpPr>
          <p:cNvPr id="2" name="Content Placeholder 1"/>
          <p:cNvSpPr>
            <a:spLocks noGrp="1"/>
          </p:cNvSpPr>
          <p:nvPr>
            <p:ph idx="1"/>
          </p:nvPr>
        </p:nvSpPr>
        <p:spPr>
          <a:xfrm>
            <a:off x="457200" y="1600200"/>
            <a:ext cx="8229600" cy="4571999"/>
          </a:xfrm>
        </p:spPr>
        <p:txBody>
          <a:bodyPr/>
          <a:lstStyle/>
          <a:p>
            <a:pPr>
              <a:buClr>
                <a:srgbClr val="FF0000"/>
              </a:buClr>
              <a:buSzPct val="115000"/>
              <a:defRPr/>
            </a:pPr>
            <a:r>
              <a:rPr lang="en-US" sz="2400" dirty="0" smtClean="0">
                <a:latin typeface="Calibri" pitchFamily="34" charset="0"/>
              </a:rPr>
              <a:t>State </a:t>
            </a:r>
            <a:r>
              <a:rPr lang="en-US" sz="2400" dirty="0">
                <a:latin typeface="Calibri" pitchFamily="34" charset="0"/>
              </a:rPr>
              <a:t>serves young children under Part C and Part B/619</a:t>
            </a:r>
            <a:r>
              <a:rPr lang="en-US" sz="2400" dirty="0" smtClean="0">
                <a:latin typeface="Calibri" pitchFamily="34" charset="0"/>
              </a:rPr>
              <a:t>.</a:t>
            </a:r>
          </a:p>
          <a:p>
            <a:pPr>
              <a:buClr>
                <a:srgbClr val="FF0000"/>
              </a:buClr>
              <a:buSzPct val="115000"/>
              <a:buNone/>
              <a:defRPr/>
            </a:pPr>
            <a:r>
              <a:rPr lang="en-US" sz="2400" dirty="0" smtClean="0">
                <a:latin typeface="Calibri" pitchFamily="34" charset="0"/>
              </a:rPr>
              <a:t> </a:t>
            </a:r>
            <a:endParaRPr lang="en-US" sz="2400" dirty="0">
              <a:latin typeface="Calibri" pitchFamily="34" charset="0"/>
            </a:endParaRPr>
          </a:p>
          <a:p>
            <a:pPr>
              <a:buClr>
                <a:srgbClr val="FF0000"/>
              </a:buClr>
              <a:buSzPct val="115000"/>
              <a:defRPr/>
            </a:pPr>
            <a:r>
              <a:rPr lang="en-US" sz="2400" dirty="0">
                <a:latin typeface="Calibri" pitchFamily="34" charset="0"/>
              </a:rPr>
              <a:t>State has developed a tiered quality rating and improvement system (QRIS</a:t>
            </a:r>
            <a:r>
              <a:rPr lang="en-US" sz="2400" dirty="0" smtClean="0">
                <a:latin typeface="Calibri" pitchFamily="34" charset="0"/>
              </a:rPr>
              <a:t>).</a:t>
            </a:r>
          </a:p>
          <a:p>
            <a:pPr>
              <a:buClr>
                <a:srgbClr val="FF0000"/>
              </a:buClr>
              <a:buSzPct val="115000"/>
              <a:defRPr/>
            </a:pPr>
            <a:endParaRPr lang="en-US" sz="2400" dirty="0">
              <a:latin typeface="Calibri" pitchFamily="34" charset="0"/>
            </a:endParaRPr>
          </a:p>
          <a:p>
            <a:pPr>
              <a:buClr>
                <a:srgbClr val="FF0000"/>
              </a:buClr>
              <a:buSzPct val="115000"/>
              <a:defRPr/>
            </a:pPr>
            <a:r>
              <a:rPr lang="en-US" sz="2400" dirty="0" smtClean="0">
                <a:latin typeface="Calibri" pitchFamily="34" charset="0"/>
              </a:rPr>
              <a:t>Policymakers </a:t>
            </a:r>
            <a:r>
              <a:rPr lang="en-US" sz="2400" dirty="0">
                <a:latin typeface="Calibri" pitchFamily="34" charset="0"/>
              </a:rPr>
              <a:t>want to know if children with disabilities who </a:t>
            </a:r>
            <a:r>
              <a:rPr lang="en-US" sz="2400" dirty="0" smtClean="0">
                <a:latin typeface="Calibri" pitchFamily="34" charset="0"/>
              </a:rPr>
              <a:t>participate </a:t>
            </a:r>
            <a:r>
              <a:rPr lang="en-US" sz="2400" dirty="0">
                <a:latin typeface="Calibri" pitchFamily="34" charset="0"/>
              </a:rPr>
              <a:t>in a highly rated program experience better outcomes. They </a:t>
            </a:r>
            <a:r>
              <a:rPr lang="en-US" sz="2400" dirty="0" smtClean="0">
                <a:latin typeface="Calibri" pitchFamily="34" charset="0"/>
              </a:rPr>
              <a:t>have posed this </a:t>
            </a:r>
            <a:r>
              <a:rPr lang="en-US" sz="2400" dirty="0">
                <a:latin typeface="Calibri" pitchFamily="34" charset="0"/>
              </a:rPr>
              <a:t>question to the Part C and 619 Coordinators</a:t>
            </a:r>
            <a:r>
              <a:rPr lang="en-US" sz="2400" dirty="0" smtClean="0">
                <a:latin typeface="Calibri" pitchFamily="34" charset="0"/>
              </a:rPr>
              <a:t>.</a:t>
            </a:r>
          </a:p>
          <a:p>
            <a:pPr>
              <a:buClr>
                <a:srgbClr val="FF0000"/>
              </a:buClr>
              <a:buSzPct val="115000"/>
              <a:defRPr/>
            </a:pPr>
            <a:endParaRPr lang="en-US" sz="2400" dirty="0">
              <a:latin typeface="Calibri" pitchFamily="34" charset="0"/>
            </a:endParaRPr>
          </a:p>
          <a:p>
            <a:pPr>
              <a:buClr>
                <a:srgbClr val="FF0000"/>
              </a:buClr>
              <a:buSzPct val="115000"/>
              <a:defRPr/>
            </a:pPr>
            <a:r>
              <a:rPr lang="en-US" sz="2400" dirty="0">
                <a:latin typeface="Calibri" pitchFamily="34" charset="0"/>
              </a:rPr>
              <a:t>Where to start?</a:t>
            </a:r>
          </a:p>
          <a:p>
            <a:pPr marL="342900" lvl="1"/>
            <a:endParaRPr lang="en-US" dirty="0"/>
          </a:p>
          <a:p>
            <a:pPr lvl="1"/>
            <a:endParaRPr lang="en-US" dirty="0" smtClean="0"/>
          </a:p>
          <a:p>
            <a:pPr lvl="1"/>
            <a:endParaRPr lang="en-US" dirty="0"/>
          </a:p>
        </p:txBody>
      </p:sp>
    </p:spTree>
    <p:extLst>
      <p:ext uri="{BB962C8B-B14F-4D97-AF65-F5344CB8AC3E}">
        <p14:creationId xmlns:p14="http://schemas.microsoft.com/office/powerpoint/2010/main" val="486025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21</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dirty="0"/>
              <a:t>Go to CEDS Connect</a:t>
            </a:r>
          </a:p>
        </p:txBody>
      </p:sp>
      <p:sp>
        <p:nvSpPr>
          <p:cNvPr id="2" name="Content Placeholder 1"/>
          <p:cNvSpPr>
            <a:spLocks noGrp="1"/>
          </p:cNvSpPr>
          <p:nvPr>
            <p:ph idx="1"/>
          </p:nvPr>
        </p:nvSpPr>
        <p:spPr/>
        <p:txBody>
          <a:bodyPr/>
          <a:lstStyle/>
          <a:p>
            <a:pPr marL="0" indent="0">
              <a:spcBef>
                <a:spcPts val="0"/>
              </a:spcBef>
              <a:buClr>
                <a:srgbClr val="FF0000"/>
              </a:buClr>
              <a:buSzPct val="115000"/>
              <a:buNone/>
              <a:defRPr/>
            </a:pPr>
            <a:r>
              <a:rPr lang="en-US" sz="2400" u="sng" dirty="0"/>
              <a:t>Options</a:t>
            </a:r>
          </a:p>
          <a:p>
            <a:pPr>
              <a:spcBef>
                <a:spcPts val="0"/>
              </a:spcBef>
              <a:buClr>
                <a:srgbClr val="FF0000"/>
              </a:buClr>
              <a:buSzPct val="115000"/>
              <a:defRPr/>
            </a:pPr>
            <a:r>
              <a:rPr lang="en-US" sz="2200" dirty="0"/>
              <a:t>Search for an existing Connection</a:t>
            </a:r>
          </a:p>
          <a:p>
            <a:pPr>
              <a:spcBef>
                <a:spcPts val="0"/>
              </a:spcBef>
              <a:buClr>
                <a:srgbClr val="FF0000"/>
              </a:buClr>
              <a:buSzPct val="115000"/>
              <a:defRPr/>
            </a:pPr>
            <a:r>
              <a:rPr lang="en-US" sz="2200" dirty="0"/>
              <a:t>Create your own Connection</a:t>
            </a:r>
          </a:p>
          <a:p>
            <a:pPr>
              <a:spcBef>
                <a:spcPts val="0"/>
              </a:spcBef>
              <a:buClr>
                <a:srgbClr val="FF0000"/>
              </a:buClr>
              <a:buSzPct val="115000"/>
              <a:defRPr/>
            </a:pPr>
            <a:r>
              <a:rPr lang="en-US" sz="2200" dirty="0"/>
              <a:t>Suggest a Connection</a:t>
            </a:r>
          </a:p>
          <a:p>
            <a:pPr>
              <a:spcBef>
                <a:spcPts val="0"/>
              </a:spcBef>
              <a:buClr>
                <a:srgbClr val="FF0000"/>
              </a:buClr>
              <a:buSzPct val="115000"/>
              <a:defRPr/>
            </a:pPr>
            <a:endParaRPr lang="en-US" sz="2200" dirty="0"/>
          </a:p>
          <a:p>
            <a:pPr marL="0" indent="0">
              <a:spcBef>
                <a:spcPts val="0"/>
              </a:spcBef>
              <a:buClr>
                <a:srgbClr val="531C79"/>
              </a:buClr>
              <a:buSzPct val="115000"/>
              <a:buNone/>
              <a:defRPr/>
            </a:pPr>
            <a:r>
              <a:rPr lang="en-US" sz="2400" u="sng" dirty="0"/>
              <a:t>Data Elements</a:t>
            </a:r>
          </a:p>
          <a:p>
            <a:pPr>
              <a:spcBef>
                <a:spcPts val="0"/>
              </a:spcBef>
              <a:buClr>
                <a:srgbClr val="FF0000"/>
              </a:buClr>
              <a:buSzPct val="115000"/>
              <a:buFont typeface="Wingdings" pitchFamily="2" charset="2"/>
              <a:buChar char="ü"/>
              <a:defRPr/>
            </a:pPr>
            <a:r>
              <a:rPr lang="en-US" sz="2200" dirty="0"/>
              <a:t>Multiple elements to identify an individual child across data sets or systems</a:t>
            </a:r>
          </a:p>
          <a:p>
            <a:pPr>
              <a:spcBef>
                <a:spcPts val="0"/>
              </a:spcBef>
              <a:buClr>
                <a:srgbClr val="FF0000"/>
              </a:buClr>
              <a:buSzPct val="115000"/>
              <a:buFont typeface="Wingdings" pitchFamily="2" charset="2"/>
              <a:buChar char="ü"/>
              <a:defRPr/>
            </a:pPr>
            <a:r>
              <a:rPr lang="en-US" sz="2200" dirty="0"/>
              <a:t>Multiple elements to identify program participation</a:t>
            </a:r>
          </a:p>
          <a:p>
            <a:pPr>
              <a:spcBef>
                <a:spcPts val="0"/>
              </a:spcBef>
              <a:buClr>
                <a:srgbClr val="FF0000"/>
              </a:buClr>
              <a:buSzPct val="115000"/>
              <a:buFont typeface="Wingdings" pitchFamily="2" charset="2"/>
              <a:buChar char="ü"/>
              <a:defRPr/>
            </a:pPr>
            <a:r>
              <a:rPr lang="en-US" sz="2200" dirty="0"/>
              <a:t>QRIS score of provider programs</a:t>
            </a:r>
          </a:p>
          <a:p>
            <a:pPr>
              <a:spcBef>
                <a:spcPts val="0"/>
              </a:spcBef>
              <a:buClr>
                <a:srgbClr val="FF0000"/>
              </a:buClr>
              <a:buSzPct val="115000"/>
              <a:buFont typeface="Wingdings" pitchFamily="2" charset="2"/>
              <a:buChar char="ü"/>
              <a:defRPr/>
            </a:pPr>
            <a:r>
              <a:rPr lang="en-US" sz="2200" dirty="0"/>
              <a:t>Early Childhood Enrollment Service Type</a:t>
            </a:r>
          </a:p>
          <a:p>
            <a:pPr>
              <a:spcBef>
                <a:spcPts val="0"/>
              </a:spcBef>
              <a:buClr>
                <a:srgbClr val="FF0000"/>
              </a:buClr>
              <a:buSzPct val="115000"/>
              <a:buFont typeface="Wingdings" pitchFamily="2" charset="2"/>
              <a:buChar char="ü"/>
              <a:defRPr/>
            </a:pPr>
            <a:r>
              <a:rPr lang="en-US" sz="2200" dirty="0"/>
              <a:t>Entry/exit scores for outcomes 1-3 (V. 4)</a:t>
            </a:r>
          </a:p>
          <a:p>
            <a:pPr>
              <a:spcBef>
                <a:spcPts val="0"/>
              </a:spcBef>
              <a:buClr>
                <a:srgbClr val="FF0000"/>
              </a:buClr>
              <a:buSzPct val="115000"/>
              <a:buFont typeface="Wingdings" pitchFamily="2" charset="2"/>
              <a:buChar char="ü"/>
              <a:defRPr/>
            </a:pPr>
            <a:r>
              <a:rPr lang="en-US" sz="2200" dirty="0"/>
              <a:t>Progress in outcome area at exit (V. 4)</a:t>
            </a:r>
          </a:p>
          <a:p>
            <a:endParaRPr lang="en-US" dirty="0"/>
          </a:p>
        </p:txBody>
      </p:sp>
    </p:spTree>
    <p:extLst>
      <p:ext uri="{BB962C8B-B14F-4D97-AF65-F5344CB8AC3E}">
        <p14:creationId xmlns:p14="http://schemas.microsoft.com/office/powerpoint/2010/main" val="2945551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22</a:t>
            </a:fld>
            <a:endParaRPr lang="en-US" dirty="0"/>
          </a:p>
        </p:txBody>
      </p:sp>
      <p:sp>
        <p:nvSpPr>
          <p:cNvPr id="3" name="Title 2"/>
          <p:cNvSpPr>
            <a:spLocks noGrp="1"/>
          </p:cNvSpPr>
          <p:nvPr>
            <p:ph type="title"/>
          </p:nvPr>
        </p:nvSpPr>
        <p:spPr>
          <a:xfrm>
            <a:off x="457200" y="274638"/>
            <a:ext cx="8412480" cy="1143000"/>
          </a:xfrm>
        </p:spPr>
        <p:txBody>
          <a:bodyPr>
            <a:normAutofit/>
          </a:bodyPr>
          <a:lstStyle/>
          <a:p>
            <a:r>
              <a:rPr lang="en-US" dirty="0"/>
              <a:t>Potential Analysis Recommendations</a:t>
            </a:r>
          </a:p>
        </p:txBody>
      </p:sp>
      <p:sp>
        <p:nvSpPr>
          <p:cNvPr id="2" name="Content Placeholder 1"/>
          <p:cNvSpPr>
            <a:spLocks noGrp="1"/>
          </p:cNvSpPr>
          <p:nvPr>
            <p:ph idx="1"/>
          </p:nvPr>
        </p:nvSpPr>
        <p:spPr/>
        <p:txBody>
          <a:bodyPr/>
          <a:lstStyle/>
          <a:p>
            <a:pPr marL="0" indent="0">
              <a:buClr>
                <a:srgbClr val="531C79"/>
              </a:buClr>
              <a:buSzPct val="115000"/>
              <a:buNone/>
              <a:defRPr/>
            </a:pPr>
            <a:r>
              <a:rPr lang="en-US" sz="2400" dirty="0">
                <a:latin typeface="Calibri" pitchFamily="34" charset="0"/>
              </a:rPr>
              <a:t>What percentage of young children who received early intervention or special education preschool and who participated in a highly rated early learning program substantially increased their rate of growth on Outcomes 1-3?</a:t>
            </a:r>
          </a:p>
          <a:p>
            <a:pPr>
              <a:buClr>
                <a:srgbClr val="531C79"/>
              </a:buClr>
              <a:buSzPct val="115000"/>
              <a:defRPr/>
            </a:pPr>
            <a:endParaRPr lang="en-US" dirty="0">
              <a:latin typeface="Calibri" pitchFamily="34" charset="0"/>
            </a:endParaRPr>
          </a:p>
          <a:p>
            <a:pPr>
              <a:buClr>
                <a:srgbClr val="FF0000"/>
              </a:buClr>
              <a:buSzPct val="115000"/>
              <a:buFont typeface="+mj-lt"/>
              <a:buAutoNum type="arabicPeriod"/>
              <a:defRPr/>
            </a:pPr>
            <a:r>
              <a:rPr lang="en-US" sz="2000" dirty="0">
                <a:latin typeface="Calibri" pitchFamily="34" charset="0"/>
              </a:rPr>
              <a:t>Determine N, the unduplicated number of children receiving EI or ECSE services.</a:t>
            </a:r>
          </a:p>
          <a:p>
            <a:pPr>
              <a:buClr>
                <a:srgbClr val="FF0000"/>
              </a:buClr>
              <a:buSzPct val="115000"/>
              <a:buFont typeface="+mj-lt"/>
              <a:buAutoNum type="arabicPeriod"/>
              <a:defRPr/>
            </a:pPr>
            <a:r>
              <a:rPr lang="en-US" sz="2000" dirty="0">
                <a:latin typeface="Calibri" pitchFamily="34" charset="0"/>
              </a:rPr>
              <a:t>Select those who participated in another program type.</a:t>
            </a:r>
          </a:p>
          <a:p>
            <a:pPr>
              <a:buClr>
                <a:srgbClr val="FF0000"/>
              </a:buClr>
              <a:buSzPct val="115000"/>
              <a:buFont typeface="+mj-lt"/>
              <a:buAutoNum type="arabicPeriod"/>
              <a:defRPr/>
            </a:pPr>
            <a:r>
              <a:rPr lang="en-US" sz="2000" dirty="0">
                <a:latin typeface="Calibri" pitchFamily="34" charset="0"/>
              </a:rPr>
              <a:t>Remove children who participated in unrated or low rated programs.</a:t>
            </a:r>
          </a:p>
          <a:p>
            <a:pPr>
              <a:buClr>
                <a:srgbClr val="FF0000"/>
              </a:buClr>
              <a:buSzPct val="115000"/>
              <a:buFont typeface="+mj-lt"/>
              <a:buAutoNum type="arabicPeriod"/>
              <a:defRPr/>
            </a:pPr>
            <a:r>
              <a:rPr lang="en-US" sz="2000" dirty="0">
                <a:latin typeface="Calibri" pitchFamily="34" charset="0"/>
              </a:rPr>
              <a:t>Remove children without exit ratings.</a:t>
            </a:r>
          </a:p>
          <a:p>
            <a:pPr>
              <a:buClr>
                <a:srgbClr val="FF0000"/>
              </a:buClr>
              <a:buSzPct val="115000"/>
              <a:buFont typeface="+mj-lt"/>
              <a:buAutoNum type="arabicPeriod"/>
              <a:defRPr/>
            </a:pPr>
            <a:r>
              <a:rPr lang="en-US" sz="2000" dirty="0">
                <a:latin typeface="Calibri" pitchFamily="34" charset="0"/>
              </a:rPr>
              <a:t>Calculate progress category (a-e) for remaining children.</a:t>
            </a:r>
          </a:p>
          <a:p>
            <a:pPr>
              <a:buClr>
                <a:srgbClr val="FF0000"/>
              </a:buClr>
              <a:buSzPct val="115000"/>
              <a:buFont typeface="+mj-lt"/>
              <a:buAutoNum type="arabicPeriod"/>
              <a:defRPr/>
            </a:pPr>
            <a:r>
              <a:rPr lang="en-US" sz="2000" dirty="0">
                <a:latin typeface="Calibri" pitchFamily="34" charset="0"/>
              </a:rPr>
              <a:t>Apply OSEP formula (</a:t>
            </a:r>
            <a:r>
              <a:rPr lang="en-US" sz="2000" dirty="0" err="1">
                <a:latin typeface="Calibri" pitchFamily="34" charset="0"/>
              </a:rPr>
              <a:t>c+d</a:t>
            </a:r>
            <a:r>
              <a:rPr lang="en-US" sz="2000" dirty="0">
                <a:latin typeface="Calibri" pitchFamily="34" charset="0"/>
              </a:rPr>
              <a:t>)/(</a:t>
            </a:r>
            <a:r>
              <a:rPr lang="en-US" sz="2000" dirty="0" err="1">
                <a:latin typeface="Calibri" pitchFamily="34" charset="0"/>
              </a:rPr>
              <a:t>a+b+c+d</a:t>
            </a:r>
            <a:r>
              <a:rPr lang="en-US" sz="2000" dirty="0">
                <a:latin typeface="Calibri" pitchFamily="34" charset="0"/>
              </a:rPr>
              <a:t>).</a:t>
            </a:r>
          </a:p>
          <a:p>
            <a:endParaRPr lang="en-US" dirty="0"/>
          </a:p>
        </p:txBody>
      </p:sp>
    </p:spTree>
    <p:extLst>
      <p:ext uri="{BB962C8B-B14F-4D97-AF65-F5344CB8AC3E}">
        <p14:creationId xmlns:p14="http://schemas.microsoft.com/office/powerpoint/2010/main" val="2232384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lstStyle/>
          <a:p>
            <a:r>
              <a:rPr lang="en-US" dirty="0" smtClean="0"/>
              <a:t>Facilitated Discussion Question</a:t>
            </a:r>
            <a:endParaRPr lang="en-US" dirty="0"/>
          </a:p>
        </p:txBody>
      </p:sp>
      <p:sp>
        <p:nvSpPr>
          <p:cNvPr id="2" name="Text Placeholder 1"/>
          <p:cNvSpPr>
            <a:spLocks noGrp="1"/>
          </p:cNvSpPr>
          <p:nvPr>
            <p:ph idx="1"/>
          </p:nvPr>
        </p:nvSpPr>
        <p:spPr/>
        <p:txBody>
          <a:bodyPr/>
          <a:lstStyle/>
          <a:p>
            <a:pPr marL="0" indent="0">
              <a:buNone/>
            </a:pPr>
            <a:r>
              <a:rPr lang="en-US" sz="3200" dirty="0"/>
              <a:t>What are </a:t>
            </a:r>
            <a:r>
              <a:rPr lang="en-US" sz="3200" b="1" i="1" dirty="0" smtClean="0">
                <a:solidFill>
                  <a:srgbClr val="00B050"/>
                </a:solidFill>
              </a:rPr>
              <a:t>benefits</a:t>
            </a:r>
            <a:r>
              <a:rPr lang="en-US" sz="3200" dirty="0" smtClean="0"/>
              <a:t> of using the CEDS Connect Tool? </a:t>
            </a:r>
          </a:p>
          <a:p>
            <a:pPr lvl="1"/>
            <a:endParaRPr lang="en-US" dirty="0" smtClean="0"/>
          </a:p>
          <a:p>
            <a:r>
              <a:rPr lang="en-US" dirty="0" smtClean="0"/>
              <a:t>_____________________________</a:t>
            </a:r>
          </a:p>
          <a:p>
            <a:r>
              <a:rPr lang="en-US" dirty="0" smtClean="0"/>
              <a:t>_____________________________</a:t>
            </a:r>
          </a:p>
          <a:p>
            <a:r>
              <a:rPr lang="en-US" dirty="0" smtClean="0"/>
              <a:t>_____________________________</a:t>
            </a:r>
          </a:p>
          <a:p>
            <a:r>
              <a:rPr lang="en-US" dirty="0" smtClean="0"/>
              <a:t>_____________________________</a:t>
            </a:r>
          </a:p>
          <a:p>
            <a:endParaRPr lang="en-US" dirty="0"/>
          </a:p>
        </p:txBody>
      </p:sp>
    </p:spTree>
    <p:extLst>
      <p:ext uri="{BB962C8B-B14F-4D97-AF65-F5344CB8AC3E}">
        <p14:creationId xmlns:p14="http://schemas.microsoft.com/office/powerpoint/2010/main" val="16538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lstStyle/>
          <a:p>
            <a:r>
              <a:rPr lang="en-US" dirty="0" smtClean="0"/>
              <a:t>Facilitated Discussion Question</a:t>
            </a:r>
            <a:endParaRPr lang="en-US" dirty="0"/>
          </a:p>
        </p:txBody>
      </p:sp>
      <p:sp>
        <p:nvSpPr>
          <p:cNvPr id="2" name="Text Placeholder 1"/>
          <p:cNvSpPr>
            <a:spLocks noGrp="1"/>
          </p:cNvSpPr>
          <p:nvPr>
            <p:ph idx="1"/>
          </p:nvPr>
        </p:nvSpPr>
        <p:spPr/>
        <p:txBody>
          <a:bodyPr/>
          <a:lstStyle/>
          <a:p>
            <a:pPr marL="0" indent="0">
              <a:buNone/>
            </a:pPr>
            <a:r>
              <a:rPr lang="en-US" sz="3200" dirty="0"/>
              <a:t>What are </a:t>
            </a:r>
            <a:r>
              <a:rPr lang="en-US" sz="3200" b="1" i="1" dirty="0" smtClean="0">
                <a:solidFill>
                  <a:srgbClr val="00B050"/>
                </a:solidFill>
              </a:rPr>
              <a:t>challenges</a:t>
            </a:r>
            <a:r>
              <a:rPr lang="en-US" sz="3200" dirty="0" smtClean="0"/>
              <a:t> </a:t>
            </a:r>
            <a:r>
              <a:rPr lang="en-US" sz="3200" dirty="0"/>
              <a:t>of </a:t>
            </a:r>
            <a:r>
              <a:rPr lang="en-US" sz="3200" dirty="0" smtClean="0"/>
              <a:t>using the CEDS Connect tool?</a:t>
            </a:r>
          </a:p>
          <a:p>
            <a:pPr lvl="1"/>
            <a:endParaRPr lang="en-US" dirty="0" smtClean="0"/>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endParaRPr lang="en-US" dirty="0"/>
          </a:p>
        </p:txBody>
      </p:sp>
    </p:spTree>
    <p:extLst>
      <p:ext uri="{BB962C8B-B14F-4D97-AF65-F5344CB8AC3E}">
        <p14:creationId xmlns:p14="http://schemas.microsoft.com/office/powerpoint/2010/main" val="50927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a:blip>
          <a:srcRect/>
          <a:stretch>
            <a:fillRect/>
          </a:stretch>
        </p:blipFill>
        <p:spPr>
          <a:xfrm>
            <a:off x="1539240" y="262934"/>
            <a:ext cx="5989320" cy="6238858"/>
          </a:xfrm>
          <a:prstGeom prst="rect">
            <a:avLst/>
          </a:prstGeom>
          <a:effectLst/>
        </p:spPr>
      </p:pic>
      <p:sp>
        <p:nvSpPr>
          <p:cNvPr id="8" name="Rectangle 7" descr="&quot; &quot;"/>
          <p:cNvSpPr/>
          <p:nvPr/>
        </p:nvSpPr>
        <p:spPr>
          <a:xfrm>
            <a:off x="0" y="-27296"/>
            <a:ext cx="9144000" cy="301752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descr="&quot; &quot;"/>
          <p:cNvSpPr/>
          <p:nvPr/>
        </p:nvSpPr>
        <p:spPr>
          <a:xfrm>
            <a:off x="0" y="3981736"/>
            <a:ext cx="9144000" cy="287626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descr="Introduction for the next section: &quot;Using Align&quot;"/>
          <p:cNvSpPr txBox="1">
            <a:spLocks/>
          </p:cNvSpPr>
          <p:nvPr/>
        </p:nvSpPr>
        <p:spPr bwMode="auto">
          <a:xfrm>
            <a:off x="0" y="2985448"/>
            <a:ext cx="9144000" cy="996696"/>
          </a:xfrm>
          <a:prstGeom prst="rect">
            <a:avLst/>
          </a:prstGeom>
          <a:solidFill>
            <a:schemeClr val="bg1">
              <a:alpha val="8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
        <p:nvSpPr>
          <p:cNvPr id="10" name="Title 1" descr="Introduction for the next section: &quot;Using Align&quot;&#10;"/>
          <p:cNvSpPr txBox="1">
            <a:spLocks/>
          </p:cNvSpPr>
          <p:nvPr/>
        </p:nvSpPr>
        <p:spPr bwMode="auto">
          <a:xfrm>
            <a:off x="0" y="30480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r>
              <a:rPr lang="en-US" sz="6600" b="1" cap="small" dirty="0">
                <a:solidFill>
                  <a:prstClr val="black">
                    <a:lumMod val="85000"/>
                    <a:lumOff val="15000"/>
                  </a:prstClr>
                </a:solidFill>
                <a:effectLst>
                  <a:glow rad="101600">
                    <a:prstClr val="white">
                      <a:alpha val="60000"/>
                    </a:prstClr>
                  </a:glow>
                </a:effectLst>
                <a:latin typeface="Trebuchet MS" pitchFamily="34" charset="0"/>
              </a:rPr>
              <a:t>Using Align</a:t>
            </a: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Tree>
    <p:extLst>
      <p:ext uri="{BB962C8B-B14F-4D97-AF65-F5344CB8AC3E}">
        <p14:creationId xmlns:p14="http://schemas.microsoft.com/office/powerpoint/2010/main" val="4140046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10" presetClass="exit" presetSubtype="0" fill="hold" grpId="1"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0"/>
            <a:ext cx="8686800" cy="769441"/>
          </a:xfrm>
          <a:prstGeom prst="rect">
            <a:avLst/>
          </a:prstGeom>
          <a:noFill/>
        </p:spPr>
        <p:txBody>
          <a:bodyPr wrap="square" rtlCol="0">
            <a:spAutoFit/>
          </a:bodyPr>
          <a:lstStyle/>
          <a:p>
            <a:r>
              <a:rPr lang="en-US" sz="4400" b="1" dirty="0">
                <a:solidFill>
                  <a:srgbClr val="5F2084"/>
                </a:solidFill>
                <a:cs typeface="Andalus" pitchFamily="18" charset="-78"/>
              </a:rPr>
              <a:t>Align</a:t>
            </a:r>
          </a:p>
        </p:txBody>
      </p:sp>
      <p:sp>
        <p:nvSpPr>
          <p:cNvPr id="5" name="Content Placeholder 4"/>
          <p:cNvSpPr txBox="1">
            <a:spLocks/>
          </p:cNvSpPr>
          <p:nvPr/>
        </p:nvSpPr>
        <p:spPr bwMode="auto">
          <a:xfrm>
            <a:off x="602343" y="2301875"/>
            <a:ext cx="8229600" cy="4022725"/>
          </a:xfrm>
          <a:prstGeom prst="rect">
            <a:avLst/>
          </a:prstGeom>
          <a:noFill/>
          <a:ln>
            <a:noFill/>
          </a:ln>
          <a:extLst/>
        </p:spPr>
        <p:txBody>
          <a:bodyPr/>
          <a:lstStyle/>
          <a:p>
            <a:pPr marL="342900" indent="-342900">
              <a:spcBef>
                <a:spcPct val="20000"/>
              </a:spcBef>
              <a:buClr>
                <a:srgbClr val="7030A0"/>
              </a:buClr>
              <a:buSzPct val="115000"/>
              <a:buFont typeface="Arial" charset="0"/>
              <a:buNone/>
              <a:defRPr/>
            </a:pPr>
            <a:r>
              <a:rPr lang="en-US" sz="3600" dirty="0">
                <a:solidFill>
                  <a:prstClr val="black"/>
                </a:solidFill>
                <a:latin typeface="Trebuchet MS" pitchFamily="34" charset="0"/>
              </a:rPr>
              <a:t>Web-based tool that allows users to</a:t>
            </a:r>
          </a:p>
          <a:p>
            <a:pPr marL="342900" indent="-342900">
              <a:spcBef>
                <a:spcPct val="20000"/>
              </a:spcBef>
              <a:buClr>
                <a:srgbClr val="7030A0"/>
              </a:buClr>
              <a:buSzPct val="115000"/>
              <a:buFont typeface="Arial" charset="0"/>
              <a:buNone/>
              <a:defRPr/>
            </a:pPr>
            <a:endParaRPr lang="en-US" sz="1200" dirty="0">
              <a:solidFill>
                <a:prstClr val="black">
                  <a:lumMod val="85000"/>
                  <a:lumOff val="15000"/>
                </a:prstClr>
              </a:solidFill>
              <a:latin typeface="Trebuchet MS" pitchFamily="34" charset="0"/>
            </a:endParaRPr>
          </a:p>
          <a:p>
            <a:pPr marL="342900" indent="-342900">
              <a:spcBef>
                <a:spcPct val="20000"/>
              </a:spcBef>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latin typeface="Trebuchet MS" pitchFamily="34" charset="0"/>
              </a:rPr>
              <a:t>Import</a:t>
            </a:r>
            <a:r>
              <a:rPr lang="en-US" sz="3200" dirty="0">
                <a:solidFill>
                  <a:srgbClr val="595959"/>
                </a:solidFill>
                <a:latin typeface="Trebuchet MS" pitchFamily="34" charset="0"/>
              </a:rPr>
              <a:t> </a:t>
            </a:r>
            <a:r>
              <a:rPr lang="en-US" sz="3200" dirty="0">
                <a:solidFill>
                  <a:prstClr val="black"/>
                </a:solidFill>
                <a:latin typeface="Trebuchet MS" pitchFamily="34" charset="0"/>
              </a:rPr>
              <a:t>or input their data dictionaries</a:t>
            </a:r>
          </a:p>
          <a:p>
            <a:pPr marL="342900" indent="-342900">
              <a:spcBef>
                <a:spcPct val="20000"/>
              </a:spcBef>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latin typeface="Trebuchet MS" pitchFamily="34" charset="0"/>
              </a:rPr>
              <a:t>Align </a:t>
            </a:r>
            <a:r>
              <a:rPr lang="en-US" sz="3200" dirty="0">
                <a:solidFill>
                  <a:prstClr val="black"/>
                </a:solidFill>
                <a:latin typeface="Trebuchet MS" pitchFamily="34" charset="0"/>
              </a:rPr>
              <a:t>their current data to CEDS</a:t>
            </a:r>
          </a:p>
          <a:p>
            <a:pPr marL="342900" indent="-342900">
              <a:spcBef>
                <a:spcPct val="20000"/>
              </a:spcBef>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latin typeface="Trebuchet MS" pitchFamily="34" charset="0"/>
              </a:rPr>
              <a:t>Compare</a:t>
            </a:r>
            <a:r>
              <a:rPr lang="en-US" sz="3200" dirty="0">
                <a:solidFill>
                  <a:srgbClr val="595959"/>
                </a:solidFill>
                <a:latin typeface="Trebuchet MS" pitchFamily="34" charset="0"/>
              </a:rPr>
              <a:t> </a:t>
            </a:r>
            <a:r>
              <a:rPr lang="en-US" sz="3200" dirty="0" smtClean="0">
                <a:solidFill>
                  <a:prstClr val="black"/>
                </a:solidFill>
                <a:latin typeface="Trebuchet MS" pitchFamily="34" charset="0"/>
              </a:rPr>
              <a:t>their data dictionaries</a:t>
            </a:r>
            <a:endParaRPr lang="en-US" sz="3200" dirty="0">
              <a:solidFill>
                <a:prstClr val="black"/>
              </a:solidFill>
              <a:latin typeface="Trebuchet MS" pitchFamily="34" charset="0"/>
            </a:endParaRPr>
          </a:p>
          <a:p>
            <a:pPr marL="342900" indent="-342900">
              <a:spcBef>
                <a:spcPct val="20000"/>
              </a:spcBef>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latin typeface="Trebuchet MS" pitchFamily="34" charset="0"/>
              </a:rPr>
              <a:t>Analyze </a:t>
            </a:r>
            <a:r>
              <a:rPr lang="en-US" sz="3200" dirty="0">
                <a:solidFill>
                  <a:prstClr val="black"/>
                </a:solidFill>
                <a:latin typeface="Trebuchet MS" pitchFamily="34" charset="0"/>
              </a:rPr>
              <a:t>their data in relation to various other CEDS-aligned efforts</a:t>
            </a:r>
          </a:p>
        </p:txBody>
      </p:sp>
      <p:pic>
        <p:nvPicPr>
          <p:cNvPr id="4" name="Picture 3"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838200"/>
            <a:ext cx="4114381" cy="1862381"/>
          </a:xfrm>
          <a:prstGeom prst="rect">
            <a:avLst/>
          </a:prstGeom>
        </p:spPr>
      </p:pic>
    </p:spTree>
    <p:extLst>
      <p:ext uri="{BB962C8B-B14F-4D97-AF65-F5344CB8AC3E}">
        <p14:creationId xmlns:p14="http://schemas.microsoft.com/office/powerpoint/2010/main" val="195739915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States with Early Learning Maps</a:t>
            </a:r>
            <a:endParaRPr lang="en-US" dirty="0"/>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09" y="1161733"/>
            <a:ext cx="8640381" cy="4534533"/>
          </a:xfrm>
          <a:prstGeom prst="rect">
            <a:avLst/>
          </a:prstGeom>
        </p:spPr>
      </p:pic>
    </p:spTree>
    <p:extLst>
      <p:ext uri="{BB962C8B-B14F-4D97-AF65-F5344CB8AC3E}">
        <p14:creationId xmlns:p14="http://schemas.microsoft.com/office/powerpoint/2010/main" val="20339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 to CEDS</a:t>
            </a:r>
            <a:endParaRPr lang="en-US" dirty="0"/>
          </a:p>
        </p:txBody>
      </p:sp>
      <p:pic>
        <p:nvPicPr>
          <p:cNvPr id="6146" name="Picture 2" descr="This slide has a screenshot of a CEDS Align report aligning a selected data dictionary with CEDS. The report maps each data dictionary’s element to its corresponding CEDS Element and describes the level of alignment between the two elements’ definitions and code se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805" t="14328" r="12149" b="12119"/>
          <a:stretch/>
        </p:blipFill>
        <p:spPr bwMode="auto">
          <a:xfrm>
            <a:off x="341194" y="724681"/>
            <a:ext cx="7601803" cy="551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 to Others</a:t>
            </a:r>
            <a:endParaRPr lang="en-US" dirty="0"/>
          </a:p>
        </p:txBody>
      </p:sp>
      <p:pic>
        <p:nvPicPr>
          <p:cNvPr id="1026" name="Picture 2" descr="This slide has a screenshot of a CEDS Align report comparing a selected data dictionary to other data dictionaries. The report maps each data dictionary’s element to its corresponding element in the other data dictionar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 y="990600"/>
            <a:ext cx="85915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38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p:txBody>
          <a:bodyPr/>
          <a:lstStyle/>
          <a:p>
            <a:r>
              <a:rPr lang="en-US" dirty="0" smtClean="0"/>
              <a:t>Agenda </a:t>
            </a:r>
            <a:endParaRPr lang="en-US" dirty="0"/>
          </a:p>
        </p:txBody>
      </p:sp>
      <p:graphicFrame>
        <p:nvGraphicFramePr>
          <p:cNvPr id="5" name="Content Placeholder 4" descr="This table provides an overview of the agenda. Included are the topics, purposes and or CEDS tools, and facilitators"/>
          <p:cNvGraphicFramePr>
            <a:graphicFrameLocks noGrp="1"/>
          </p:cNvGraphicFramePr>
          <p:nvPr>
            <p:ph idx="1"/>
            <p:extLst>
              <p:ext uri="{D42A27DB-BD31-4B8C-83A1-F6EECF244321}">
                <p14:modId xmlns:p14="http://schemas.microsoft.com/office/powerpoint/2010/main" val="44543707"/>
              </p:ext>
            </p:extLst>
          </p:nvPr>
        </p:nvGraphicFramePr>
        <p:xfrm>
          <a:off x="457200" y="1600200"/>
          <a:ext cx="8229600" cy="4028440"/>
        </p:xfrm>
        <a:graphic>
          <a:graphicData uri="http://schemas.openxmlformats.org/drawingml/2006/table">
            <a:tbl>
              <a:tblPr firstRow="1" bandRow="1">
                <a:tableStyleId>{5C22544A-7EE6-4342-B048-85BDC9FD1C3A}</a:tableStyleId>
              </a:tblPr>
              <a:tblGrid>
                <a:gridCol w="2819400"/>
                <a:gridCol w="3200400"/>
                <a:gridCol w="2209800"/>
              </a:tblGrid>
              <a:tr h="370840">
                <a:tc>
                  <a:txBody>
                    <a:bodyPr/>
                    <a:lstStyle/>
                    <a:p>
                      <a:r>
                        <a:rPr lang="en-US" dirty="0" smtClean="0"/>
                        <a:t>Topic</a:t>
                      </a:r>
                      <a:endParaRPr lang="en-US" dirty="0"/>
                    </a:p>
                  </a:txBody>
                  <a:tcPr/>
                </a:tc>
                <a:tc>
                  <a:txBody>
                    <a:bodyPr/>
                    <a:lstStyle/>
                    <a:p>
                      <a:r>
                        <a:rPr lang="en-US" dirty="0" smtClean="0"/>
                        <a:t>Purpose/CEDS Tool</a:t>
                      </a:r>
                      <a:endParaRPr lang="en-US" dirty="0"/>
                    </a:p>
                  </a:txBody>
                  <a:tcPr/>
                </a:tc>
                <a:tc>
                  <a:txBody>
                    <a:bodyPr/>
                    <a:lstStyle/>
                    <a:p>
                      <a:r>
                        <a:rPr lang="en-US" dirty="0" smtClean="0"/>
                        <a:t>Facilitators</a:t>
                      </a:r>
                      <a:endParaRPr lang="en-US" dirty="0"/>
                    </a:p>
                  </a:txBody>
                  <a:tcPr/>
                </a:tc>
              </a:tr>
              <a:tr h="731520">
                <a:tc>
                  <a:txBody>
                    <a:bodyPr/>
                    <a:lstStyle/>
                    <a:p>
                      <a:r>
                        <a:rPr lang="en-US" dirty="0" smtClean="0"/>
                        <a:t>CEDS Overview</a:t>
                      </a:r>
                      <a:endParaRPr lang="en-US" dirty="0"/>
                    </a:p>
                  </a:txBody>
                  <a:tcPr anchor="ctr"/>
                </a:tc>
                <a:tc>
                  <a:txBody>
                    <a:bodyPr/>
                    <a:lstStyle/>
                    <a:p>
                      <a:r>
                        <a:rPr lang="en-US" dirty="0" smtClean="0"/>
                        <a:t>To introduce CEDS</a:t>
                      </a:r>
                      <a:endParaRPr lang="en-US" dirty="0"/>
                    </a:p>
                  </a:txBody>
                  <a:tcPr anchor="ctr"/>
                </a:tc>
                <a:tc>
                  <a:txBody>
                    <a:bodyPr/>
                    <a:lstStyle/>
                    <a:p>
                      <a:r>
                        <a:rPr lang="en-US" dirty="0" smtClean="0"/>
                        <a:t>Missy</a:t>
                      </a:r>
                      <a:endParaRPr lang="en-US" dirty="0"/>
                    </a:p>
                  </a:txBody>
                  <a:tcPr anchor="ctr"/>
                </a:tc>
              </a:tr>
              <a:tr h="731520">
                <a:tc>
                  <a:txBody>
                    <a:bodyPr/>
                    <a:lstStyle/>
                    <a:p>
                      <a:r>
                        <a:rPr lang="en-US" dirty="0" smtClean="0"/>
                        <a:t>Program &amp; Policy Questions </a:t>
                      </a:r>
                      <a:endParaRPr lang="en-US" dirty="0"/>
                    </a:p>
                  </a:txBody>
                  <a:tcPr anchor="ctr"/>
                </a:tc>
                <a:tc>
                  <a:txBody>
                    <a:bodyPr/>
                    <a:lstStyle/>
                    <a:p>
                      <a:r>
                        <a:rPr lang="en-US" dirty="0" smtClean="0"/>
                        <a:t>To demonstrate Connect</a:t>
                      </a:r>
                      <a:endParaRPr lang="en-US" dirty="0"/>
                    </a:p>
                  </a:txBody>
                  <a:tcPr anchor="ctr"/>
                </a:tc>
                <a:tc>
                  <a:txBody>
                    <a:bodyPr/>
                    <a:lstStyle/>
                    <a:p>
                      <a:r>
                        <a:rPr lang="en-US" dirty="0" smtClean="0"/>
                        <a:t>Suzanne &amp; Lisa</a:t>
                      </a:r>
                      <a:endParaRPr lang="en-US" dirty="0"/>
                    </a:p>
                  </a:txBody>
                  <a:tcPr anchor="ctr"/>
                </a:tc>
              </a:tr>
              <a:tr h="731520">
                <a:tc>
                  <a:txBody>
                    <a:bodyPr/>
                    <a:lstStyle/>
                    <a:p>
                      <a:r>
                        <a:rPr lang="en-US" dirty="0" smtClean="0"/>
                        <a:t>Data Dictionaries</a:t>
                      </a:r>
                      <a:endParaRPr lang="en-US" dirty="0"/>
                    </a:p>
                  </a:txBody>
                  <a:tcPr anchor="ctr"/>
                </a:tc>
                <a:tc>
                  <a:txBody>
                    <a:bodyPr/>
                    <a:lstStyle/>
                    <a:p>
                      <a:r>
                        <a:rPr lang="en-US" dirty="0" smtClean="0"/>
                        <a:t>To demonstrate Align</a:t>
                      </a:r>
                      <a:endParaRPr lang="en-US" dirty="0"/>
                    </a:p>
                  </a:txBody>
                  <a:tcPr anchor="ctr"/>
                </a:tc>
                <a:tc>
                  <a:txBody>
                    <a:bodyPr/>
                    <a:lstStyle/>
                    <a:p>
                      <a:r>
                        <a:rPr lang="en-US" dirty="0" smtClean="0"/>
                        <a:t>Missy &amp; Lisa</a:t>
                      </a:r>
                      <a:endParaRPr lang="en-US" dirty="0"/>
                    </a:p>
                  </a:txBody>
                  <a:tcPr anchor="ctr"/>
                </a:tc>
              </a:tr>
              <a:tr h="731520">
                <a:tc>
                  <a:txBody>
                    <a:bodyPr/>
                    <a:lstStyle/>
                    <a:p>
                      <a:r>
                        <a:rPr lang="en-US" dirty="0" smtClean="0"/>
                        <a:t>Data Elements</a:t>
                      </a:r>
                      <a:endParaRPr lang="en-US" dirty="0"/>
                    </a:p>
                  </a:txBody>
                  <a:tcPr anchor="ctr"/>
                </a:tc>
                <a:tc>
                  <a:txBody>
                    <a:bodyPr/>
                    <a:lstStyle/>
                    <a:p>
                      <a:r>
                        <a:rPr lang="en-US" dirty="0" smtClean="0"/>
                        <a:t>To solicit Feedback for Version 4</a:t>
                      </a:r>
                      <a:endParaRPr lang="en-US" dirty="0"/>
                    </a:p>
                  </a:txBody>
                  <a:tcPr anchor="ctr"/>
                </a:tc>
                <a:tc>
                  <a:txBody>
                    <a:bodyPr/>
                    <a:lstStyle/>
                    <a:p>
                      <a:r>
                        <a:rPr lang="en-US" dirty="0" smtClean="0"/>
                        <a:t>Meredith &amp; Lisa</a:t>
                      </a:r>
                      <a:endParaRPr lang="en-US" dirty="0"/>
                    </a:p>
                  </a:txBody>
                  <a:tcPr anchor="ctr"/>
                </a:tc>
              </a:tr>
              <a:tr h="731520">
                <a:tc>
                  <a:txBody>
                    <a:bodyPr/>
                    <a:lstStyle/>
                    <a:p>
                      <a:r>
                        <a:rPr lang="en-US" dirty="0" smtClean="0"/>
                        <a:t>Wrap Up:  DaSy</a:t>
                      </a:r>
                      <a:endParaRPr lang="en-US" dirty="0"/>
                    </a:p>
                  </a:txBody>
                  <a:tcPr anchor="ctr"/>
                </a:tc>
                <a:tc>
                  <a:txBody>
                    <a:bodyPr/>
                    <a:lstStyle/>
                    <a:p>
                      <a:r>
                        <a:rPr lang="en-US" dirty="0" smtClean="0"/>
                        <a:t>To determine TA needs</a:t>
                      </a:r>
                      <a:endParaRPr lang="en-US" dirty="0"/>
                    </a:p>
                  </a:txBody>
                  <a:tcPr anchor="ctr"/>
                </a:tc>
                <a:tc>
                  <a:txBody>
                    <a:bodyPr/>
                    <a:lstStyle/>
                    <a:p>
                      <a:r>
                        <a:rPr lang="en-US" dirty="0" smtClean="0"/>
                        <a:t>Suzanne</a:t>
                      </a:r>
                      <a:endParaRPr lang="en-US" dirty="0"/>
                    </a:p>
                  </a:txBody>
                  <a:tcPr anchor="ctr"/>
                </a:tc>
              </a:tr>
            </a:tbl>
          </a:graphicData>
        </a:graphic>
      </p:graphicFrame>
    </p:spTree>
    <p:extLst>
      <p:ext uri="{BB962C8B-B14F-4D97-AF65-F5344CB8AC3E}">
        <p14:creationId xmlns:p14="http://schemas.microsoft.com/office/powerpoint/2010/main" val="2652287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slide has a screenshot of a web page on the Common Education Data Standards website that displays different training tools availabile to learn more about CEDS alig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799704" y="0"/>
            <a:ext cx="5544592" cy="830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808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ot; &quot;"/>
          <p:cNvSpPr>
            <a:spLocks noGrp="1"/>
          </p:cNvSpPr>
          <p:nvPr>
            <p:ph type="title"/>
          </p:nvPr>
        </p:nvSpPr>
        <p:spPr/>
        <p:txBody>
          <a:bodyPr/>
          <a:lstStyle/>
          <a:p>
            <a:r>
              <a:rPr lang="en-US" dirty="0" smtClean="0"/>
              <a:t>State Example: Align Tool</a:t>
            </a:r>
            <a:endParaRPr lang="en-US" dirty="0"/>
          </a:p>
        </p:txBody>
      </p:sp>
      <p:sp>
        <p:nvSpPr>
          <p:cNvPr id="5" name="Text Placeholder 4"/>
          <p:cNvSpPr>
            <a:spLocks noGrp="1"/>
          </p:cNvSpPr>
          <p:nvPr>
            <p:ph idx="1"/>
          </p:nvPr>
        </p:nvSpPr>
        <p:spPr/>
        <p:txBody>
          <a:bodyPr/>
          <a:lstStyle/>
          <a:p>
            <a:r>
              <a:rPr lang="en-US" sz="3200" dirty="0" smtClean="0"/>
              <a:t>State plans to link data collected by Early Hearing Detection &amp; Intervention (EHDI) with Part C data to guide program improvement and for CDC reporting.</a:t>
            </a:r>
          </a:p>
          <a:p>
            <a:pPr marL="0" indent="0">
              <a:buNone/>
            </a:pPr>
            <a:endParaRPr lang="en-US" sz="3200" dirty="0" smtClean="0"/>
          </a:p>
          <a:p>
            <a:r>
              <a:rPr lang="en-US" sz="3200" dirty="0" smtClean="0"/>
              <a:t>Each agency can create a map using the Align tool to simplify the process of linking data sets.</a:t>
            </a:r>
          </a:p>
          <a:p>
            <a:pPr marL="0" indent="0">
              <a:buNone/>
            </a:pPr>
            <a:endParaRPr lang="en-US" sz="3200" dirty="0"/>
          </a:p>
        </p:txBody>
      </p:sp>
    </p:spTree>
    <p:extLst>
      <p:ext uri="{BB962C8B-B14F-4D97-AF65-F5344CB8AC3E}">
        <p14:creationId xmlns:p14="http://schemas.microsoft.com/office/powerpoint/2010/main" val="192717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lstStyle/>
          <a:p>
            <a:r>
              <a:rPr lang="en-US" dirty="0" smtClean="0"/>
              <a:t>Facilitated Discussion Question</a:t>
            </a:r>
            <a:endParaRPr lang="en-US" dirty="0"/>
          </a:p>
        </p:txBody>
      </p:sp>
      <p:sp>
        <p:nvSpPr>
          <p:cNvPr id="2" name="Text Placeholder 1"/>
          <p:cNvSpPr>
            <a:spLocks noGrp="1"/>
          </p:cNvSpPr>
          <p:nvPr>
            <p:ph idx="1"/>
          </p:nvPr>
        </p:nvSpPr>
        <p:spPr/>
        <p:txBody>
          <a:bodyPr/>
          <a:lstStyle/>
          <a:p>
            <a:pPr marL="0" indent="0">
              <a:buNone/>
            </a:pPr>
            <a:r>
              <a:rPr lang="en-US" sz="3200" dirty="0"/>
              <a:t>What are </a:t>
            </a:r>
            <a:r>
              <a:rPr lang="en-US" sz="3200" b="1" i="1" dirty="0" smtClean="0">
                <a:solidFill>
                  <a:srgbClr val="00B050"/>
                </a:solidFill>
              </a:rPr>
              <a:t>benefits</a:t>
            </a:r>
            <a:r>
              <a:rPr lang="en-US" sz="3200" dirty="0" smtClean="0"/>
              <a:t> </a:t>
            </a:r>
            <a:r>
              <a:rPr lang="en-US" sz="3200" dirty="0"/>
              <a:t>of aligning </a:t>
            </a:r>
            <a:r>
              <a:rPr lang="en-US" sz="3200" dirty="0" smtClean="0"/>
              <a:t>data elements  </a:t>
            </a:r>
            <a:r>
              <a:rPr lang="en-US" sz="3200" dirty="0"/>
              <a:t>across </a:t>
            </a:r>
            <a:r>
              <a:rPr lang="en-US" sz="3200" dirty="0" smtClean="0"/>
              <a:t>programs? </a:t>
            </a:r>
          </a:p>
          <a:p>
            <a:pPr lvl="1"/>
            <a:endParaRPr lang="en-US" dirty="0" smtClean="0"/>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endParaRPr lang="en-US" dirty="0"/>
          </a:p>
        </p:txBody>
      </p:sp>
    </p:spTree>
    <p:extLst>
      <p:ext uri="{BB962C8B-B14F-4D97-AF65-F5344CB8AC3E}">
        <p14:creationId xmlns:p14="http://schemas.microsoft.com/office/powerpoint/2010/main" val="221736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lstStyle/>
          <a:p>
            <a:r>
              <a:rPr lang="en-US" dirty="0" smtClean="0"/>
              <a:t>Facilitated Discussion Question</a:t>
            </a:r>
            <a:endParaRPr lang="en-US" dirty="0"/>
          </a:p>
        </p:txBody>
      </p:sp>
      <p:sp>
        <p:nvSpPr>
          <p:cNvPr id="2" name="Text Placeholder 1"/>
          <p:cNvSpPr>
            <a:spLocks noGrp="1"/>
          </p:cNvSpPr>
          <p:nvPr>
            <p:ph idx="1"/>
          </p:nvPr>
        </p:nvSpPr>
        <p:spPr/>
        <p:txBody>
          <a:bodyPr/>
          <a:lstStyle/>
          <a:p>
            <a:pPr marL="0" indent="0">
              <a:buNone/>
            </a:pPr>
            <a:r>
              <a:rPr lang="en-US" sz="3200" dirty="0"/>
              <a:t>What are </a:t>
            </a:r>
            <a:r>
              <a:rPr lang="en-US" sz="3200" b="1" i="1" dirty="0" smtClean="0">
                <a:solidFill>
                  <a:srgbClr val="00B050"/>
                </a:solidFill>
              </a:rPr>
              <a:t>challenges</a:t>
            </a:r>
            <a:r>
              <a:rPr lang="en-US" sz="3200" dirty="0" smtClean="0">
                <a:solidFill>
                  <a:srgbClr val="00B050"/>
                </a:solidFill>
              </a:rPr>
              <a:t> </a:t>
            </a:r>
            <a:r>
              <a:rPr lang="en-US" sz="3200" dirty="0"/>
              <a:t>of aligning </a:t>
            </a:r>
            <a:r>
              <a:rPr lang="en-US" sz="3200" dirty="0" smtClean="0"/>
              <a:t>data elements </a:t>
            </a:r>
            <a:r>
              <a:rPr lang="en-US" sz="3200" dirty="0"/>
              <a:t>across </a:t>
            </a:r>
            <a:r>
              <a:rPr lang="en-US" sz="3200" dirty="0" smtClean="0"/>
              <a:t>programs?</a:t>
            </a:r>
            <a:endParaRPr lang="en-US" sz="3200" dirty="0"/>
          </a:p>
          <a:p>
            <a:pPr lvl="1"/>
            <a:endParaRPr lang="en-US" dirty="0" smtClean="0"/>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endParaRPr lang="en-US" dirty="0"/>
          </a:p>
          <a:p>
            <a:endParaRPr lang="en-US" dirty="0"/>
          </a:p>
        </p:txBody>
      </p:sp>
    </p:spTree>
    <p:extLst>
      <p:ext uri="{BB962C8B-B14F-4D97-AF65-F5344CB8AC3E}">
        <p14:creationId xmlns:p14="http://schemas.microsoft.com/office/powerpoint/2010/main" val="20891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1" y="-1143000"/>
            <a:ext cx="9035885" cy="9420590"/>
          </a:xfrm>
          <a:prstGeom prst="rect">
            <a:avLst/>
          </a:prstGeom>
        </p:spPr>
      </p:pic>
      <p:sp>
        <p:nvSpPr>
          <p:cNvPr id="2" name="TextBox 1"/>
          <p:cNvSpPr txBox="1"/>
          <p:nvPr/>
        </p:nvSpPr>
        <p:spPr>
          <a:xfrm>
            <a:off x="0" y="1828800"/>
            <a:ext cx="9144000" cy="3662541"/>
          </a:xfrm>
          <a:prstGeom prst="rect">
            <a:avLst/>
          </a:prstGeom>
          <a:noFill/>
        </p:spPr>
        <p:txBody>
          <a:bodyPr wrap="square" rtlCol="0">
            <a:spAutoFit/>
          </a:bodyPr>
          <a:lstStyle/>
          <a:p>
            <a:pPr algn="ctr"/>
            <a:r>
              <a:rPr lang="en-US" sz="9600" b="1" dirty="0">
                <a:solidFill>
                  <a:srgbClr val="5F2084"/>
                </a:solidFill>
                <a:latin typeface="Trebuchet MS" pitchFamily="34" charset="0"/>
                <a:cs typeface="Andalus" pitchFamily="18" charset="-78"/>
              </a:rPr>
              <a:t>CEDS Anatomy: The Basics</a:t>
            </a:r>
          </a:p>
          <a:p>
            <a:pPr algn="ctr"/>
            <a:endParaRPr lang="en-US" sz="4000" dirty="0">
              <a:solidFill>
                <a:prstClr val="black"/>
              </a:solidFill>
              <a:latin typeface="Trebuchet MS" pitchFamily="34" charset="0"/>
            </a:endParaRPr>
          </a:p>
        </p:txBody>
      </p:sp>
    </p:spTree>
    <p:extLst>
      <p:ext uri="{BB962C8B-B14F-4D97-AF65-F5344CB8AC3E}">
        <p14:creationId xmlns:p14="http://schemas.microsoft.com/office/powerpoint/2010/main" val="23277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3"/>
          <p:cNvSpPr>
            <a:spLocks noGrp="1"/>
          </p:cNvSpPr>
          <p:nvPr>
            <p:ph type="title"/>
          </p:nvPr>
        </p:nvSpPr>
        <p:spPr>
          <a:prstGeom prst="rect">
            <a:avLst/>
          </a:prstGeom>
        </p:spPr>
        <p:txBody>
          <a:bodyPr/>
          <a:lstStyle/>
          <a:p>
            <a:pPr algn="l" eaLnBrk="1" hangingPunct="1"/>
            <a:r>
              <a:rPr lang="en-US" b="1" dirty="0" smtClean="0">
                <a:solidFill>
                  <a:srgbClr val="531C79"/>
                </a:solidFill>
              </a:rPr>
              <a:t>Standard Information: The Basics</a:t>
            </a:r>
          </a:p>
        </p:txBody>
      </p:sp>
      <p:sp>
        <p:nvSpPr>
          <p:cNvPr id="25605" name="TextBox 6"/>
          <p:cNvSpPr txBox="1">
            <a:spLocks noChangeArrowheads="1"/>
          </p:cNvSpPr>
          <p:nvPr/>
        </p:nvSpPr>
        <p:spPr bwMode="auto">
          <a:xfrm>
            <a:off x="3874294" y="1172212"/>
            <a:ext cx="113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Element</a:t>
            </a:r>
          </a:p>
        </p:txBody>
      </p:sp>
      <p:sp>
        <p:nvSpPr>
          <p:cNvPr id="25606" name="TextBox 7"/>
          <p:cNvSpPr txBox="1">
            <a:spLocks noChangeArrowheads="1"/>
          </p:cNvSpPr>
          <p:nvPr/>
        </p:nvSpPr>
        <p:spPr bwMode="auto">
          <a:xfrm>
            <a:off x="4419600" y="1524000"/>
            <a:ext cx="131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Definition</a:t>
            </a:r>
          </a:p>
        </p:txBody>
      </p:sp>
      <p:sp>
        <p:nvSpPr>
          <p:cNvPr id="25607" name="TextBox 8"/>
          <p:cNvSpPr txBox="1">
            <a:spLocks noChangeArrowheads="1"/>
          </p:cNvSpPr>
          <p:nvPr/>
        </p:nvSpPr>
        <p:spPr bwMode="auto">
          <a:xfrm>
            <a:off x="4810465" y="3318231"/>
            <a:ext cx="1373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Option</a:t>
            </a:r>
            <a:r>
              <a:rPr lang="en-US" sz="2000" dirty="0">
                <a:solidFill>
                  <a:srgbClr val="595959"/>
                </a:solidFill>
                <a:latin typeface="Trebuchet MS" pitchFamily="34" charset="0"/>
              </a:rPr>
              <a:t> </a:t>
            </a:r>
            <a:r>
              <a:rPr lang="en-US" sz="2000" dirty="0">
                <a:solidFill>
                  <a:prstClr val="black"/>
                </a:solidFill>
                <a:latin typeface="Trebuchet MS" pitchFamily="34" charset="0"/>
              </a:rPr>
              <a:t>set</a:t>
            </a:r>
          </a:p>
        </p:txBody>
      </p:sp>
      <p:sp>
        <p:nvSpPr>
          <p:cNvPr id="25608" name="TextBox 10"/>
          <p:cNvSpPr txBox="1">
            <a:spLocks noChangeArrowheads="1"/>
          </p:cNvSpPr>
          <p:nvPr/>
        </p:nvSpPr>
        <p:spPr bwMode="auto">
          <a:xfrm>
            <a:off x="4764882" y="5075464"/>
            <a:ext cx="104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Domain</a:t>
            </a:r>
          </a:p>
        </p:txBody>
      </p:sp>
      <p:sp>
        <p:nvSpPr>
          <p:cNvPr id="25618" name="TextBox 9"/>
          <p:cNvSpPr txBox="1">
            <a:spLocks noChangeArrowheads="1"/>
          </p:cNvSpPr>
          <p:nvPr/>
        </p:nvSpPr>
        <p:spPr bwMode="auto">
          <a:xfrm>
            <a:off x="4868862" y="5410200"/>
            <a:ext cx="86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Entity</a:t>
            </a:r>
          </a:p>
        </p:txBody>
      </p:sp>
      <p:cxnSp>
        <p:nvCxnSpPr>
          <p:cNvPr id="91" name="Straight Connector 90" descr="&quot; &quot;"/>
          <p:cNvCxnSpPr/>
          <p:nvPr/>
        </p:nvCxnSpPr>
        <p:spPr>
          <a:xfrm>
            <a:off x="2879725" y="4038600"/>
            <a:ext cx="15478" cy="0"/>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descr="&quot; &quot;"/>
          <p:cNvCxnSpPr>
            <a:endCxn id="36" idx="1"/>
          </p:cNvCxnSpPr>
          <p:nvPr/>
        </p:nvCxnSpPr>
        <p:spPr>
          <a:xfrm>
            <a:off x="2879725" y="4163536"/>
            <a:ext cx="61912" cy="18256"/>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grpSp>
        <p:nvGrpSpPr>
          <p:cNvPr id="3" name="Group 2" descr="This slide has a graphic depicting how a child’s basic information is displayed within the CEDS schema. The child is listed at the entity level as a “K12 Student,” while the “K12 Student” entity and other entity types such as “K12 Staff” are contained within the “K12” domain. Information about the child, such as ethnicity, is recorded at the element level. For instance, “Hispanic or Latino Ethnicity” is an element with the option set of “Yes,” “No,” or “Not selected.” Also displayed is a definition of the data element.&#10;"/>
          <p:cNvGrpSpPr/>
          <p:nvPr/>
        </p:nvGrpSpPr>
        <p:grpSpPr>
          <a:xfrm>
            <a:off x="10886" y="734536"/>
            <a:ext cx="10637185" cy="5350833"/>
            <a:chOff x="10886" y="762000"/>
            <a:chExt cx="10637185" cy="5350833"/>
          </a:xfrm>
        </p:grpSpPr>
        <p:pic>
          <p:nvPicPr>
            <p:cNvPr id="25603" name="Picture 30" descr="Data model art"/>
            <p:cNvPicPr>
              <a:picLocks noChangeAspect="1"/>
            </p:cNvPicPr>
            <p:nvPr/>
          </p:nvPicPr>
          <p:blipFill>
            <a:blip r:embed="rId3" cstate="print">
              <a:extLst>
                <a:ext uri="{28A0092B-C50C-407E-A947-70E740481C1C}">
                  <a14:useLocalDpi xmlns:a14="http://schemas.microsoft.com/office/drawing/2010/main" val="0"/>
                </a:ext>
              </a:extLst>
            </a:blip>
            <a:srcRect l="11369" r="22379"/>
            <a:stretch>
              <a:fillRect/>
            </a:stretch>
          </p:blipFill>
          <p:spPr bwMode="auto">
            <a:xfrm>
              <a:off x="10886" y="945215"/>
              <a:ext cx="3465513" cy="449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Connector 33" descr="pointer line"/>
            <p:cNvCxnSpPr/>
            <p:nvPr/>
          </p:nvCxnSpPr>
          <p:spPr>
            <a:xfrm flipH="1">
              <a:off x="3315513" y="3539628"/>
              <a:ext cx="1589972" cy="346572"/>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941637" y="3886200"/>
              <a:ext cx="1020763" cy="646112"/>
            </a:xfrm>
            <a:prstGeom prst="rect">
              <a:avLst/>
            </a:prstGeom>
            <a:noFill/>
          </p:spPr>
          <p:txBody>
            <a:bodyPr wrap="none">
              <a:spAutoFit/>
            </a:bodyPr>
            <a:lstStyle/>
            <a:p>
              <a:pPr>
                <a:defRPr/>
              </a:pPr>
              <a:r>
                <a:rPr lang="en-US" sz="1200" dirty="0">
                  <a:solidFill>
                    <a:prstClr val="black">
                      <a:lumMod val="75000"/>
                      <a:lumOff val="25000"/>
                    </a:prstClr>
                  </a:solidFill>
                  <a:latin typeface="Microsoft Sans Serif" pitchFamily="34" charset="0"/>
                  <a:cs typeface="Microsoft Sans Serif" pitchFamily="34" charset="0"/>
                </a:rPr>
                <a:t>Yes</a:t>
              </a:r>
            </a:p>
            <a:p>
              <a:pPr>
                <a:defRPr/>
              </a:pPr>
              <a:r>
                <a:rPr lang="en-US" sz="1200" dirty="0">
                  <a:solidFill>
                    <a:prstClr val="black">
                      <a:lumMod val="75000"/>
                      <a:lumOff val="25000"/>
                    </a:prstClr>
                  </a:solidFill>
                  <a:latin typeface="Microsoft Sans Serif" pitchFamily="34" charset="0"/>
                  <a:cs typeface="Microsoft Sans Serif" pitchFamily="34" charset="0"/>
                </a:rPr>
                <a:t>No</a:t>
              </a:r>
            </a:p>
            <a:p>
              <a:pPr>
                <a:defRPr/>
              </a:pPr>
              <a:r>
                <a:rPr lang="en-US" sz="1200" dirty="0">
                  <a:solidFill>
                    <a:prstClr val="black">
                      <a:lumMod val="75000"/>
                      <a:lumOff val="25000"/>
                    </a:prstClr>
                  </a:solidFill>
                  <a:latin typeface="Microsoft Sans Serif" pitchFamily="34" charset="0"/>
                  <a:cs typeface="Microsoft Sans Serif" pitchFamily="34" charset="0"/>
                </a:rPr>
                <a:t>NotSelected</a:t>
              </a:r>
            </a:p>
          </p:txBody>
        </p:sp>
        <p:cxnSp>
          <p:nvCxnSpPr>
            <p:cNvPr id="32" name="Straight Connector 31" descr="pointer line"/>
            <p:cNvCxnSpPr>
              <a:stCxn id="25605" idx="1"/>
            </p:cNvCxnSpPr>
            <p:nvPr/>
          </p:nvCxnSpPr>
          <p:spPr>
            <a:xfrm flipH="1">
              <a:off x="2941283" y="1372237"/>
              <a:ext cx="933011" cy="1334084"/>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311041" y="2826603"/>
              <a:ext cx="1026243" cy="830997"/>
            </a:xfrm>
            <a:prstGeom prst="rect">
              <a:avLst/>
            </a:prstGeom>
            <a:noFill/>
          </p:spPr>
          <p:txBody>
            <a:bodyPr wrap="none">
              <a:spAutoFit/>
            </a:bodyPr>
            <a:lstStyle/>
            <a:p>
              <a:pPr algn="ctr">
                <a:defRPr/>
              </a:pPr>
              <a:r>
                <a:rPr lang="en-US" sz="1600" dirty="0">
                  <a:solidFill>
                    <a:prstClr val="white"/>
                  </a:solidFill>
                  <a:effectLst>
                    <a:outerShdw blurRad="38100" dist="38100" dir="2700000" algn="tl">
                      <a:srgbClr val="000000">
                        <a:alpha val="43137"/>
                      </a:srgbClr>
                    </a:outerShdw>
                  </a:effectLst>
                  <a:latin typeface="Microsoft Sans Serif" pitchFamily="34" charset="0"/>
                  <a:cs typeface="Microsoft Sans Serif" pitchFamily="34" charset="0"/>
                </a:rPr>
                <a:t>Hispanic </a:t>
              </a:r>
            </a:p>
            <a:p>
              <a:pPr algn="ctr">
                <a:defRPr/>
              </a:pPr>
              <a:r>
                <a:rPr lang="en-US" sz="1600" dirty="0">
                  <a:solidFill>
                    <a:prstClr val="white"/>
                  </a:solidFill>
                  <a:effectLst>
                    <a:outerShdw blurRad="38100" dist="38100" dir="2700000" algn="tl">
                      <a:srgbClr val="000000">
                        <a:alpha val="43137"/>
                      </a:srgbClr>
                    </a:outerShdw>
                  </a:effectLst>
                  <a:latin typeface="Microsoft Sans Serif" pitchFamily="34" charset="0"/>
                  <a:cs typeface="Microsoft Sans Serif" pitchFamily="34" charset="0"/>
                </a:rPr>
                <a:t>or Latino</a:t>
              </a:r>
            </a:p>
            <a:p>
              <a:pPr algn="ctr">
                <a:defRPr/>
              </a:pPr>
              <a:r>
                <a:rPr lang="en-US" sz="1600" dirty="0">
                  <a:solidFill>
                    <a:prstClr val="white"/>
                  </a:solidFill>
                  <a:effectLst>
                    <a:outerShdw blurRad="38100" dist="38100" dir="2700000" algn="tl">
                      <a:srgbClr val="000000">
                        <a:alpha val="43137"/>
                      </a:srgbClr>
                    </a:outerShdw>
                  </a:effectLst>
                  <a:latin typeface="Microsoft Sans Serif" pitchFamily="34" charset="0"/>
                  <a:cs typeface="Microsoft Sans Serif" pitchFamily="34" charset="0"/>
                </a:rPr>
                <a:t>Ethnicity</a:t>
              </a:r>
            </a:p>
          </p:txBody>
        </p:sp>
        <p:cxnSp>
          <p:nvCxnSpPr>
            <p:cNvPr id="89" name="Straight Connector 88" descr="&quot; &quot;"/>
            <p:cNvCxnSpPr/>
            <p:nvPr/>
          </p:nvCxnSpPr>
          <p:spPr>
            <a:xfrm>
              <a:off x="2819400" y="3886200"/>
              <a:ext cx="0" cy="595312"/>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pointer line"/>
            <p:cNvCxnSpPr>
              <a:endCxn id="25618" idx="1"/>
            </p:cNvCxnSpPr>
            <p:nvPr/>
          </p:nvCxnSpPr>
          <p:spPr>
            <a:xfrm>
              <a:off x="1688986" y="4636634"/>
              <a:ext cx="3179876" cy="973591"/>
            </a:xfrm>
            <a:prstGeom prst="line">
              <a:avLst/>
            </a:prstGeom>
            <a:ln w="25400">
              <a:solidFill>
                <a:srgbClr val="EE7D00"/>
              </a:solidFill>
              <a:headEnd type="oval"/>
              <a:tailEnd type="none"/>
            </a:ln>
            <a:effectLst/>
          </p:spPr>
          <p:style>
            <a:lnRef idx="1">
              <a:schemeClr val="accent1"/>
            </a:lnRef>
            <a:fillRef idx="0">
              <a:schemeClr val="accent1"/>
            </a:fillRef>
            <a:effectRef idx="0">
              <a:schemeClr val="accent1"/>
            </a:effectRef>
            <a:fontRef idx="minor">
              <a:schemeClr val="tx1"/>
            </a:fontRef>
          </p:style>
        </p:cxnSp>
        <p:pic>
          <p:nvPicPr>
            <p:cNvPr id="60" name="Picture 59" descr="&quot; &quot;"/>
            <p:cNvPicPr>
              <a:picLocks noChangeAspect="1"/>
            </p:cNvPicPr>
            <p:nvPr/>
          </p:nvPicPr>
          <p:blipFill rotWithShape="1">
            <a:blip r:embed="rId4" cstate="print">
              <a:extLst>
                <a:ext uri="{28A0092B-C50C-407E-A947-70E740481C1C}">
                  <a14:useLocalDpi xmlns:a14="http://schemas.microsoft.com/office/drawing/2010/main" val="0"/>
                </a:ext>
              </a:extLst>
            </a:blip>
            <a:srcRect b="17674"/>
            <a:stretch/>
          </p:blipFill>
          <p:spPr>
            <a:xfrm>
              <a:off x="6172200" y="762000"/>
              <a:ext cx="4475871" cy="5350833"/>
            </a:xfrm>
            <a:prstGeom prst="rect">
              <a:avLst/>
            </a:prstGeom>
            <a:ln>
              <a:noFill/>
            </a:ln>
            <a:effectLst>
              <a:outerShdw blurRad="292100" dist="139700" dir="2700000" algn="tl" rotWithShape="0">
                <a:srgbClr val="333333">
                  <a:alpha val="65000"/>
                </a:srgbClr>
              </a:outerShdw>
            </a:effectLst>
          </p:spPr>
        </p:pic>
        <p:cxnSp>
          <p:nvCxnSpPr>
            <p:cNvPr id="40" name="Straight Connector 39" descr="pointer line"/>
            <p:cNvCxnSpPr/>
            <p:nvPr/>
          </p:nvCxnSpPr>
          <p:spPr>
            <a:xfrm>
              <a:off x="5004594" y="1371600"/>
              <a:ext cx="1320006"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15000" y="1752600"/>
              <a:ext cx="763588"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16" name="Left Bracket 15" descr="bracket"/>
            <p:cNvSpPr/>
            <p:nvPr/>
          </p:nvSpPr>
          <p:spPr>
            <a:xfrm>
              <a:off x="6441507" y="2957938"/>
              <a:ext cx="91282" cy="1385461"/>
            </a:xfrm>
            <a:prstGeom prst="leftBracket">
              <a:avLst/>
            </a:prstGeom>
            <a:ln w="25400">
              <a:solidFill>
                <a:srgbClr val="EE7D00"/>
              </a:solidFil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FFC000"/>
                </a:solidFill>
              </a:endParaRPr>
            </a:p>
          </p:txBody>
        </p:sp>
        <p:sp>
          <p:nvSpPr>
            <p:cNvPr id="39" name="TextBox 38"/>
            <p:cNvSpPr txBox="1"/>
            <p:nvPr/>
          </p:nvSpPr>
          <p:spPr>
            <a:xfrm>
              <a:off x="6559096" y="5275489"/>
              <a:ext cx="317500" cy="207962"/>
            </a:xfrm>
            <a:prstGeom prst="rect">
              <a:avLst/>
            </a:prstGeom>
            <a:solidFill>
              <a:schemeClr val="bg1"/>
            </a:solidFill>
          </p:spPr>
          <p:txBody>
            <a:bodyPr wrap="none" lIns="0" tIns="0" rIns="0" bIns="0">
              <a:spAutoFit/>
            </a:bodyPr>
            <a:lstStyle/>
            <a:p>
              <a:pPr>
                <a:defRPr/>
              </a:pPr>
              <a:r>
                <a:rPr lang="en-US" sz="1350" b="1" dirty="0">
                  <a:solidFill>
                    <a:srgbClr val="EE7D00"/>
                  </a:solidFill>
                  <a:latin typeface="Arial" pitchFamily="34" charset="0"/>
                  <a:cs typeface="Arial" pitchFamily="34" charset="0"/>
                </a:rPr>
                <a:t>K12</a:t>
              </a:r>
            </a:p>
          </p:txBody>
        </p:sp>
        <p:sp>
          <p:nvSpPr>
            <p:cNvPr id="25622" name="TextBox 75"/>
            <p:cNvSpPr txBox="1">
              <a:spLocks noChangeArrowheads="1"/>
            </p:cNvSpPr>
            <p:nvPr/>
          </p:nvSpPr>
          <p:spPr bwMode="auto">
            <a:xfrm>
              <a:off x="7086600" y="5514975"/>
              <a:ext cx="1093248"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dirty="0">
                  <a:solidFill>
                    <a:srgbClr val="EE7D00"/>
                  </a:solidFill>
                  <a:latin typeface="Arial" charset="0"/>
                </a:rPr>
                <a:t>K12  Student</a:t>
              </a:r>
            </a:p>
          </p:txBody>
        </p:sp>
        <p:cxnSp>
          <p:nvCxnSpPr>
            <p:cNvPr id="68" name="Straight Connector 67"/>
            <p:cNvCxnSpPr/>
            <p:nvPr/>
          </p:nvCxnSpPr>
          <p:spPr>
            <a:xfrm>
              <a:off x="5751853" y="5343185"/>
              <a:ext cx="721518"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descr="pointer line"/>
            <p:cNvCxnSpPr/>
            <p:nvPr/>
          </p:nvCxnSpPr>
          <p:spPr>
            <a:xfrm flipV="1">
              <a:off x="5664597" y="5617368"/>
              <a:ext cx="1205876" cy="17009"/>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170612" y="3505200"/>
              <a:ext cx="270895"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510344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458200" cy="1143000"/>
          </a:xfrm>
        </p:spPr>
        <p:txBody>
          <a:bodyPr/>
          <a:lstStyle/>
          <a:p>
            <a:r>
              <a:rPr lang="en-US" sz="3600" dirty="0" smtClean="0"/>
              <a:t>Early Childhood Enrollment Service Type</a:t>
            </a:r>
            <a:endParaRPr lang="en-US" sz="3600" dirty="0"/>
          </a:p>
        </p:txBody>
      </p:sp>
      <p:sp>
        <p:nvSpPr>
          <p:cNvPr id="2" name="Text Placeholder 1"/>
          <p:cNvSpPr>
            <a:spLocks noGrp="1"/>
          </p:cNvSpPr>
          <p:nvPr>
            <p:ph type="body" sz="quarter" idx="10"/>
          </p:nvPr>
        </p:nvSpPr>
        <p:spPr/>
        <p:txBody>
          <a:bodyPr/>
          <a:lstStyle/>
          <a:p>
            <a:endParaRPr lang="en-US" dirty="0"/>
          </a:p>
        </p:txBody>
      </p:sp>
      <p:pic>
        <p:nvPicPr>
          <p:cNvPr id="2050" name="Picture 2" descr="This slide has a screenshot of details about the “Early Childhood Enrollment Service Type” element. Listed are the element’s definition and option set and related domains, entities and categories.&#10;"/>
          <p:cNvPicPr>
            <a:picLocks noChangeAspect="1" noChangeArrowheads="1"/>
          </p:cNvPicPr>
          <p:nvPr/>
        </p:nvPicPr>
        <p:blipFill>
          <a:blip r:embed="rId3" cstate="print"/>
          <a:srcRect/>
          <a:stretch>
            <a:fillRect/>
          </a:stretch>
        </p:blipFill>
        <p:spPr bwMode="auto">
          <a:xfrm>
            <a:off x="304800" y="1219200"/>
            <a:ext cx="8486775" cy="384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Service Entry and Exit Dates</a:t>
            </a:r>
            <a:endParaRPr lang="en-US" dirty="0"/>
          </a:p>
        </p:txBody>
      </p:sp>
      <p:sp>
        <p:nvSpPr>
          <p:cNvPr id="2" name="Text Placeholder 1"/>
          <p:cNvSpPr>
            <a:spLocks noGrp="1"/>
          </p:cNvSpPr>
          <p:nvPr>
            <p:ph type="body" sz="quarter" idx="10"/>
          </p:nvPr>
        </p:nvSpPr>
        <p:spPr/>
        <p:txBody>
          <a:bodyPr/>
          <a:lstStyle/>
          <a:p>
            <a:endParaRPr lang="en-US" dirty="0"/>
          </a:p>
        </p:txBody>
      </p:sp>
      <p:pic>
        <p:nvPicPr>
          <p:cNvPr id="3074" name="Picture 2" descr="This slide has a screenshot of details about the “Service Entry Date” and “Service Exit Date” elements. Listed are the elements’ definitions and option sets, and related domains, entities and categories.&#10;"/>
          <p:cNvPicPr>
            <a:picLocks noChangeAspect="1" noChangeArrowheads="1"/>
          </p:cNvPicPr>
          <p:nvPr/>
        </p:nvPicPr>
        <p:blipFill>
          <a:blip r:embed="rId3" cstate="print"/>
          <a:srcRect/>
          <a:stretch>
            <a:fillRect/>
          </a:stretch>
        </p:blipFill>
        <p:spPr bwMode="auto">
          <a:xfrm>
            <a:off x="585788" y="1362075"/>
            <a:ext cx="7972425"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Prior Early Childhood Experience</a:t>
            </a:r>
            <a:endParaRPr lang="en-US" dirty="0"/>
          </a:p>
        </p:txBody>
      </p:sp>
      <p:pic>
        <p:nvPicPr>
          <p:cNvPr id="3074" name="Picture 2" descr="This slide has a screenshot of details about the “Prior Early Childhood Experience” element. Listed are the element’s definition and option set, and related domains, entities and categories.&#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54" t="28020" r="12955" b="13074"/>
          <a:stretch/>
        </p:blipFill>
        <p:spPr bwMode="auto">
          <a:xfrm>
            <a:off x="511791" y="955343"/>
            <a:ext cx="8502556" cy="504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813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Program Type</a:t>
            </a:r>
            <a:endParaRPr lang="en-US" dirty="0"/>
          </a:p>
        </p:txBody>
      </p:sp>
      <p:grpSp>
        <p:nvGrpSpPr>
          <p:cNvPr id="2" name="Group 1" descr="This slide has a screenshot of details for program types. Listed are the element’s definition and option set, and descriptions.&#10;"/>
          <p:cNvGrpSpPr/>
          <p:nvPr/>
        </p:nvGrpSpPr>
        <p:grpSpPr>
          <a:xfrm>
            <a:off x="627797" y="856025"/>
            <a:ext cx="10031106" cy="5428769"/>
            <a:chOff x="627797" y="856025"/>
            <a:chExt cx="10031106" cy="5428769"/>
          </a:xfrm>
        </p:grpSpPr>
        <p:pic>
          <p:nvPicPr>
            <p:cNvPr id="2050" name="Picture 2" descr="&quot; &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985" t="19899" r="13146" b="7981"/>
            <a:stretch/>
          </p:blipFill>
          <p:spPr bwMode="auto">
            <a:xfrm>
              <a:off x="627797" y="856025"/>
              <a:ext cx="6277970" cy="482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quot; &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833" t="23532" r="12208" b="11194"/>
            <a:stretch/>
          </p:blipFill>
          <p:spPr bwMode="auto">
            <a:xfrm>
              <a:off x="4370869" y="1913581"/>
              <a:ext cx="6288034" cy="437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83131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p:txBody>
          <a:bodyPr/>
          <a:lstStyle/>
          <a:p>
            <a:r>
              <a:rPr lang="en-US" dirty="0" smtClean="0"/>
              <a:t>CEDS Overview</a:t>
            </a:r>
            <a:endParaRPr lang="en-US" dirty="0"/>
          </a:p>
        </p:txBody>
      </p:sp>
      <p:sp>
        <p:nvSpPr>
          <p:cNvPr id="2" name="Content Placeholder 1"/>
          <p:cNvSpPr>
            <a:spLocks noGrp="1"/>
          </p:cNvSpPr>
          <p:nvPr>
            <p:ph idx="1"/>
          </p:nvPr>
        </p:nvSpPr>
        <p:spPr/>
        <p:txBody>
          <a:bodyPr/>
          <a:lstStyle/>
          <a:p>
            <a:r>
              <a:rPr lang="en-US" dirty="0" smtClean="0"/>
              <a:t>What are the Common Education Data Standards?</a:t>
            </a:r>
          </a:p>
          <a:p>
            <a:endParaRPr lang="en-US" dirty="0" smtClean="0"/>
          </a:p>
          <a:p>
            <a:r>
              <a:rPr lang="en-US" dirty="0" smtClean="0"/>
              <a:t>How have they been developed?</a:t>
            </a:r>
          </a:p>
          <a:p>
            <a:endParaRPr lang="en-US" dirty="0" smtClean="0"/>
          </a:p>
          <a:p>
            <a:r>
              <a:rPr lang="en-US" dirty="0" smtClean="0"/>
              <a:t>Who developed CEDS, specifically in early learning?</a:t>
            </a:r>
          </a:p>
          <a:p>
            <a:endParaRPr lang="en-US" dirty="0" smtClean="0"/>
          </a:p>
          <a:p>
            <a:r>
              <a:rPr lang="en-US" dirty="0" smtClean="0"/>
              <a:t>Why is CEDS an initiative worth caring about?</a:t>
            </a:r>
            <a:endParaRPr lang="en-US" dirty="0"/>
          </a:p>
        </p:txBody>
      </p:sp>
    </p:spTree>
    <p:extLst>
      <p:ext uri="{BB962C8B-B14F-4D97-AF65-F5344CB8AC3E}">
        <p14:creationId xmlns:p14="http://schemas.microsoft.com/office/powerpoint/2010/main" val="1945835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Personnel Qualification Status</a:t>
            </a:r>
            <a:endParaRPr lang="en-US" dirty="0"/>
          </a:p>
        </p:txBody>
      </p:sp>
      <p:grpSp>
        <p:nvGrpSpPr>
          <p:cNvPr id="7" name="Group 6" descr="This slide has a screenshot of details about personal qualification status. Listed are details about highly qualified teacher indicator and paraprofessional qualification status. Within these sub headings are details&#10;"/>
          <p:cNvGrpSpPr/>
          <p:nvPr/>
        </p:nvGrpSpPr>
        <p:grpSpPr>
          <a:xfrm>
            <a:off x="304800" y="1219200"/>
            <a:ext cx="8401050" cy="4410075"/>
            <a:chOff x="304800" y="1219200"/>
            <a:chExt cx="8401050" cy="4410075"/>
          </a:xfrm>
        </p:grpSpPr>
        <p:pic>
          <p:nvPicPr>
            <p:cNvPr id="1028" name="Picture 4" descr="&quot; &quot;"/>
            <p:cNvPicPr>
              <a:picLocks noChangeAspect="1" noChangeArrowheads="1"/>
            </p:cNvPicPr>
            <p:nvPr/>
          </p:nvPicPr>
          <p:blipFill>
            <a:blip r:embed="rId3" cstate="print"/>
            <a:srcRect/>
            <a:stretch>
              <a:fillRect/>
            </a:stretch>
          </p:blipFill>
          <p:spPr bwMode="auto">
            <a:xfrm>
              <a:off x="304800" y="3352800"/>
              <a:ext cx="8401050" cy="2276475"/>
            </a:xfrm>
            <a:prstGeom prst="rect">
              <a:avLst/>
            </a:prstGeom>
            <a:noFill/>
            <a:ln w="9525">
              <a:noFill/>
              <a:miter lim="800000"/>
              <a:headEnd/>
              <a:tailEnd/>
            </a:ln>
          </p:spPr>
        </p:pic>
        <p:pic>
          <p:nvPicPr>
            <p:cNvPr id="1029" name="Picture 5" descr="&quot; &quot;"/>
            <p:cNvPicPr>
              <a:picLocks noChangeAspect="1" noChangeArrowheads="1"/>
            </p:cNvPicPr>
            <p:nvPr/>
          </p:nvPicPr>
          <p:blipFill>
            <a:blip r:embed="rId4" cstate="print"/>
            <a:srcRect/>
            <a:stretch>
              <a:fillRect/>
            </a:stretch>
          </p:blipFill>
          <p:spPr bwMode="auto">
            <a:xfrm>
              <a:off x="304800" y="1219200"/>
              <a:ext cx="6962775" cy="22002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a:xfrm>
            <a:off x="457200" y="274638"/>
            <a:ext cx="8382000" cy="1143000"/>
          </a:xfrm>
        </p:spPr>
        <p:txBody>
          <a:bodyPr>
            <a:noAutofit/>
          </a:bodyPr>
          <a:lstStyle/>
          <a:p>
            <a:r>
              <a:rPr lang="en-US" dirty="0" smtClean="0"/>
              <a:t>Potential New Data Elements for Version 4</a:t>
            </a:r>
            <a:endParaRPr lang="en-US" dirty="0"/>
          </a:p>
        </p:txBody>
      </p:sp>
      <p:sp>
        <p:nvSpPr>
          <p:cNvPr id="4" name="Text Placeholder 3"/>
          <p:cNvSpPr>
            <a:spLocks noGrp="1"/>
          </p:cNvSpPr>
          <p:nvPr>
            <p:ph idx="1"/>
          </p:nvPr>
        </p:nvSpPr>
        <p:spPr>
          <a:xfrm>
            <a:off x="457200" y="1600200"/>
            <a:ext cx="8229600" cy="4495799"/>
          </a:xfrm>
        </p:spPr>
        <p:txBody>
          <a:bodyPr/>
          <a:lstStyle/>
          <a:p>
            <a:r>
              <a:rPr lang="en-US" sz="3200" dirty="0" smtClean="0"/>
              <a:t>Service Description</a:t>
            </a:r>
          </a:p>
          <a:p>
            <a:r>
              <a:rPr lang="en-US" sz="3200" dirty="0" smtClean="0"/>
              <a:t>Service Frequency</a:t>
            </a:r>
          </a:p>
          <a:p>
            <a:r>
              <a:rPr lang="en-US" sz="3200" dirty="0" smtClean="0"/>
              <a:t>Service Intensity</a:t>
            </a:r>
          </a:p>
          <a:p>
            <a:r>
              <a:rPr lang="en-US" sz="3200" dirty="0" smtClean="0"/>
              <a:t>Service Setting</a:t>
            </a:r>
          </a:p>
          <a:p>
            <a:pPr lvl="1"/>
            <a:endParaRPr lang="en-US" dirty="0"/>
          </a:p>
        </p:txBody>
      </p:sp>
    </p:spTree>
    <p:extLst>
      <p:ext uri="{BB962C8B-B14F-4D97-AF65-F5344CB8AC3E}">
        <p14:creationId xmlns:p14="http://schemas.microsoft.com/office/powerpoint/2010/main" val="3103708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ot; &quot;"/>
          <p:cNvSpPr>
            <a:spLocks noGrp="1"/>
          </p:cNvSpPr>
          <p:nvPr>
            <p:ph type="title"/>
          </p:nvPr>
        </p:nvSpPr>
        <p:spPr/>
        <p:txBody>
          <a:bodyPr/>
          <a:lstStyle/>
          <a:p>
            <a:r>
              <a:rPr lang="en-US" dirty="0" smtClean="0"/>
              <a:t>State Example:  Data Elements</a:t>
            </a:r>
            <a:endParaRPr lang="en-US" dirty="0"/>
          </a:p>
        </p:txBody>
      </p:sp>
      <p:sp>
        <p:nvSpPr>
          <p:cNvPr id="5" name="Text Placeholder 4"/>
          <p:cNvSpPr>
            <a:spLocks noGrp="1"/>
          </p:cNvSpPr>
          <p:nvPr>
            <p:ph idx="1"/>
          </p:nvPr>
        </p:nvSpPr>
        <p:spPr/>
        <p:txBody>
          <a:bodyPr/>
          <a:lstStyle/>
          <a:p>
            <a:r>
              <a:rPr lang="en-US" sz="3200" dirty="0" smtClean="0"/>
              <a:t>Building new data system </a:t>
            </a:r>
          </a:p>
          <a:p>
            <a:pPr marL="0" indent="0" algn="ctr">
              <a:buNone/>
            </a:pPr>
            <a:r>
              <a:rPr lang="en-US" sz="3200" dirty="0" smtClean="0"/>
              <a:t>OR</a:t>
            </a:r>
          </a:p>
          <a:p>
            <a:r>
              <a:rPr lang="en-US" sz="3200" dirty="0" smtClean="0"/>
              <a:t>Expanding or revising existing data system</a:t>
            </a:r>
          </a:p>
          <a:p>
            <a:endParaRPr lang="en-US" sz="3200" dirty="0" smtClean="0"/>
          </a:p>
          <a:p>
            <a:pPr>
              <a:buFont typeface="Wingdings" pitchFamily="2" charset="2"/>
              <a:buChar char="Ø"/>
            </a:pPr>
            <a:r>
              <a:rPr lang="en-US" sz="3200" dirty="0" smtClean="0"/>
              <a:t>CEDS provides a “jump start”</a:t>
            </a:r>
          </a:p>
          <a:p>
            <a:pPr marL="0" indent="0">
              <a:buNone/>
            </a:pPr>
            <a:endParaRPr lang="en-US" sz="3200" dirty="0"/>
          </a:p>
        </p:txBody>
      </p:sp>
    </p:spTree>
    <p:extLst>
      <p:ext uri="{BB962C8B-B14F-4D97-AF65-F5344CB8AC3E}">
        <p14:creationId xmlns:p14="http://schemas.microsoft.com/office/powerpoint/2010/main" val="335111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lstStyle/>
          <a:p>
            <a:r>
              <a:rPr lang="en-US" dirty="0" smtClean="0"/>
              <a:t>Facilitated Discussion Question</a:t>
            </a:r>
            <a:endParaRPr lang="en-US" dirty="0"/>
          </a:p>
        </p:txBody>
      </p:sp>
      <p:sp>
        <p:nvSpPr>
          <p:cNvPr id="2" name="Text Placeholder 1"/>
          <p:cNvSpPr>
            <a:spLocks noGrp="1"/>
          </p:cNvSpPr>
          <p:nvPr>
            <p:ph idx="1"/>
          </p:nvPr>
        </p:nvSpPr>
        <p:spPr/>
        <p:txBody>
          <a:bodyPr/>
          <a:lstStyle/>
          <a:p>
            <a:pPr marL="0" indent="0">
              <a:buNone/>
            </a:pPr>
            <a:r>
              <a:rPr lang="en-US" sz="3200" dirty="0" smtClean="0"/>
              <a:t>What additional  </a:t>
            </a:r>
            <a:r>
              <a:rPr lang="en-US" sz="3200" b="1" i="1" dirty="0" smtClean="0">
                <a:solidFill>
                  <a:srgbClr val="00B050"/>
                </a:solidFill>
              </a:rPr>
              <a:t>data elements </a:t>
            </a:r>
            <a:r>
              <a:rPr lang="en-US" sz="3200" dirty="0" smtClean="0"/>
              <a:t>would you like to see in CEDS Version 4? </a:t>
            </a:r>
          </a:p>
          <a:p>
            <a:pPr lvl="1"/>
            <a:endParaRPr lang="en-US" dirty="0" smtClean="0"/>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endParaRPr lang="en-US" dirty="0"/>
          </a:p>
        </p:txBody>
      </p:sp>
    </p:spTree>
    <p:extLst>
      <p:ext uri="{BB962C8B-B14F-4D97-AF65-F5344CB8AC3E}">
        <p14:creationId xmlns:p14="http://schemas.microsoft.com/office/powerpoint/2010/main" val="378494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44</a:t>
            </a:fld>
            <a:endParaRPr lang="en-US" dirty="0">
              <a:solidFill>
                <a:prstClr val="black">
                  <a:tint val="75000"/>
                </a:prstClr>
              </a:solidFill>
            </a:endParaRPr>
          </a:p>
        </p:txBody>
      </p:sp>
      <p:sp>
        <p:nvSpPr>
          <p:cNvPr id="3" name="Title 2" descr="&quot; &quot;"/>
          <p:cNvSpPr>
            <a:spLocks noGrp="1"/>
          </p:cNvSpPr>
          <p:nvPr>
            <p:ph type="title"/>
          </p:nvPr>
        </p:nvSpPr>
        <p:spPr/>
        <p:txBody>
          <a:bodyPr>
            <a:normAutofit/>
          </a:bodyPr>
          <a:lstStyle/>
          <a:p>
            <a:r>
              <a:rPr lang="en-US" dirty="0" smtClean="0"/>
              <a:t>Wrap-Up</a:t>
            </a:r>
            <a:endParaRPr lang="en-US" dirty="0"/>
          </a:p>
        </p:txBody>
      </p:sp>
      <p:sp>
        <p:nvSpPr>
          <p:cNvPr id="2" name="Content Placeholder 1"/>
          <p:cNvSpPr>
            <a:spLocks noGrp="1"/>
          </p:cNvSpPr>
          <p:nvPr>
            <p:ph idx="1"/>
          </p:nvPr>
        </p:nvSpPr>
        <p:spPr>
          <a:xfrm>
            <a:off x="457200" y="1600201"/>
            <a:ext cx="3581400" cy="4038600"/>
          </a:xfrm>
        </p:spPr>
        <p:txBody>
          <a:bodyPr/>
          <a:lstStyle/>
          <a:p>
            <a:pPr>
              <a:spcBef>
                <a:spcPts val="0"/>
              </a:spcBef>
              <a:spcAft>
                <a:spcPts val="1200"/>
              </a:spcAft>
            </a:pPr>
            <a:r>
              <a:rPr lang="en-US" sz="2400" dirty="0" smtClean="0"/>
              <a:t>Do you better understand the benefits of CEDS?</a:t>
            </a:r>
            <a:endParaRPr lang="en-US" sz="2400" dirty="0"/>
          </a:p>
          <a:p>
            <a:pPr>
              <a:spcBef>
                <a:spcPts val="0"/>
              </a:spcBef>
              <a:spcAft>
                <a:spcPts val="1200"/>
              </a:spcAft>
            </a:pPr>
            <a:r>
              <a:rPr lang="en-US" sz="2400" dirty="0" smtClean="0"/>
              <a:t>What </a:t>
            </a:r>
            <a:r>
              <a:rPr lang="en-US" sz="2400" dirty="0"/>
              <a:t>is DaSy</a:t>
            </a:r>
            <a:r>
              <a:rPr lang="en-US" sz="2400" dirty="0" smtClean="0"/>
              <a:t>?</a:t>
            </a:r>
          </a:p>
          <a:p>
            <a:pPr>
              <a:spcBef>
                <a:spcPts val="0"/>
              </a:spcBef>
              <a:spcAft>
                <a:spcPts val="1200"/>
              </a:spcAft>
            </a:pPr>
            <a:r>
              <a:rPr lang="en-US" sz="2400" dirty="0" smtClean="0"/>
              <a:t>Why is DaSy talking about CEDS at this conference?</a:t>
            </a:r>
          </a:p>
          <a:p>
            <a:pPr>
              <a:spcBef>
                <a:spcPts val="0"/>
              </a:spcBef>
              <a:spcAft>
                <a:spcPts val="1200"/>
              </a:spcAft>
            </a:pPr>
            <a:r>
              <a:rPr lang="en-US" sz="2400" dirty="0" smtClean="0"/>
              <a:t>What are your TA needs in relation to CEDS? </a:t>
            </a:r>
            <a:endParaRPr lang="en-US" sz="2400" dirty="0"/>
          </a:p>
        </p:txBody>
      </p:sp>
      <p:pic>
        <p:nvPicPr>
          <p:cNvPr id="5" name="Picture 10"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981200"/>
            <a:ext cx="4421208" cy="275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031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81000" y="6324600"/>
            <a:ext cx="2133600" cy="365125"/>
          </a:xfrm>
          <a:prstGeom prst="rect">
            <a:avLst/>
          </a:prstGeom>
        </p:spPr>
        <p:txBody>
          <a:bodyPr/>
          <a:lstStyle/>
          <a:p>
            <a:fld id="{1E1A2091-4AD5-4EA7-844A-758139C0FDFC}" type="slidenum">
              <a:rPr lang="en-US" smtClean="0">
                <a:solidFill>
                  <a:prstClr val="black"/>
                </a:solidFill>
              </a:rPr>
              <a:pPr/>
              <a:t>45</a:t>
            </a:fld>
            <a:endParaRPr lang="en-US" dirty="0">
              <a:solidFill>
                <a:prstClr val="black"/>
              </a:solidFill>
            </a:endParaRPr>
          </a:p>
        </p:txBody>
      </p:sp>
      <p:sp>
        <p:nvSpPr>
          <p:cNvPr id="2" name="Title 1" descr="&quot; &quot;"/>
          <p:cNvSpPr>
            <a:spLocks noGrp="1"/>
          </p:cNvSpPr>
          <p:nvPr>
            <p:ph type="title"/>
          </p:nvPr>
        </p:nvSpPr>
        <p:spPr>
          <a:ln w="12700">
            <a:solidFill>
              <a:srgbClr val="39B54A"/>
            </a:solidFill>
          </a:ln>
        </p:spPr>
        <p:txBody>
          <a:bodyPr/>
          <a:lstStyle/>
          <a:p>
            <a:r>
              <a:rPr lang="en-US" dirty="0" smtClean="0">
                <a:solidFill>
                  <a:srgbClr val="154578"/>
                </a:solidFill>
              </a:rPr>
              <a:t>What is DaSy?</a:t>
            </a:r>
            <a:endParaRPr lang="en-US" dirty="0">
              <a:solidFill>
                <a:srgbClr val="154578"/>
              </a:solidFill>
            </a:endParaRPr>
          </a:p>
        </p:txBody>
      </p:sp>
      <p:sp>
        <p:nvSpPr>
          <p:cNvPr id="3" name="Content Placeholder 2"/>
          <p:cNvSpPr>
            <a:spLocks noGrp="1"/>
          </p:cNvSpPr>
          <p:nvPr>
            <p:ph idx="1"/>
          </p:nvPr>
        </p:nvSpPr>
        <p:spPr/>
        <p:txBody>
          <a:bodyPr/>
          <a:lstStyle/>
          <a:p>
            <a:r>
              <a:rPr lang="en-US" dirty="0" smtClean="0"/>
              <a:t>A 5-year TA center (Dec 2012 – Nov 2017) funded by OSEP to assist states with improving Part C and Part B preschool data by: </a:t>
            </a:r>
          </a:p>
          <a:p>
            <a:pPr lvl="1"/>
            <a:r>
              <a:rPr lang="en-US" dirty="0" smtClean="0"/>
              <a:t>Building better data systems</a:t>
            </a:r>
          </a:p>
          <a:p>
            <a:pPr lvl="1"/>
            <a:r>
              <a:rPr lang="en-US" dirty="0" smtClean="0"/>
              <a:t>Coordinating data systems across early childhood programs</a:t>
            </a:r>
          </a:p>
          <a:p>
            <a:pPr lvl="1"/>
            <a:r>
              <a:rPr lang="en-US" dirty="0" smtClean="0"/>
              <a:t>Building longitudinal data systems</a:t>
            </a:r>
          </a:p>
          <a:p>
            <a:pPr lvl="1"/>
            <a:r>
              <a:rPr lang="en-US" dirty="0" smtClean="0"/>
              <a:t>Building the capacity of states to use data</a:t>
            </a:r>
            <a:endParaRPr lang="en-US" dirty="0"/>
          </a:p>
        </p:txBody>
      </p:sp>
      <p:pic>
        <p:nvPicPr>
          <p:cNvPr id="5" name="Picture 4" descr="&quot; &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190999"/>
            <a:ext cx="1638300" cy="1552575"/>
          </a:xfrm>
          <a:prstGeom prst="rect">
            <a:avLst/>
          </a:prstGeom>
          <a:noFill/>
          <a:ln>
            <a:noFill/>
          </a:ln>
        </p:spPr>
      </p:pic>
    </p:spTree>
    <p:extLst>
      <p:ext uri="{BB962C8B-B14F-4D97-AF65-F5344CB8AC3E}">
        <p14:creationId xmlns:p14="http://schemas.microsoft.com/office/powerpoint/2010/main" val="13057698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46</a:t>
            </a:fld>
            <a:endParaRPr lang="en-US" dirty="0"/>
          </a:p>
        </p:txBody>
      </p:sp>
      <p:sp>
        <p:nvSpPr>
          <p:cNvPr id="3" name="Title 2" descr="&quot; &quot;"/>
          <p:cNvSpPr>
            <a:spLocks noGrp="1"/>
          </p:cNvSpPr>
          <p:nvPr>
            <p:ph type="title"/>
          </p:nvPr>
        </p:nvSpPr>
        <p:spPr>
          <a:xfrm>
            <a:off x="245660" y="274638"/>
            <a:ext cx="8441140" cy="1143000"/>
          </a:xfrm>
        </p:spPr>
        <p:txBody>
          <a:bodyPr>
            <a:noAutofit/>
          </a:bodyPr>
          <a:lstStyle/>
          <a:p>
            <a:pPr>
              <a:tabLst>
                <a:tab pos="5429250" algn="l"/>
              </a:tabLst>
            </a:pPr>
            <a:r>
              <a:rPr lang="en-US" dirty="0" smtClean="0"/>
              <a:t>Why is DaSy talking about CEDS? </a:t>
            </a:r>
            <a:endParaRPr lang="en-US" sz="2200" dirty="0">
              <a:solidFill>
                <a:srgbClr val="FF0000"/>
              </a:solidFill>
            </a:endParaRPr>
          </a:p>
        </p:txBody>
      </p:sp>
      <p:sp>
        <p:nvSpPr>
          <p:cNvPr id="2" name="Content Placeholder 1"/>
          <p:cNvSpPr>
            <a:spLocks noGrp="1"/>
          </p:cNvSpPr>
          <p:nvPr>
            <p:ph idx="1"/>
          </p:nvPr>
        </p:nvSpPr>
        <p:spPr>
          <a:xfrm>
            <a:off x="457200" y="1676400"/>
            <a:ext cx="8229600" cy="4352926"/>
          </a:xfrm>
        </p:spPr>
        <p:txBody>
          <a:bodyPr/>
          <a:lstStyle/>
          <a:p>
            <a:pPr marL="0" indent="0">
              <a:buNone/>
            </a:pPr>
            <a:r>
              <a:rPr lang="en-US" sz="2200" b="1" u="sng" dirty="0" smtClean="0"/>
              <a:t>DaSy Goal</a:t>
            </a:r>
            <a:r>
              <a:rPr lang="en-US" sz="2200" b="1" dirty="0" smtClean="0"/>
              <a:t>:  </a:t>
            </a:r>
            <a:r>
              <a:rPr lang="en-US" sz="2000" dirty="0" smtClean="0"/>
              <a:t>To develop and enhance statewide early childhood </a:t>
            </a:r>
            <a:r>
              <a:rPr lang="en-US" sz="2000" b="1" dirty="0" smtClean="0">
                <a:solidFill>
                  <a:srgbClr val="00B050"/>
                </a:solidFill>
              </a:rPr>
              <a:t>coordinated and longitudinal</a:t>
            </a:r>
            <a:r>
              <a:rPr lang="en-US" sz="2000" dirty="0" smtClean="0"/>
              <a:t> data systems to improve state capacity to collect, </a:t>
            </a:r>
            <a:r>
              <a:rPr lang="en-US" sz="2000" b="1" dirty="0" smtClean="0">
                <a:solidFill>
                  <a:schemeClr val="tx2">
                    <a:lumMod val="60000"/>
                    <a:lumOff val="40000"/>
                  </a:schemeClr>
                </a:solidFill>
              </a:rPr>
              <a:t>analyze</a:t>
            </a:r>
            <a:r>
              <a:rPr lang="en-US" sz="2000" dirty="0" smtClean="0">
                <a:solidFill>
                  <a:schemeClr val="tx2">
                    <a:lumMod val="60000"/>
                    <a:lumOff val="40000"/>
                  </a:schemeClr>
                </a:solidFill>
              </a:rPr>
              <a:t>, </a:t>
            </a:r>
            <a:r>
              <a:rPr lang="en-US" sz="2000" dirty="0" smtClean="0"/>
              <a:t>and report </a:t>
            </a:r>
            <a:r>
              <a:rPr lang="en-US" sz="2000" b="1" dirty="0" smtClean="0">
                <a:solidFill>
                  <a:srgbClr val="FF0000"/>
                </a:solidFill>
              </a:rPr>
              <a:t>high quality data </a:t>
            </a:r>
            <a:r>
              <a:rPr lang="en-US" sz="2000" dirty="0" smtClean="0"/>
              <a:t>required under IDEA</a:t>
            </a:r>
          </a:p>
          <a:p>
            <a:pPr marL="0" indent="0">
              <a:spcBef>
                <a:spcPts val="0"/>
              </a:spcBef>
              <a:buNone/>
            </a:pPr>
            <a:endParaRPr lang="en-US" sz="2000" dirty="0" smtClean="0"/>
          </a:p>
          <a:p>
            <a:pPr marL="342900" lvl="2" indent="-342900"/>
            <a:r>
              <a:rPr lang="en-US" u="sng" dirty="0" smtClean="0">
                <a:solidFill>
                  <a:srgbClr val="154578"/>
                </a:solidFill>
              </a:rPr>
              <a:t>ALIGN</a:t>
            </a:r>
            <a:r>
              <a:rPr lang="en-US" dirty="0" smtClean="0">
                <a:solidFill>
                  <a:srgbClr val="154578"/>
                </a:solidFill>
              </a:rPr>
              <a:t>:  Addresses reporting </a:t>
            </a:r>
            <a:r>
              <a:rPr lang="en-US" b="1" dirty="0" smtClean="0">
                <a:solidFill>
                  <a:srgbClr val="FF0000"/>
                </a:solidFill>
              </a:rPr>
              <a:t>high quality data </a:t>
            </a:r>
            <a:r>
              <a:rPr lang="en-US" dirty="0" smtClean="0">
                <a:solidFill>
                  <a:srgbClr val="154578"/>
                </a:solidFill>
              </a:rPr>
              <a:t>by providing common data dictionaries (elements, option sets, and technical specifications)</a:t>
            </a:r>
          </a:p>
          <a:p>
            <a:pPr marL="342900" lvl="2" indent="-342900"/>
            <a:endParaRPr lang="en-US" dirty="0" smtClean="0">
              <a:solidFill>
                <a:srgbClr val="154578"/>
              </a:solidFill>
            </a:endParaRPr>
          </a:p>
          <a:p>
            <a:pPr marL="342900" lvl="2" indent="-342900"/>
            <a:r>
              <a:rPr lang="en-US" u="sng" dirty="0" smtClean="0">
                <a:solidFill>
                  <a:srgbClr val="154578"/>
                </a:solidFill>
              </a:rPr>
              <a:t>CONNECT</a:t>
            </a:r>
            <a:r>
              <a:rPr lang="en-US" dirty="0" smtClean="0">
                <a:solidFill>
                  <a:srgbClr val="154578"/>
                </a:solidFill>
              </a:rPr>
              <a:t>:  Facilitates </a:t>
            </a:r>
            <a:r>
              <a:rPr lang="en-US" b="1" dirty="0" smtClean="0">
                <a:solidFill>
                  <a:schemeClr val="tx2">
                    <a:lumMod val="60000"/>
                    <a:lumOff val="40000"/>
                  </a:schemeClr>
                </a:solidFill>
              </a:rPr>
              <a:t>data analysis </a:t>
            </a:r>
            <a:r>
              <a:rPr lang="en-US" dirty="0" smtClean="0">
                <a:solidFill>
                  <a:srgbClr val="154578"/>
                </a:solidFill>
              </a:rPr>
              <a:t>by recommending analytic approaches (logic and formulas) to address program and policy questions as well as Federal reporting requirements (indicators)</a:t>
            </a:r>
          </a:p>
          <a:p>
            <a:pPr marL="342900" lvl="2" indent="-342900"/>
            <a:endParaRPr lang="en-US" dirty="0" smtClean="0">
              <a:solidFill>
                <a:srgbClr val="154578"/>
              </a:solidFill>
            </a:endParaRPr>
          </a:p>
          <a:p>
            <a:pPr marL="342900" lvl="2" indent="-342900"/>
            <a:r>
              <a:rPr lang="en-US" dirty="0" smtClean="0">
                <a:solidFill>
                  <a:srgbClr val="154578"/>
                </a:solidFill>
              </a:rPr>
              <a:t>Enhances capacity for </a:t>
            </a:r>
            <a:r>
              <a:rPr lang="en-US" b="1" dirty="0" smtClean="0">
                <a:solidFill>
                  <a:srgbClr val="00B050"/>
                </a:solidFill>
              </a:rPr>
              <a:t>coordinated and longitudinal </a:t>
            </a:r>
            <a:r>
              <a:rPr lang="en-US" dirty="0" smtClean="0">
                <a:solidFill>
                  <a:srgbClr val="154578"/>
                </a:solidFill>
              </a:rPr>
              <a:t>analysis by including data elements in different domains across the P-20W continuum</a:t>
            </a:r>
            <a:endParaRPr lang="en-US" dirty="0">
              <a:solidFill>
                <a:srgbClr val="154578"/>
              </a:solidFill>
            </a:endParaRPr>
          </a:p>
          <a:p>
            <a:endParaRPr lang="en-US" dirty="0" smtClean="0"/>
          </a:p>
        </p:txBody>
      </p:sp>
    </p:spTree>
    <p:extLst>
      <p:ext uri="{BB962C8B-B14F-4D97-AF65-F5344CB8AC3E}">
        <p14:creationId xmlns:p14="http://schemas.microsoft.com/office/powerpoint/2010/main" val="2491931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47</a:t>
            </a:fld>
            <a:endParaRPr lang="en-US" dirty="0">
              <a:solidFill>
                <a:prstClr val="black">
                  <a:tint val="75000"/>
                </a:prstClr>
              </a:solidFill>
            </a:endParaRPr>
          </a:p>
        </p:txBody>
      </p:sp>
      <p:sp>
        <p:nvSpPr>
          <p:cNvPr id="3" name="Title 2" descr="&quot; &quot;"/>
          <p:cNvSpPr>
            <a:spLocks noGrp="1"/>
          </p:cNvSpPr>
          <p:nvPr>
            <p:ph type="title"/>
          </p:nvPr>
        </p:nvSpPr>
        <p:spPr/>
        <p:txBody>
          <a:bodyPr>
            <a:normAutofit/>
          </a:bodyPr>
          <a:lstStyle/>
          <a:p>
            <a:r>
              <a:rPr lang="en-US" dirty="0" smtClean="0"/>
              <a:t>Facilitated Discussion Questions</a:t>
            </a:r>
            <a:endParaRPr lang="en-US" dirty="0"/>
          </a:p>
        </p:txBody>
      </p:sp>
      <p:sp>
        <p:nvSpPr>
          <p:cNvPr id="2" name="Content Placeholder 1"/>
          <p:cNvSpPr>
            <a:spLocks noGrp="1"/>
          </p:cNvSpPr>
          <p:nvPr>
            <p:ph idx="1"/>
          </p:nvPr>
        </p:nvSpPr>
        <p:spPr/>
        <p:txBody>
          <a:bodyPr/>
          <a:lstStyle/>
          <a:p>
            <a:r>
              <a:rPr lang="en-US" sz="3200" dirty="0"/>
              <a:t>What are your current </a:t>
            </a:r>
            <a:endParaRPr lang="en-US" sz="3200" dirty="0" smtClean="0"/>
          </a:p>
          <a:p>
            <a:pPr marL="0" indent="0">
              <a:buNone/>
            </a:pPr>
            <a:r>
              <a:rPr lang="en-US" sz="3200" dirty="0" smtClean="0"/>
              <a:t>    resources </a:t>
            </a:r>
            <a:r>
              <a:rPr lang="en-US" sz="3200" dirty="0"/>
              <a:t>to </a:t>
            </a:r>
            <a:r>
              <a:rPr lang="en-US" sz="3200" dirty="0" smtClean="0"/>
              <a:t>support</a:t>
            </a:r>
          </a:p>
          <a:p>
            <a:pPr marL="0" indent="0">
              <a:buNone/>
            </a:pPr>
            <a:r>
              <a:rPr lang="en-US" sz="3200" dirty="0" smtClean="0"/>
              <a:t>    this work</a:t>
            </a:r>
            <a:r>
              <a:rPr lang="en-US" sz="3200" dirty="0"/>
              <a:t>? </a:t>
            </a:r>
            <a:endParaRPr lang="en-US" sz="3200" dirty="0" smtClean="0"/>
          </a:p>
          <a:p>
            <a:endParaRPr lang="en-US" sz="3200" dirty="0" smtClean="0"/>
          </a:p>
          <a:p>
            <a:r>
              <a:rPr lang="en-US" sz="3200" dirty="0" smtClean="0"/>
              <a:t>What </a:t>
            </a:r>
            <a:r>
              <a:rPr lang="en-US" sz="3200" dirty="0"/>
              <a:t>technical </a:t>
            </a:r>
            <a:endParaRPr lang="en-US" sz="3200" dirty="0" smtClean="0"/>
          </a:p>
          <a:p>
            <a:pPr marL="0" indent="0">
              <a:buNone/>
            </a:pPr>
            <a:r>
              <a:rPr lang="en-US" sz="3200" dirty="0" smtClean="0"/>
              <a:t>    assistance </a:t>
            </a:r>
            <a:r>
              <a:rPr lang="en-US" sz="3200" dirty="0"/>
              <a:t>might you need to </a:t>
            </a:r>
            <a:r>
              <a:rPr lang="en-US" sz="3200" dirty="0" smtClean="0"/>
              <a:t>use CEDS? </a:t>
            </a:r>
            <a:endParaRPr lang="en-US" sz="3200" dirty="0"/>
          </a:p>
          <a:p>
            <a:endParaRPr lang="en-US" sz="3200" dirty="0"/>
          </a:p>
        </p:txBody>
      </p:sp>
      <p:pic>
        <p:nvPicPr>
          <p:cNvPr id="5" name="Picture 8"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752600"/>
            <a:ext cx="3847059" cy="256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6699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1676400"/>
            <a:ext cx="9144000" cy="2743200"/>
          </a:xfrm>
          <a:prstGeom prst="rect">
            <a:avLst/>
          </a:prstGeom>
          <a:noFill/>
          <a:ln>
            <a:noFill/>
          </a:ln>
          <a:extLst/>
        </p:spPr>
        <p:txBody>
          <a:bodyPr anchor="ctr"/>
          <a:lstStyle/>
          <a:p>
            <a:pPr algn="ctr">
              <a:lnSpc>
                <a:spcPct val="80000"/>
              </a:lnSpc>
              <a:defRPr/>
            </a:pPr>
            <a:r>
              <a:rPr lang="en-US" sz="6000" b="1" dirty="0">
                <a:solidFill>
                  <a:srgbClr val="531C79"/>
                </a:solidFill>
                <a:latin typeface="Trebuchet MS" pitchFamily="34" charset="0"/>
              </a:rPr>
              <a:t>Engage with CEDS</a:t>
            </a:r>
          </a:p>
          <a:p>
            <a:pPr algn="ctr">
              <a:lnSpc>
                <a:spcPct val="80000"/>
              </a:lnSpc>
              <a:defRPr/>
            </a:pPr>
            <a:endParaRPr lang="en-US" sz="2400" b="1" dirty="0">
              <a:solidFill>
                <a:srgbClr val="531C79"/>
              </a:solidFill>
              <a:latin typeface="Trebuchet MS" pitchFamily="34" charset="0"/>
            </a:endParaRPr>
          </a:p>
          <a:p>
            <a:pPr algn="ctr">
              <a:lnSpc>
                <a:spcPct val="80000"/>
              </a:lnSpc>
              <a:defRPr/>
            </a:pPr>
            <a:r>
              <a:rPr lang="en-US" sz="7200" b="1" dirty="0">
                <a:solidFill>
                  <a:srgbClr val="50A700"/>
                </a:solidFill>
                <a:latin typeface="Trebuchet MS" pitchFamily="34" charset="0"/>
              </a:rPr>
              <a:t>http://ceds.ed.gov</a:t>
            </a:r>
          </a:p>
        </p:txBody>
      </p:sp>
      <p:grpSp>
        <p:nvGrpSpPr>
          <p:cNvPr id="4" name="Group 3" descr="&quot; &quot;"/>
          <p:cNvGrpSpPr/>
          <p:nvPr/>
        </p:nvGrpSpPr>
        <p:grpSpPr>
          <a:xfrm>
            <a:off x="-166186" y="5257800"/>
            <a:ext cx="9310186" cy="1600200"/>
            <a:chOff x="-166186" y="5257800"/>
            <a:chExt cx="9310186" cy="1600200"/>
          </a:xfrm>
        </p:grpSpPr>
        <p:pic>
          <p:nvPicPr>
            <p:cNvPr id="3" name="Picture 2" descr="Logo of the National Center for Education Statistics in the Institute of Education Scien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86" y="5257800"/>
              <a:ext cx="2756986" cy="914400"/>
            </a:xfrm>
            <a:prstGeom prst="rect">
              <a:avLst/>
            </a:prstGeom>
          </p:spPr>
        </p:pic>
        <p:pic>
          <p:nvPicPr>
            <p:cNvPr id="16" name="Picture 15" descr="Website for CEDS is http://ced.ed.gov, follow on Twitter @CEDStandard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64135"/>
              <a:ext cx="9144000" cy="593865"/>
            </a:xfrm>
            <a:prstGeom prst="rect">
              <a:avLst/>
            </a:prstGeom>
          </p:spPr>
        </p:pic>
      </p:grpSp>
    </p:spTree>
    <p:extLst>
      <p:ext uri="{BB962C8B-B14F-4D97-AF65-F5344CB8AC3E}">
        <p14:creationId xmlns:p14="http://schemas.microsoft.com/office/powerpoint/2010/main" val="35649282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descr="&quot; &quot;"/>
          <p:cNvSpPr>
            <a:spLocks noGrp="1"/>
          </p:cNvSpPr>
          <p:nvPr>
            <p:ph type="title"/>
          </p:nvPr>
        </p:nvSpPr>
        <p:spPr>
          <a:prstGeom prst="rect">
            <a:avLst/>
          </a:prstGeom>
        </p:spPr>
        <p:txBody>
          <a:bodyPr/>
          <a:lstStyle/>
          <a:p>
            <a:r>
              <a:rPr lang="en-US" dirty="0" smtClean="0"/>
              <a:t>Getting to know the audience </a:t>
            </a:r>
            <a:endParaRPr lang="en-US" dirty="0"/>
          </a:p>
        </p:txBody>
      </p:sp>
      <p:sp>
        <p:nvSpPr>
          <p:cNvPr id="2" name="Text Placeholder 1"/>
          <p:cNvSpPr>
            <a:spLocks noGrp="1"/>
          </p:cNvSpPr>
          <p:nvPr>
            <p:ph idx="1"/>
          </p:nvPr>
        </p:nvSpPr>
        <p:spPr/>
        <p:txBody>
          <a:bodyPr/>
          <a:lstStyle/>
          <a:p>
            <a:r>
              <a:rPr lang="en-US" sz="3200" dirty="0" smtClean="0"/>
              <a:t>Are you working in your state to develop a common data vocabulary?</a:t>
            </a:r>
          </a:p>
          <a:p>
            <a:endParaRPr lang="en-US" sz="3200" dirty="0" smtClean="0"/>
          </a:p>
          <a:p>
            <a:r>
              <a:rPr lang="en-US" sz="3200" dirty="0" smtClean="0"/>
              <a:t>Are you currently using</a:t>
            </a:r>
          </a:p>
          <a:p>
            <a:pPr marL="0" indent="0">
              <a:buNone/>
            </a:pPr>
            <a:r>
              <a:rPr lang="en-US" sz="3200" dirty="0" smtClean="0"/>
              <a:t>    CEDS?</a:t>
            </a:r>
          </a:p>
        </p:txBody>
      </p:sp>
      <p:pic>
        <p:nvPicPr>
          <p:cNvPr id="5" name="Picture 4" descr="&quot; &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352800"/>
            <a:ext cx="3252473" cy="2366041"/>
          </a:xfrm>
          <a:prstGeom prst="rect">
            <a:avLst/>
          </a:prstGeom>
        </p:spPr>
      </p:pic>
    </p:spTree>
    <p:extLst>
      <p:ext uri="{BB962C8B-B14F-4D97-AF65-F5344CB8AC3E}">
        <p14:creationId xmlns:p14="http://schemas.microsoft.com/office/powerpoint/2010/main" val="260929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Title 2" descr="&quot; &quot;"/>
          <p:cNvSpPr>
            <a:spLocks noGrp="1"/>
          </p:cNvSpPr>
          <p:nvPr>
            <p:ph type="title"/>
          </p:nvPr>
        </p:nvSpPr>
        <p:spPr/>
        <p:txBody>
          <a:bodyPr>
            <a:normAutofit/>
          </a:bodyPr>
          <a:lstStyle/>
          <a:p>
            <a:r>
              <a:rPr lang="en-US" dirty="0" smtClean="0"/>
              <a:t>Does CEDS relate to Part C and 619?</a:t>
            </a:r>
            <a:endParaRPr lang="en-US" dirty="0"/>
          </a:p>
        </p:txBody>
      </p:sp>
      <p:sp>
        <p:nvSpPr>
          <p:cNvPr id="2" name="Content Placeholder 1"/>
          <p:cNvSpPr>
            <a:spLocks noGrp="1"/>
          </p:cNvSpPr>
          <p:nvPr>
            <p:ph idx="1"/>
          </p:nvPr>
        </p:nvSpPr>
        <p:spPr/>
        <p:txBody>
          <a:bodyPr/>
          <a:lstStyle/>
          <a:p>
            <a:pPr marL="0" indent="0">
              <a:buNone/>
            </a:pPr>
            <a:r>
              <a:rPr lang="en-US" b="1" dirty="0" smtClean="0"/>
              <a:t>Common </a:t>
            </a:r>
            <a:r>
              <a:rPr lang="en-US" b="1" dirty="0" smtClean="0">
                <a:solidFill>
                  <a:srgbClr val="00B050"/>
                </a:solidFill>
              </a:rPr>
              <a:t>Education</a:t>
            </a:r>
            <a:r>
              <a:rPr lang="en-US" b="1" dirty="0" smtClean="0"/>
              <a:t> Data </a:t>
            </a:r>
            <a:r>
              <a:rPr lang="en-US" b="1" dirty="0" smtClean="0">
                <a:solidFill>
                  <a:srgbClr val="00B050"/>
                </a:solidFill>
              </a:rPr>
              <a:t>Standards</a:t>
            </a:r>
          </a:p>
          <a:p>
            <a:r>
              <a:rPr lang="en-US" sz="2200" b="1" dirty="0" smtClean="0">
                <a:solidFill>
                  <a:srgbClr val="00B050"/>
                </a:solidFill>
              </a:rPr>
              <a:t>Education </a:t>
            </a:r>
            <a:r>
              <a:rPr lang="en-US" sz="2200" dirty="0" smtClean="0"/>
              <a:t>- Sounds like it doesn’t include Head Start, Child Care, and Part C non-Education lead agencies</a:t>
            </a:r>
          </a:p>
          <a:p>
            <a:r>
              <a:rPr lang="en-US" sz="2200" b="1" dirty="0" smtClean="0">
                <a:solidFill>
                  <a:srgbClr val="00B050"/>
                </a:solidFill>
              </a:rPr>
              <a:t>Standards </a:t>
            </a:r>
            <a:r>
              <a:rPr lang="en-US" sz="2200" dirty="0" smtClean="0"/>
              <a:t>- Sounds like it refers to benchmarks or criteria that data would have to meet</a:t>
            </a:r>
            <a:endParaRPr lang="en-US" sz="2200" dirty="0"/>
          </a:p>
          <a:p>
            <a:pPr marL="0" indent="0">
              <a:buNone/>
            </a:pPr>
            <a:r>
              <a:rPr lang="en-US" b="1" dirty="0" smtClean="0"/>
              <a:t>Common (mis) Conclusions:</a:t>
            </a:r>
            <a:r>
              <a:rPr lang="en-US" dirty="0" smtClean="0"/>
              <a:t>  </a:t>
            </a:r>
          </a:p>
          <a:p>
            <a:r>
              <a:rPr lang="en-US" sz="2200" dirty="0" smtClean="0"/>
              <a:t>CEDS does not include or relate to Part C and Section 619.</a:t>
            </a:r>
          </a:p>
          <a:p>
            <a:pPr marL="0" indent="0" algn="ctr">
              <a:buNone/>
            </a:pPr>
            <a:r>
              <a:rPr lang="en-US" sz="2200" dirty="0" smtClean="0"/>
              <a:t>OR</a:t>
            </a:r>
          </a:p>
          <a:p>
            <a:r>
              <a:rPr lang="en-US" sz="2200" dirty="0" smtClean="0"/>
              <a:t>If CEDS does include Part C and 619, it means more requirements coming down from U.S. Department of Education.</a:t>
            </a:r>
            <a:endParaRPr lang="en-US" sz="2200" dirty="0"/>
          </a:p>
        </p:txBody>
      </p:sp>
    </p:spTree>
    <p:extLst>
      <p:ext uri="{BB962C8B-B14F-4D97-AF65-F5344CB8AC3E}">
        <p14:creationId xmlns:p14="http://schemas.microsoft.com/office/powerpoint/2010/main" val="1347404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33400" y="60325"/>
            <a:ext cx="8229600" cy="930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531C79"/>
                </a:solidFill>
              </a:rPr>
              <a:t>What is CEDS?</a:t>
            </a:r>
          </a:p>
        </p:txBody>
      </p:sp>
      <p:sp>
        <p:nvSpPr>
          <p:cNvPr id="6" name="TextBox 5"/>
          <p:cNvSpPr txBox="1"/>
          <p:nvPr/>
        </p:nvSpPr>
        <p:spPr>
          <a:xfrm>
            <a:off x="304800" y="1082675"/>
            <a:ext cx="8704716" cy="1846659"/>
          </a:xfrm>
          <a:prstGeom prst="rect">
            <a:avLst/>
          </a:prstGeom>
          <a:noFill/>
        </p:spPr>
        <p:txBody>
          <a:bodyPr wrap="square" rtlCol="0">
            <a:spAutoFit/>
          </a:bodyPr>
          <a:lstStyle/>
          <a:p>
            <a:r>
              <a:rPr lang="en-US" sz="3000" dirty="0">
                <a:solidFill>
                  <a:prstClr val="black">
                    <a:lumMod val="65000"/>
                    <a:lumOff val="35000"/>
                  </a:prstClr>
                </a:solidFill>
                <a:latin typeface="Trebuchet MS" pitchFamily="34" charset="0"/>
              </a:rPr>
              <a:t>A </a:t>
            </a:r>
            <a:r>
              <a:rPr lang="en-US" sz="3600" b="1" dirty="0">
                <a:solidFill>
                  <a:srgbClr val="50A700"/>
                </a:solidFill>
                <a:effectLst>
                  <a:outerShdw blurRad="38100" dist="38100" dir="2700000" algn="tl">
                    <a:srgbClr val="000000">
                      <a:alpha val="43137"/>
                    </a:srgbClr>
                  </a:outerShdw>
                </a:effectLst>
                <a:latin typeface="Trebuchet MS" pitchFamily="34" charset="0"/>
              </a:rPr>
              <a:t>vocabulary</a:t>
            </a:r>
            <a:r>
              <a:rPr lang="en-US" sz="3000" dirty="0">
                <a:solidFill>
                  <a:prstClr val="black">
                    <a:lumMod val="65000"/>
                    <a:lumOff val="35000"/>
                  </a:prstClr>
                </a:solidFill>
                <a:latin typeface="Trebuchet MS" pitchFamily="34" charset="0"/>
              </a:rPr>
              <a:t> </a:t>
            </a:r>
            <a:r>
              <a:rPr lang="en-US" sz="3000" dirty="0">
                <a:solidFill>
                  <a:prstClr val="black"/>
                </a:solidFill>
                <a:latin typeface="Trebuchet MS" pitchFamily="34" charset="0"/>
              </a:rPr>
              <a:t>including standard definitions, option </a:t>
            </a:r>
            <a:r>
              <a:rPr lang="en-US" sz="3000" dirty="0" smtClean="0">
                <a:solidFill>
                  <a:prstClr val="black"/>
                </a:solidFill>
                <a:latin typeface="Trebuchet MS" pitchFamily="34" charset="0"/>
              </a:rPr>
              <a:t>sets, and </a:t>
            </a:r>
            <a:r>
              <a:rPr lang="en-US" sz="3000" dirty="0">
                <a:solidFill>
                  <a:prstClr val="black"/>
                </a:solidFill>
                <a:latin typeface="Trebuchet MS" pitchFamily="34" charset="0"/>
              </a:rPr>
              <a:t>technical specifications to streamline sharing and </a:t>
            </a:r>
            <a:r>
              <a:rPr lang="en-US" sz="3000" dirty="0" smtClean="0">
                <a:solidFill>
                  <a:prstClr val="black"/>
                </a:solidFill>
                <a:latin typeface="Trebuchet MS" pitchFamily="34" charset="0"/>
              </a:rPr>
              <a:t>comparing information</a:t>
            </a:r>
            <a:endParaRPr lang="en-US" sz="3000" dirty="0">
              <a:solidFill>
                <a:prstClr val="black"/>
              </a:solidFill>
              <a:latin typeface="Trebuchet MS" pitchFamily="34" charset="0"/>
            </a:endParaRPr>
          </a:p>
          <a:p>
            <a:endParaRPr lang="en-US" dirty="0">
              <a:solidFill>
                <a:prstClr val="black"/>
              </a:solidFill>
            </a:endParaRPr>
          </a:p>
        </p:txBody>
      </p:sp>
      <p:sp>
        <p:nvSpPr>
          <p:cNvPr id="3" name="Content Placeholder 4"/>
          <p:cNvSpPr txBox="1">
            <a:spLocks/>
          </p:cNvSpPr>
          <p:nvPr/>
        </p:nvSpPr>
        <p:spPr>
          <a:xfrm>
            <a:off x="304800" y="2971800"/>
            <a:ext cx="8701087" cy="160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Clr>
                <a:srgbClr val="531C79"/>
              </a:buClr>
              <a:buFont typeface="Arial" pitchFamily="34" charset="0"/>
              <a:buNone/>
              <a:defRPr/>
            </a:pPr>
            <a:r>
              <a:rPr lang="en-US" sz="3000" dirty="0" smtClean="0">
                <a:solidFill>
                  <a:prstClr val="black"/>
                </a:solidFill>
                <a:latin typeface="Trebuchet MS" pitchFamily="34" charset="0"/>
              </a:rPr>
              <a:t>A national collaborative effort to develop </a:t>
            </a:r>
            <a:r>
              <a:rPr lang="en-US" sz="3600" b="1" dirty="0" smtClean="0">
                <a:solidFill>
                  <a:srgbClr val="50A700"/>
                </a:solidFill>
                <a:effectLst>
                  <a:outerShdw blurRad="38100" dist="38100" dir="2700000" algn="tl">
                    <a:srgbClr val="000000">
                      <a:alpha val="43137"/>
                    </a:srgbClr>
                  </a:outerShdw>
                </a:effectLst>
                <a:latin typeface="Trebuchet MS" pitchFamily="34" charset="0"/>
              </a:rPr>
              <a:t>voluntary</a:t>
            </a:r>
            <a:r>
              <a:rPr lang="en-US" sz="3000" dirty="0">
                <a:solidFill>
                  <a:prstClr val="black"/>
                </a:solidFill>
                <a:latin typeface="Trebuchet MS" pitchFamily="34" charset="0"/>
              </a:rPr>
              <a:t>,</a:t>
            </a:r>
            <a:r>
              <a:rPr lang="en-US" sz="3000" dirty="0" smtClean="0">
                <a:solidFill>
                  <a:prstClr val="black">
                    <a:lumMod val="65000"/>
                    <a:lumOff val="35000"/>
                  </a:prstClr>
                </a:solidFill>
                <a:latin typeface="Trebuchet MS" pitchFamily="34" charset="0"/>
              </a:rPr>
              <a:t> </a:t>
            </a:r>
            <a:r>
              <a:rPr lang="en-US" sz="3600" b="1" dirty="0" smtClean="0">
                <a:solidFill>
                  <a:srgbClr val="50A700"/>
                </a:solidFill>
                <a:effectLst>
                  <a:outerShdw blurRad="38100" dist="38100" dir="2700000" algn="tl">
                    <a:srgbClr val="000000">
                      <a:alpha val="43137"/>
                    </a:srgbClr>
                  </a:outerShdw>
                </a:effectLst>
                <a:latin typeface="Trebuchet MS" pitchFamily="34" charset="0"/>
              </a:rPr>
              <a:t>common</a:t>
            </a:r>
            <a:r>
              <a:rPr lang="en-US" sz="3000" dirty="0" smtClean="0">
                <a:solidFill>
                  <a:prstClr val="black">
                    <a:lumMod val="65000"/>
                    <a:lumOff val="35000"/>
                  </a:prstClr>
                </a:solidFill>
                <a:latin typeface="Trebuchet MS" pitchFamily="34" charset="0"/>
              </a:rPr>
              <a:t> </a:t>
            </a:r>
            <a:r>
              <a:rPr lang="en-US" sz="3000" dirty="0" smtClean="0">
                <a:solidFill>
                  <a:prstClr val="black"/>
                </a:solidFill>
                <a:latin typeface="Trebuchet MS" pitchFamily="34" charset="0"/>
              </a:rPr>
              <a:t>data standards for a key set of education data elements</a:t>
            </a:r>
          </a:p>
        </p:txBody>
      </p:sp>
      <p:sp>
        <p:nvSpPr>
          <p:cNvPr id="7" name="Content Placeholder 4"/>
          <p:cNvSpPr txBox="1">
            <a:spLocks/>
          </p:cNvSpPr>
          <p:nvPr/>
        </p:nvSpPr>
        <p:spPr bwMode="auto">
          <a:xfrm>
            <a:off x="304800" y="5105400"/>
            <a:ext cx="8229600" cy="792162"/>
          </a:xfrm>
          <a:prstGeom prst="rect">
            <a:avLst/>
          </a:prstGeom>
          <a:noFill/>
          <a:ln>
            <a:noFill/>
          </a:ln>
          <a:extLst/>
        </p:spPr>
        <p:txBody>
          <a:bodyPr/>
          <a:lstStyle/>
          <a:p>
            <a:pPr>
              <a:spcBef>
                <a:spcPct val="20000"/>
              </a:spcBef>
              <a:buClr>
                <a:srgbClr val="7030A0"/>
              </a:buClr>
              <a:buSzPct val="115000"/>
              <a:buFont typeface="Arial" charset="0"/>
              <a:buNone/>
              <a:defRPr/>
            </a:pPr>
            <a:r>
              <a:rPr lang="en-US" sz="4400" b="1" dirty="0">
                <a:solidFill>
                  <a:srgbClr val="50A700"/>
                </a:solidFill>
                <a:effectLst>
                  <a:outerShdw blurRad="38100" dist="38100" dir="2700000" algn="tl">
                    <a:srgbClr val="000000">
                      <a:alpha val="43137"/>
                    </a:srgbClr>
                  </a:outerShdw>
                </a:effectLst>
                <a:latin typeface="Trebuchet MS" pitchFamily="34" charset="0"/>
              </a:rPr>
              <a:t>Voluntary Common Vocabulary</a:t>
            </a:r>
          </a:p>
          <a:p>
            <a:pPr>
              <a:spcBef>
                <a:spcPct val="20000"/>
              </a:spcBef>
              <a:buClr>
                <a:srgbClr val="7030A0"/>
              </a:buClr>
              <a:buSzPct val="115000"/>
              <a:buFont typeface="Arial" charset="0"/>
              <a:buNone/>
              <a:defRPr/>
            </a:pPr>
            <a:endParaRPr lang="en-US" sz="4000" dirty="0">
              <a:solidFill>
                <a:srgbClr val="737373"/>
              </a:solidFill>
              <a:latin typeface="Trebuchet MS" pitchFamily="34" charset="0"/>
            </a:endParaRPr>
          </a:p>
        </p:txBody>
      </p:sp>
    </p:spTree>
    <p:extLst>
      <p:ext uri="{BB962C8B-B14F-4D97-AF65-F5344CB8AC3E}">
        <p14:creationId xmlns:p14="http://schemas.microsoft.com/office/powerpoint/2010/main" val="144377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1" y="-1143000"/>
            <a:ext cx="9035885" cy="9420590"/>
          </a:xfrm>
          <a:prstGeom prst="rect">
            <a:avLst/>
          </a:prstGeom>
        </p:spPr>
      </p:pic>
      <p:sp>
        <p:nvSpPr>
          <p:cNvPr id="2" name="TextBox 1"/>
          <p:cNvSpPr txBox="1"/>
          <p:nvPr/>
        </p:nvSpPr>
        <p:spPr>
          <a:xfrm>
            <a:off x="0" y="1828800"/>
            <a:ext cx="9144000" cy="3631763"/>
          </a:xfrm>
          <a:prstGeom prst="rect">
            <a:avLst/>
          </a:prstGeom>
          <a:noFill/>
        </p:spPr>
        <p:txBody>
          <a:bodyPr wrap="square" rtlCol="0">
            <a:spAutoFit/>
          </a:bodyPr>
          <a:lstStyle/>
          <a:p>
            <a:pPr algn="ctr"/>
            <a:r>
              <a:rPr lang="en-US" sz="11500" b="1" dirty="0">
                <a:solidFill>
                  <a:srgbClr val="5F2084"/>
                </a:solidFill>
                <a:latin typeface="Trebuchet MS" pitchFamily="34" charset="0"/>
                <a:cs typeface="Andalus" pitchFamily="18" charset="-78"/>
              </a:rPr>
              <a:t>Why </a:t>
            </a:r>
          </a:p>
          <a:p>
            <a:pPr algn="ctr"/>
            <a:r>
              <a:rPr lang="en-US" sz="11500" b="1" dirty="0">
                <a:solidFill>
                  <a:srgbClr val="5F2084"/>
                </a:solidFill>
                <a:latin typeface="Trebuchet MS" pitchFamily="34" charset="0"/>
                <a:cs typeface="Andalus" pitchFamily="18" charset="-78"/>
              </a:rPr>
              <a:t>CEDS in EC?</a:t>
            </a:r>
            <a:endParaRPr lang="en-US" sz="2800" dirty="0">
              <a:solidFill>
                <a:prstClr val="black"/>
              </a:solidFill>
            </a:endParaRPr>
          </a:p>
        </p:txBody>
      </p:sp>
    </p:spTree>
    <p:extLst>
      <p:ext uri="{BB962C8B-B14F-4D97-AF65-F5344CB8AC3E}">
        <p14:creationId xmlns:p14="http://schemas.microsoft.com/office/powerpoint/2010/main" val="182303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30120"/>
            <a:ext cx="7924800" cy="646113"/>
          </a:xfrm>
          <a:prstGeom prst="rect">
            <a:avLst/>
          </a:prstGeom>
          <a:noFill/>
        </p:spPr>
        <p:txBody>
          <a:bodyPr>
            <a:spAutoFit/>
          </a:bodyPr>
          <a:lstStyle/>
          <a:p>
            <a:pPr>
              <a:defRPr/>
            </a:pPr>
            <a:r>
              <a:rPr lang="en-US" sz="3600" b="1" dirty="0">
                <a:solidFill>
                  <a:srgbClr val="50A700"/>
                </a:solidFill>
                <a:effectLst>
                  <a:outerShdw blurRad="38100" dist="38100" dir="2700000" algn="tl">
                    <a:srgbClr val="000000">
                      <a:alpha val="43137"/>
                    </a:srgbClr>
                  </a:outerShdw>
                </a:effectLst>
                <a:latin typeface="Trebuchet MS" pitchFamily="34" charset="0"/>
              </a:rPr>
              <a:t>Imagine</a:t>
            </a:r>
            <a:r>
              <a:rPr lang="en-US" sz="3600" b="1" dirty="0" smtClean="0">
                <a:solidFill>
                  <a:srgbClr val="50A700"/>
                </a:solidFill>
                <a:effectLst>
                  <a:outerShdw blurRad="38100" dist="38100" dir="2700000" algn="tl">
                    <a:srgbClr val="000000">
                      <a:alpha val="43137"/>
                    </a:srgbClr>
                  </a:outerShdw>
                </a:effectLst>
                <a:latin typeface="Trebuchet MS" pitchFamily="34" charset="0"/>
              </a:rPr>
              <a:t>...</a:t>
            </a:r>
            <a:endParaRPr lang="en-US" sz="3600" b="1" dirty="0">
              <a:solidFill>
                <a:srgbClr val="50A700"/>
              </a:solidFill>
              <a:effectLst>
                <a:outerShdw blurRad="38100" dist="38100" dir="2700000" algn="tl">
                  <a:srgbClr val="000000">
                    <a:alpha val="43137"/>
                  </a:srgbClr>
                </a:outerShdw>
              </a:effectLst>
              <a:latin typeface="Trebuchet MS" pitchFamily="34" charset="0"/>
            </a:endParaRPr>
          </a:p>
        </p:txBody>
      </p:sp>
      <p:sp>
        <p:nvSpPr>
          <p:cNvPr id="8" name="TextBox 7"/>
          <p:cNvSpPr txBox="1"/>
          <p:nvPr/>
        </p:nvSpPr>
        <p:spPr>
          <a:xfrm>
            <a:off x="762000" y="1687774"/>
            <a:ext cx="7772400" cy="3416300"/>
          </a:xfrm>
          <a:prstGeom prst="rect">
            <a:avLst/>
          </a:prstGeom>
          <a:noFill/>
        </p:spPr>
        <p:txBody>
          <a:bodyPr>
            <a:spAutoFit/>
          </a:bodyPr>
          <a:lstStyle/>
          <a:p>
            <a:pPr>
              <a:defRPr/>
            </a:pPr>
            <a:r>
              <a:rPr lang="en-US" sz="3600" dirty="0">
                <a:solidFill>
                  <a:prstClr val="black"/>
                </a:solidFill>
                <a:latin typeface="Trebuchet MS" pitchFamily="34" charset="0"/>
              </a:rPr>
              <a:t>A</a:t>
            </a:r>
            <a:r>
              <a:rPr lang="en-US" sz="3600" dirty="0">
                <a:solidFill>
                  <a:srgbClr val="737373"/>
                </a:solidFill>
                <a:latin typeface="Trebuchet MS" pitchFamily="34" charset="0"/>
              </a:rPr>
              <a:t> </a:t>
            </a:r>
            <a:r>
              <a:rPr lang="en-US" sz="3600" b="1" dirty="0">
                <a:solidFill>
                  <a:srgbClr val="50A700"/>
                </a:solidFill>
                <a:effectLst>
                  <a:outerShdw blurRad="38100" dist="38100" dir="2700000" algn="tl">
                    <a:srgbClr val="000000">
                      <a:alpha val="43137"/>
                    </a:srgbClr>
                  </a:outerShdw>
                </a:effectLst>
                <a:latin typeface="Trebuchet MS" pitchFamily="34" charset="0"/>
              </a:rPr>
              <a:t>child</a:t>
            </a:r>
            <a:r>
              <a:rPr lang="en-US" sz="3600" b="1" dirty="0">
                <a:solidFill>
                  <a:srgbClr val="50A700"/>
                </a:solidFill>
                <a:latin typeface="Trebuchet MS" pitchFamily="34" charset="0"/>
              </a:rPr>
              <a:t> </a:t>
            </a:r>
            <a:r>
              <a:rPr lang="en-US" sz="3600" dirty="0">
                <a:solidFill>
                  <a:prstClr val="black"/>
                </a:solidFill>
                <a:latin typeface="Trebuchet MS" pitchFamily="34" charset="0"/>
              </a:rPr>
              <a:t>from </a:t>
            </a:r>
          </a:p>
          <a:p>
            <a:pPr>
              <a:defRPr/>
            </a:pPr>
            <a:r>
              <a:rPr lang="en-US" sz="3600" b="1" dirty="0">
                <a:solidFill>
                  <a:srgbClr val="50A700"/>
                </a:solidFill>
                <a:effectLst>
                  <a:outerShdw blurRad="38100" dist="38100" dir="2700000" algn="tl">
                    <a:srgbClr val="000000">
                      <a:alpha val="43137"/>
                    </a:srgbClr>
                  </a:outerShdw>
                </a:effectLst>
                <a:latin typeface="Trebuchet MS" pitchFamily="34" charset="0"/>
              </a:rPr>
              <a:t>Early Learning Program A </a:t>
            </a:r>
            <a:r>
              <a:rPr lang="en-US" sz="3600" dirty="0">
                <a:solidFill>
                  <a:prstClr val="black"/>
                </a:solidFill>
                <a:latin typeface="Trebuchet MS" pitchFamily="34" charset="0"/>
              </a:rPr>
              <a:t>also enrolls in </a:t>
            </a:r>
            <a:r>
              <a:rPr lang="en-US" sz="3600" b="1" dirty="0">
                <a:solidFill>
                  <a:srgbClr val="50A700"/>
                </a:solidFill>
                <a:effectLst>
                  <a:outerShdw blurRad="38100" dist="38100" dir="2700000" algn="tl">
                    <a:srgbClr val="000000">
                      <a:alpha val="43137"/>
                    </a:srgbClr>
                  </a:outerShdw>
                </a:effectLst>
                <a:latin typeface="Trebuchet MS" pitchFamily="34" charset="0"/>
              </a:rPr>
              <a:t>Early Intervention Part C services </a:t>
            </a:r>
            <a:r>
              <a:rPr lang="en-US" sz="3600" dirty="0">
                <a:solidFill>
                  <a:prstClr val="black"/>
                </a:solidFill>
                <a:latin typeface="Trebuchet MS" pitchFamily="34" charset="0"/>
              </a:rPr>
              <a:t>that </a:t>
            </a:r>
            <a:r>
              <a:rPr lang="en-US" sz="3600" dirty="0" smtClean="0">
                <a:solidFill>
                  <a:prstClr val="black"/>
                </a:solidFill>
                <a:latin typeface="Trebuchet MS" pitchFamily="34" charset="0"/>
              </a:rPr>
              <a:t>use a </a:t>
            </a:r>
            <a:r>
              <a:rPr lang="en-US" sz="3600" b="1" dirty="0" smtClean="0">
                <a:solidFill>
                  <a:srgbClr val="50A700"/>
                </a:solidFill>
                <a:effectLst>
                  <a:outerShdw blurRad="38100" dist="38100" dir="2700000" algn="tl">
                    <a:srgbClr val="000000">
                      <a:alpha val="43137"/>
                    </a:srgbClr>
                  </a:outerShdw>
                </a:effectLst>
                <a:latin typeface="Trebuchet MS" pitchFamily="34" charset="0"/>
              </a:rPr>
              <a:t>different </a:t>
            </a:r>
            <a:r>
              <a:rPr lang="en-US" sz="3600" b="1" dirty="0">
                <a:solidFill>
                  <a:srgbClr val="50A700"/>
                </a:solidFill>
                <a:effectLst>
                  <a:outerShdw blurRad="38100" dist="38100" dir="2700000" algn="tl">
                    <a:srgbClr val="000000">
                      <a:alpha val="43137"/>
                    </a:srgbClr>
                  </a:outerShdw>
                </a:effectLst>
                <a:latin typeface="Trebuchet MS" pitchFamily="34" charset="0"/>
              </a:rPr>
              <a:t>education data standard</a:t>
            </a:r>
            <a:r>
              <a:rPr lang="en-US" sz="3600" dirty="0">
                <a:solidFill>
                  <a:prstClr val="black"/>
                </a:solidFill>
                <a:latin typeface="Trebuchet MS" pitchFamily="34" charset="0"/>
              </a:rPr>
              <a:t>.</a:t>
            </a:r>
            <a:r>
              <a:rPr lang="en-US" sz="3600" dirty="0">
                <a:solidFill>
                  <a:srgbClr val="737373"/>
                </a:solidFill>
                <a:latin typeface="Trebuchet MS" pitchFamily="34" charset="0"/>
              </a:rPr>
              <a:t> </a:t>
            </a:r>
          </a:p>
          <a:p>
            <a:pPr>
              <a:defRPr/>
            </a:pPr>
            <a:endParaRPr lang="en-US" sz="3600" dirty="0">
              <a:solidFill>
                <a:prstClr val="white"/>
              </a:solidFill>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235476712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Add Title here&amp;#x0D;&amp;#x0A;Presenters&amp;#x0D;&amp;#x0A;Affiliation&amp;quot;&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blues">
      <a:dk1>
        <a:sysClr val="windowText" lastClr="000000"/>
      </a:dk1>
      <a:lt1>
        <a:sysClr val="window" lastClr="FFFFFF"/>
      </a:lt1>
      <a:dk2>
        <a:srgbClr val="1F497D"/>
      </a:dk2>
      <a:lt2>
        <a:srgbClr val="EEECE1"/>
      </a:lt2>
      <a:accent1>
        <a:srgbClr val="4F81BD"/>
      </a:accent1>
      <a:accent2>
        <a:srgbClr val="C0504D"/>
      </a:accent2>
      <a:accent3>
        <a:srgbClr val="00B050"/>
      </a:accent3>
      <a:accent4>
        <a:srgbClr val="366092"/>
      </a:accent4>
      <a:accent5>
        <a:srgbClr val="244061"/>
      </a:accent5>
      <a:accent6>
        <a:srgbClr val="95B3D7"/>
      </a:accent6>
      <a:hlink>
        <a:srgbClr val="17365D"/>
      </a:hlink>
      <a:folHlink>
        <a:srgbClr val="24406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6329</TotalTime>
  <Words>1330</Words>
  <Application>Microsoft Office PowerPoint</Application>
  <PresentationFormat>On-screen Show (4:3)</PresentationFormat>
  <Paragraphs>302</Paragraphs>
  <Slides>48</Slides>
  <Notes>43</Notes>
  <HiddenSlides>0</HiddenSlides>
  <MMClips>0</MMClips>
  <ScaleCrop>false</ScaleCrop>
  <HeadingPairs>
    <vt:vector size="4" baseType="variant">
      <vt:variant>
        <vt:lpstr>Theme</vt:lpstr>
      </vt:variant>
      <vt:variant>
        <vt:i4>8</vt:i4>
      </vt:variant>
      <vt:variant>
        <vt:lpstr>Slide Titles</vt:lpstr>
      </vt:variant>
      <vt:variant>
        <vt:i4>48</vt:i4>
      </vt:variant>
    </vt:vector>
  </HeadingPairs>
  <TitlesOfParts>
    <vt:vector size="56" baseType="lpstr">
      <vt:lpstr>Office Theme</vt:lpstr>
      <vt:lpstr>Custom Design</vt:lpstr>
      <vt:lpstr>4_theme2</vt:lpstr>
      <vt:lpstr>5_theme2</vt:lpstr>
      <vt:lpstr>6_theme2</vt:lpstr>
      <vt:lpstr>1_Custom Design</vt:lpstr>
      <vt:lpstr>2_Office Theme</vt:lpstr>
      <vt:lpstr>1_Office Theme</vt:lpstr>
      <vt:lpstr>CEDS:  Common Data Elements and  Definitions for Part C and 619 Programs</vt:lpstr>
      <vt:lpstr>Session Description</vt:lpstr>
      <vt:lpstr>Agenda </vt:lpstr>
      <vt:lpstr>CEDS Overview</vt:lpstr>
      <vt:lpstr>Getting to know the audience </vt:lpstr>
      <vt:lpstr>Does CEDS relate to Part C and 619?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CEDS to Answer Program &amp; Policy Questions:  Part C/619 Example</vt:lpstr>
      <vt:lpstr>Available Connections</vt:lpstr>
      <vt:lpstr>myConnect</vt:lpstr>
      <vt:lpstr>Data Element Details</vt:lpstr>
      <vt:lpstr>myConnect</vt:lpstr>
      <vt:lpstr>State Example:  Connect Tool</vt:lpstr>
      <vt:lpstr>Go to CEDS Connect</vt:lpstr>
      <vt:lpstr>Potential Analysis Recommendations</vt:lpstr>
      <vt:lpstr>Facilitated Discussion Question</vt:lpstr>
      <vt:lpstr>Facilitated Discussion Question</vt:lpstr>
      <vt:lpstr>PowerPoint Presentation</vt:lpstr>
      <vt:lpstr>PowerPoint Presentation</vt:lpstr>
      <vt:lpstr>States with Early Learning Maps</vt:lpstr>
      <vt:lpstr>Aligning to CEDS</vt:lpstr>
      <vt:lpstr>Aligning to Others</vt:lpstr>
      <vt:lpstr>PowerPoint Presentation</vt:lpstr>
      <vt:lpstr>State Example: Align Tool</vt:lpstr>
      <vt:lpstr>Facilitated Discussion Question</vt:lpstr>
      <vt:lpstr>Facilitated Discussion Question</vt:lpstr>
      <vt:lpstr>PowerPoint Presentation</vt:lpstr>
      <vt:lpstr>Standard Information: The Basics</vt:lpstr>
      <vt:lpstr>Early Childhood Enrollment Service Type</vt:lpstr>
      <vt:lpstr>Service Entry and Exit Dates</vt:lpstr>
      <vt:lpstr>Prior Early Childhood Experience</vt:lpstr>
      <vt:lpstr>Program Type</vt:lpstr>
      <vt:lpstr>Personnel Qualification Status</vt:lpstr>
      <vt:lpstr>Potential New Data Elements for Version 4</vt:lpstr>
      <vt:lpstr>State Example:  Data Elements</vt:lpstr>
      <vt:lpstr>Facilitated Discussion Question</vt:lpstr>
      <vt:lpstr>Wrap-Up</vt:lpstr>
      <vt:lpstr>What is DaSy?</vt:lpstr>
      <vt:lpstr>Why is DaSy talking about CEDS? </vt:lpstr>
      <vt:lpstr>Facilitated Discussion Questions</vt:lpstr>
      <vt:lpstr>PowerPoint Presentation</vt:lpstr>
    </vt:vector>
  </TitlesOfParts>
  <Company>DaSy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CEDS:  Common Data Elements and  Definitions for Part C and 619 Programs</dc:title>
  <dc:subject>CEDS</dc:subject>
  <dc:creator>Meredith Miceli;Missy Cochenour;Suzanne Raber;Lisa Backer</dc:creator>
  <cp:lastModifiedBy>Katie Kaattari</cp:lastModifiedBy>
  <cp:revision>219</cp:revision>
  <dcterms:created xsi:type="dcterms:W3CDTF">2013-02-06T21:54:43Z</dcterms:created>
  <dcterms:modified xsi:type="dcterms:W3CDTF">2014-07-03T21:37:24Z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